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61" r:id="rId4"/>
    <p:sldId id="267" r:id="rId5"/>
    <p:sldId id="277" r:id="rId6"/>
    <p:sldId id="265" r:id="rId7"/>
    <p:sldId id="276" r:id="rId8"/>
    <p:sldId id="262" r:id="rId9"/>
    <p:sldId id="268" r:id="rId10"/>
    <p:sldId id="279" r:id="rId11"/>
    <p:sldId id="278" r:id="rId12"/>
    <p:sldId id="280" r:id="rId13"/>
    <p:sldId id="269" r:id="rId14"/>
    <p:sldId id="263" r:id="rId15"/>
    <p:sldId id="270" r:id="rId16"/>
    <p:sldId id="271" r:id="rId17"/>
    <p:sldId id="281" r:id="rId18"/>
    <p:sldId id="264" r:id="rId19"/>
    <p:sldId id="285" r:id="rId20"/>
    <p:sldId id="286" r:id="rId21"/>
    <p:sldId id="287" r:id="rId22"/>
    <p:sldId id="288" r:id="rId23"/>
    <p:sldId id="289" r:id="rId24"/>
    <p:sldId id="272" r:id="rId25"/>
    <p:sldId id="27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C7A0"/>
    <a:srgbClr val="526188"/>
    <a:srgbClr val="F2F2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27" autoAdjust="0"/>
  </p:normalViewPr>
  <p:slideViewPr>
    <p:cSldViewPr snapToGrid="0" showGuides="1">
      <p:cViewPr varScale="1">
        <p:scale>
          <a:sx n="81" d="100"/>
          <a:sy n="81" d="100"/>
        </p:scale>
        <p:origin x="-96"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7EDBB-4C7E-458C-8081-732E81F2C989}" type="datetimeFigureOut">
              <a:rPr lang="zh-CN" altLang="en-US" smtClean="0"/>
              <a:pPr/>
              <a:t>2021/12/10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64D19-9D93-47A8-8EC6-5175BEEC192E}" type="slidenum">
              <a:rPr lang="zh-CN" altLang="en-US" smtClean="0"/>
              <a:pPr/>
              <a:t>‹#›</a:t>
            </a:fld>
            <a:endParaRPr lang="zh-CN" altLang="en-US"/>
          </a:p>
        </p:txBody>
      </p:sp>
    </p:spTree>
    <p:extLst>
      <p:ext uri="{BB962C8B-B14F-4D97-AF65-F5344CB8AC3E}">
        <p14:creationId xmlns:p14="http://schemas.microsoft.com/office/powerpoint/2010/main" xmlns="" val="406522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1ppt.com/tubiao/" TargetMode="External"/><Relationship Id="rId13" Type="http://schemas.openxmlformats.org/officeDocument/2006/relationships/hyperlink" Target="http://www.1ppt.com/jianli/" TargetMode="External"/><Relationship Id="rId18" Type="http://schemas.openxmlformats.org/officeDocument/2006/relationships/hyperlink" Target="http://www.1ppt.com/ziti/" TargetMode="External"/><Relationship Id="rId3" Type="http://schemas.openxmlformats.org/officeDocument/2006/relationships/hyperlink" Target="http://www.1ppt.com/moban/" TargetMode="External"/><Relationship Id="rId7" Type="http://schemas.openxmlformats.org/officeDocument/2006/relationships/hyperlink" Target="http://www.1ppt.com/beijing/" TargetMode="External"/><Relationship Id="rId12" Type="http://schemas.openxmlformats.org/officeDocument/2006/relationships/hyperlink" Target="http://www.1ppt.com/excel/" TargetMode="External"/><Relationship Id="rId17" Type="http://schemas.openxmlformats.org/officeDocument/2006/relationships/hyperlink" Target="http://www.1ppt.com/jiaoan/" TargetMode="External"/><Relationship Id="rId2" Type="http://schemas.openxmlformats.org/officeDocument/2006/relationships/slide" Target="../slides/slide8.xml"/><Relationship Id="rId16" Type="http://schemas.openxmlformats.org/officeDocument/2006/relationships/hyperlink" Target="http://www.1ppt.com/shiti/" TargetMode="External"/><Relationship Id="rId1" Type="http://schemas.openxmlformats.org/officeDocument/2006/relationships/notesMaster" Target="../notesMasters/notesMaster1.xml"/><Relationship Id="rId6" Type="http://schemas.openxmlformats.org/officeDocument/2006/relationships/hyperlink" Target="http://www.1ppt.com/sucai/" TargetMode="External"/><Relationship Id="rId11" Type="http://schemas.openxmlformats.org/officeDocument/2006/relationships/hyperlink" Target="http://www.1ppt.com/word/" TargetMode="External"/><Relationship Id="rId5" Type="http://schemas.openxmlformats.org/officeDocument/2006/relationships/hyperlink" Target="http://www.1ppt.com/jieri/" TargetMode="External"/><Relationship Id="rId15" Type="http://schemas.openxmlformats.org/officeDocument/2006/relationships/hyperlink" Target="http://www.1ppt.com/shouchaobao/" TargetMode="External"/><Relationship Id="rId10" Type="http://schemas.openxmlformats.org/officeDocument/2006/relationships/hyperlink" Target="http://www.1ppt.com/powerpoint/" TargetMode="External"/><Relationship Id="rId4" Type="http://schemas.openxmlformats.org/officeDocument/2006/relationships/hyperlink" Target="http://www.1ppt.com/hangye/" TargetMode="External"/><Relationship Id="rId9" Type="http://schemas.openxmlformats.org/officeDocument/2006/relationships/hyperlink" Target="http://www.1ppt.com/xiazai/" TargetMode="External"/><Relationship Id="rId14" Type="http://schemas.openxmlformats.org/officeDocument/2006/relationships/hyperlink" Target="http://www.1ppt.com/kejia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864D19-9D93-47A8-8EC6-5175BEEC192E}" type="slidenum">
              <a:rPr lang="zh-CN" altLang="en-US" smtClean="0"/>
              <a:pPr/>
              <a:t>2</a:t>
            </a:fld>
            <a:endParaRPr lang="zh-CN" altLang="en-US"/>
          </a:p>
        </p:txBody>
      </p:sp>
    </p:spTree>
    <p:extLst>
      <p:ext uri="{BB962C8B-B14F-4D97-AF65-F5344CB8AC3E}">
        <p14:creationId xmlns:p14="http://schemas.microsoft.com/office/powerpoint/2010/main" xmlns="" val="205185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864D19-9D93-47A8-8EC6-5175BEEC192E}" type="slidenum">
              <a:rPr lang="zh-CN" altLang="en-US" smtClean="0"/>
              <a:pPr/>
              <a:t>6</a:t>
            </a:fld>
            <a:endParaRPr lang="zh-CN" altLang="en-US"/>
          </a:p>
        </p:txBody>
      </p:sp>
    </p:spTree>
    <p:extLst>
      <p:ext uri="{BB962C8B-B14F-4D97-AF65-F5344CB8AC3E}">
        <p14:creationId xmlns:p14="http://schemas.microsoft.com/office/powerpoint/2010/main" xmlns="" val="26244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3"/>
              </a:rPr>
              <a:t>www.1ppt.com/moban/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行业</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4"/>
              </a:rPr>
              <a:t>www.1ppt.com/hangye/</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5"/>
              </a:rPr>
              <a:t>www.1ppt.com/jieri/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素材：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6"/>
              </a:rPr>
              <a:t>www.1ppt.com/sucai/</a:t>
            </a:r>
            <a:endParaRPr lang="en-US" altLang="zh-CN" sz="1200" dirty="0" smtClean="0">
              <a:solidFill>
                <a:srgbClr val="EEECE1">
                  <a:lumMod val="25000"/>
                </a:srgbClr>
              </a:solidFill>
              <a:latin typeface="微软雅黑" panose="020B0503020204020204" pitchFamily="34" charset="-122"/>
              <a:ea typeface="微软雅黑" panose="020B0503020204020204" pitchFamily="34" charset="-122"/>
            </a:endParaRP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7"/>
              </a:rPr>
              <a:t>www.1ppt.com/beijing/</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图表：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8"/>
              </a:rPr>
              <a:t>www.1ppt.com/tubiao/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优秀</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下载：</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9"/>
              </a:rPr>
              <a:t>www.1ppt.com/xiazai/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0"/>
              </a:rPr>
              <a:t>www.1ppt.com/powerpoint/</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Word</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1"/>
              </a:rPr>
              <a:t>www.1ppt.com/word/</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Excel</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教程：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2"/>
              </a:rPr>
              <a:t>www.1ppt.com/excel/</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个人简历：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3"/>
              </a:rPr>
              <a:t>www.1ppt.com/jianli/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PPT</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课件：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4"/>
              </a:rPr>
              <a:t>www.1ppt.com/kejian/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手抄报：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5"/>
              </a:rPr>
              <a:t>www.1ppt.com/shouchaobao/</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试题下载：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6"/>
              </a:rPr>
              <a:t>www.1ppt.com/shiti/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p>
          <a:p>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教案下载：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7"/>
              </a:rPr>
              <a:t>www.1ppt.com/jiaoan/</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dirty="0" smtClean="0">
                <a:solidFill>
                  <a:srgbClr val="EEECE1">
                    <a:lumMod val="25000"/>
                  </a:srgbClr>
                </a:solidFill>
                <a:latin typeface="微软雅黑" panose="020B0503020204020204" pitchFamily="34" charset="-122"/>
                <a:ea typeface="微软雅黑" panose="020B0503020204020204" pitchFamily="34" charset="-122"/>
              </a:rPr>
              <a:t>字体下载：      </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hlinkClick r:id="rId18"/>
              </a:rPr>
              <a:t>www.1ppt.com/ziti/</a:t>
            </a:r>
            <a:r>
              <a:rPr lang="en-US" altLang="zh-CN" sz="1200" dirty="0" smtClean="0">
                <a:solidFill>
                  <a:srgbClr val="EEECE1">
                    <a:lumMod val="25000"/>
                  </a:srgbClr>
                </a:solidFill>
                <a:latin typeface="微软雅黑" panose="020B0503020204020204" pitchFamily="34" charset="-122"/>
                <a:ea typeface="微软雅黑" panose="020B0503020204020204" pitchFamily="34" charset="-122"/>
              </a:rPr>
              <a:t>              </a:t>
            </a:r>
            <a:endParaRPr lang="zh-CN" altLang="en-US" sz="1200" dirty="0" smtClean="0">
              <a:solidFill>
                <a:srgbClr val="EEECE1">
                  <a:lumMod val="25000"/>
                </a:srgb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0F864D19-9D93-47A8-8EC6-5175BEEC192E}" type="slidenum">
              <a:rPr lang="zh-CN" altLang="en-US" smtClean="0"/>
              <a:pPr/>
              <a:t>8</a:t>
            </a:fld>
            <a:endParaRPr lang="zh-CN" altLang="en-US"/>
          </a:p>
        </p:txBody>
      </p:sp>
    </p:spTree>
    <p:extLst>
      <p:ext uri="{BB962C8B-B14F-4D97-AF65-F5344CB8AC3E}">
        <p14:creationId xmlns:p14="http://schemas.microsoft.com/office/powerpoint/2010/main" xmlns="" val="61067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864D19-9D93-47A8-8EC6-5175BEEC192E}" type="slidenum">
              <a:rPr lang="zh-CN" altLang="en-US" smtClean="0"/>
              <a:pPr/>
              <a:t>9</a:t>
            </a:fld>
            <a:endParaRPr lang="zh-CN" altLang="en-US"/>
          </a:p>
        </p:txBody>
      </p:sp>
    </p:spTree>
    <p:extLst>
      <p:ext uri="{BB962C8B-B14F-4D97-AF65-F5344CB8AC3E}">
        <p14:creationId xmlns:p14="http://schemas.microsoft.com/office/powerpoint/2010/main" xmlns="" val="89762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864D19-9D93-47A8-8EC6-5175BEEC192E}" type="slidenum">
              <a:rPr lang="zh-CN" altLang="en-US" smtClean="0"/>
              <a:pPr/>
              <a:t>16</a:t>
            </a:fld>
            <a:endParaRPr lang="zh-CN" altLang="en-US"/>
          </a:p>
        </p:txBody>
      </p:sp>
    </p:spTree>
    <p:extLst>
      <p:ext uri="{BB962C8B-B14F-4D97-AF65-F5344CB8AC3E}">
        <p14:creationId xmlns:p14="http://schemas.microsoft.com/office/powerpoint/2010/main" xmlns="" val="245216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7B4A21-C178-4EF4-9692-581FD3539F5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7B4A21-C178-4EF4-9692-581FD3539F5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7B4A21-C178-4EF4-9692-581FD3539F5E}" type="slidenum">
              <a:rPr lang="zh-CN" altLang="en-US" smtClean="0"/>
              <a:pPr/>
              <a:t>‹#›</a:t>
            </a:fld>
            <a:endParaRPr lang="zh-CN" altLang="en-US"/>
          </a:p>
        </p:txBody>
      </p:sp>
      <p:sp>
        <p:nvSpPr>
          <p:cNvPr id="11" name="矩形 10"/>
          <p:cNvSpPr/>
          <p:nvPr userDrawn="1"/>
        </p:nvSpPr>
        <p:spPr>
          <a:xfrm>
            <a:off x="8712796" y="445995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7B4A21-C178-4EF4-9692-581FD3539F5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4"/>
          <p:cNvSpPr/>
          <p:nvPr userDrawn="1"/>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7B4A21-C178-4EF4-9692-581FD3539F5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640CAB6-B07E-4BA4-BC4B-DDB8D129D594}" type="datetimeFigureOut">
              <a:rPr lang="zh-CN" altLang="en-US" smtClean="0"/>
              <a:pPr/>
              <a:t>2021/12/10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7B4A21-C178-4EF4-9692-581FD3539F5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0CAB6-B07E-4BA4-BC4B-DDB8D129D594}" type="datetimeFigureOut">
              <a:rPr lang="zh-CN" altLang="en-US" smtClean="0"/>
              <a:pPr/>
              <a:t>2021/12/10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B4A21-C178-4EF4-9692-581FD3539F5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82026" y="2514192"/>
            <a:ext cx="6580248" cy="1000274"/>
          </a:xfrm>
          <a:prstGeom prst="rect">
            <a:avLst/>
          </a:prstGeom>
          <a:noFill/>
        </p:spPr>
        <p:txBody>
          <a:bodyPr wrap="square" rtlCol="0">
            <a:spAutoFit/>
          </a:bodyPr>
          <a:lstStyle/>
          <a:p>
            <a:pPr algn="dist"/>
            <a:r>
              <a:rPr lang="zh-CN" altLang="en-US" sz="5900" b="1" dirty="0" smtClean="0">
                <a:solidFill>
                  <a:srgbClr val="526188"/>
                </a:solidFill>
                <a:latin typeface="方正细谭黑简体" panose="02000000000000000000" pitchFamily="2" charset="-122"/>
                <a:ea typeface="方正细谭黑简体" panose="02000000000000000000" pitchFamily="2" charset="-122"/>
                <a:cs typeface="+mn-ea"/>
                <a:sym typeface="+mn-lt"/>
              </a:rPr>
              <a:t>学徒制总</a:t>
            </a:r>
            <a:r>
              <a:rPr lang="zh-CN" altLang="en-US" sz="5900" b="1" dirty="0" smtClean="0">
                <a:solidFill>
                  <a:srgbClr val="526188"/>
                </a:solidFill>
                <a:latin typeface="方正细谭黑简体" panose="02000000000000000000" pitchFamily="2" charset="-122"/>
                <a:ea typeface="方正细谭黑简体" panose="02000000000000000000" pitchFamily="2" charset="-122"/>
                <a:cs typeface="+mn-ea"/>
                <a:sym typeface="+mn-lt"/>
              </a:rPr>
              <a:t>结汇报</a:t>
            </a:r>
            <a:endParaRPr lang="zh-CN" altLang="en-US" sz="5900" b="1" dirty="0">
              <a:solidFill>
                <a:srgbClr val="526188"/>
              </a:solidFill>
              <a:latin typeface="方正细谭黑简体" panose="02000000000000000000" pitchFamily="2" charset="-122"/>
              <a:ea typeface="方正细谭黑简体" panose="02000000000000000000" pitchFamily="2" charset="-122"/>
              <a:cs typeface="+mn-ea"/>
              <a:sym typeface="+mn-lt"/>
            </a:endParaRPr>
          </a:p>
        </p:txBody>
      </p:sp>
      <p:sp>
        <p:nvSpPr>
          <p:cNvPr id="20" name="文本框 19"/>
          <p:cNvSpPr txBox="1"/>
          <p:nvPr/>
        </p:nvSpPr>
        <p:spPr>
          <a:xfrm>
            <a:off x="438695" y="3412457"/>
            <a:ext cx="4632385" cy="523220"/>
          </a:xfrm>
          <a:prstGeom prst="rect">
            <a:avLst/>
          </a:prstGeom>
          <a:noFill/>
        </p:spPr>
        <p:txBody>
          <a:bodyPr wrap="square" rtlCol="0">
            <a:spAutoFit/>
          </a:bodyPr>
          <a:lstStyle/>
          <a:p>
            <a:pPr algn="dist"/>
            <a:r>
              <a:rPr lang="en-US" altLang="zh-CN" sz="2800" dirty="0">
                <a:solidFill>
                  <a:schemeClr val="bg2">
                    <a:lumMod val="50000"/>
                  </a:schemeClr>
                </a:solidFill>
                <a:latin typeface="Agency FB" panose="020B0503020202020204" pitchFamily="34" charset="0"/>
                <a:cs typeface="+mn-ea"/>
                <a:sym typeface="+mn-lt"/>
              </a:rPr>
              <a:t>SIMPLE BLUE BUSINESS</a:t>
            </a:r>
            <a:endParaRPr lang="zh-CN" altLang="en-US" sz="2800" dirty="0">
              <a:solidFill>
                <a:schemeClr val="bg2">
                  <a:lumMod val="50000"/>
                </a:schemeClr>
              </a:solidFill>
              <a:latin typeface="Agency FB" panose="020B0503020202020204" pitchFamily="34" charset="0"/>
              <a:cs typeface="+mn-ea"/>
              <a:sym typeface="+mn-lt"/>
            </a:endParaRPr>
          </a:p>
        </p:txBody>
      </p:sp>
      <p:sp>
        <p:nvSpPr>
          <p:cNvPr id="21" name="文本框 20"/>
          <p:cNvSpPr txBox="1"/>
          <p:nvPr/>
        </p:nvSpPr>
        <p:spPr>
          <a:xfrm>
            <a:off x="457701" y="3945095"/>
            <a:ext cx="2952249" cy="523220"/>
          </a:xfrm>
          <a:prstGeom prst="rect">
            <a:avLst/>
          </a:prstGeom>
          <a:noFill/>
        </p:spPr>
        <p:txBody>
          <a:bodyPr wrap="square" rtlCol="0">
            <a:spAutoFit/>
          </a:bodyPr>
          <a:lstStyle/>
          <a:p>
            <a:pPr algn="dist"/>
            <a:r>
              <a:rPr lang="en-US" altLang="zh-CN" sz="2800" dirty="0">
                <a:solidFill>
                  <a:schemeClr val="bg2">
                    <a:lumMod val="50000"/>
                  </a:schemeClr>
                </a:solidFill>
                <a:latin typeface="Agency FB" panose="020B0503020202020204" pitchFamily="34" charset="0"/>
                <a:cs typeface="+mn-ea"/>
                <a:sym typeface="+mn-lt"/>
              </a:rPr>
              <a:t>WORK SCHELE</a:t>
            </a:r>
            <a:endParaRPr lang="zh-CN" altLang="en-US" sz="2800" dirty="0">
              <a:solidFill>
                <a:schemeClr val="bg2">
                  <a:lumMod val="50000"/>
                </a:schemeClr>
              </a:solidFill>
              <a:latin typeface="Agency FB" panose="020B0503020202020204" pitchFamily="34" charset="0"/>
              <a:cs typeface="+mn-ea"/>
              <a:sym typeface="+mn-lt"/>
            </a:endParaRPr>
          </a:p>
        </p:txBody>
      </p:sp>
      <p:sp>
        <p:nvSpPr>
          <p:cNvPr id="22" name="文本框 21"/>
          <p:cNvSpPr txBox="1"/>
          <p:nvPr/>
        </p:nvSpPr>
        <p:spPr>
          <a:xfrm>
            <a:off x="457701" y="4652484"/>
            <a:ext cx="6201048" cy="553998"/>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r>
              <a:rPr lang="en-US" altLang="zh-CN" sz="1500" dirty="0">
                <a:solidFill>
                  <a:schemeClr val="tx1">
                    <a:lumMod val="85000"/>
                    <a:lumOff val="15000"/>
                  </a:schemeClr>
                </a:solidFill>
                <a:latin typeface="+mn-lt"/>
                <a:ea typeface="+mn-ea"/>
                <a:cs typeface="+mn-ea"/>
                <a:sym typeface="+mn-lt"/>
              </a:rPr>
              <a:t>Distant Time by Rabindranath. I know not from what distant time .thou art ever coming nearer to meet me.</a:t>
            </a:r>
          </a:p>
        </p:txBody>
      </p:sp>
      <p:sp>
        <p:nvSpPr>
          <p:cNvPr id="23" name="文本框 22"/>
          <p:cNvSpPr txBox="1"/>
          <p:nvPr/>
        </p:nvSpPr>
        <p:spPr>
          <a:xfrm>
            <a:off x="483276" y="5370530"/>
            <a:ext cx="1816304" cy="584775"/>
          </a:xfrm>
          <a:prstGeom prst="rect">
            <a:avLst/>
          </a:prstGeom>
          <a:noFill/>
        </p:spPr>
        <p:txBody>
          <a:bodyPr wrap="square" rtlCol="0">
            <a:spAutoFit/>
          </a:bodyPr>
          <a:lstStyle/>
          <a:p>
            <a:pPr algn="ctr"/>
            <a:r>
              <a:rPr lang="zh-CN" altLang="en-US" sz="1600" dirty="0">
                <a:solidFill>
                  <a:schemeClr val="bg2">
                    <a:lumMod val="50000"/>
                  </a:schemeClr>
                </a:solidFill>
                <a:cs typeface="+mn-ea"/>
                <a:sym typeface="+mn-lt"/>
              </a:rPr>
              <a:t>汇报人</a:t>
            </a:r>
            <a:r>
              <a:rPr lang="zh-CN" altLang="en-US" sz="1600" dirty="0" smtClean="0">
                <a:solidFill>
                  <a:schemeClr val="bg2">
                    <a:lumMod val="50000"/>
                  </a:schemeClr>
                </a:solidFill>
                <a:cs typeface="+mn-ea"/>
                <a:sym typeface="+mn-lt"/>
              </a:rPr>
              <a:t>：闻琦</a:t>
            </a:r>
            <a:endParaRPr lang="en-US" altLang="zh-CN" sz="1600" dirty="0" smtClean="0">
              <a:solidFill>
                <a:schemeClr val="bg2">
                  <a:lumMod val="50000"/>
                </a:schemeClr>
              </a:solidFill>
              <a:cs typeface="+mn-ea"/>
              <a:sym typeface="+mn-lt"/>
            </a:endParaRPr>
          </a:p>
          <a:p>
            <a:pPr algn="ctr"/>
            <a:r>
              <a:rPr lang="zh-CN" altLang="en-US" sz="1600" dirty="0" smtClean="0">
                <a:solidFill>
                  <a:schemeClr val="bg2">
                    <a:lumMod val="50000"/>
                  </a:schemeClr>
                </a:solidFill>
                <a:cs typeface="+mn-ea"/>
                <a:sym typeface="+mn-lt"/>
              </a:rPr>
              <a:t>              贾嘉</a:t>
            </a:r>
            <a:endParaRPr lang="zh-CN" altLang="en-US" sz="1600" dirty="0">
              <a:solidFill>
                <a:schemeClr val="bg2">
                  <a:lumMod val="50000"/>
                </a:schemeClr>
              </a:solidFill>
              <a:cs typeface="+mn-ea"/>
              <a:sym typeface="+mn-lt"/>
            </a:endParaRPr>
          </a:p>
        </p:txBody>
      </p:sp>
      <p:cxnSp>
        <p:nvCxnSpPr>
          <p:cNvPr id="24" name="直接连接符 23"/>
          <p:cNvCxnSpPr/>
          <p:nvPr/>
        </p:nvCxnSpPr>
        <p:spPr>
          <a:xfrm>
            <a:off x="521376" y="4595127"/>
            <a:ext cx="2774274" cy="0"/>
          </a:xfrm>
          <a:prstGeom prst="line">
            <a:avLst/>
          </a:prstGeom>
          <a:ln w="31750">
            <a:solidFill>
              <a:srgbClr val="526188"/>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698566" y="879190"/>
            <a:ext cx="5376171" cy="5485135"/>
            <a:chOff x="6698566" y="879190"/>
            <a:chExt cx="5376171" cy="5485135"/>
          </a:xfrm>
        </p:grpSpPr>
        <p:pic>
          <p:nvPicPr>
            <p:cNvPr id="35" name="图片 34"/>
            <p:cNvPicPr>
              <a:picLocks noChangeAspect="1"/>
            </p:cNvPicPr>
            <p:nvPr/>
          </p:nvPicPr>
          <p:blipFill>
            <a:blip r:embed="rId2" cstate="print"/>
            <a:stretch>
              <a:fillRect/>
            </a:stretch>
          </p:blipFill>
          <p:spPr>
            <a:xfrm>
              <a:off x="8811925" y="5470844"/>
              <a:ext cx="573074" cy="652329"/>
            </a:xfrm>
            <a:prstGeom prst="rect">
              <a:avLst/>
            </a:prstGeom>
          </p:spPr>
        </p:pic>
        <p:pic>
          <p:nvPicPr>
            <p:cNvPr id="33" name="图片 32"/>
            <p:cNvPicPr>
              <a:picLocks noChangeAspect="1"/>
            </p:cNvPicPr>
            <p:nvPr/>
          </p:nvPicPr>
          <p:blipFill>
            <a:blip r:embed="rId3" cstate="print"/>
            <a:stretch>
              <a:fillRect/>
            </a:stretch>
          </p:blipFill>
          <p:spPr>
            <a:xfrm>
              <a:off x="7483297" y="4565510"/>
              <a:ext cx="1438781" cy="1231499"/>
            </a:xfrm>
            <a:prstGeom prst="rect">
              <a:avLst/>
            </a:prstGeom>
          </p:spPr>
        </p:pic>
        <p:pic>
          <p:nvPicPr>
            <p:cNvPr id="31" name="图片 30"/>
            <p:cNvPicPr>
              <a:picLocks noChangeAspect="1"/>
            </p:cNvPicPr>
            <p:nvPr/>
          </p:nvPicPr>
          <p:blipFill>
            <a:blip r:embed="rId4" cstate="print"/>
            <a:stretch>
              <a:fillRect/>
            </a:stretch>
          </p:blipFill>
          <p:spPr>
            <a:xfrm>
              <a:off x="6698566" y="879190"/>
              <a:ext cx="3828620" cy="3298222"/>
            </a:xfrm>
            <a:prstGeom prst="rect">
              <a:avLst/>
            </a:prstGeom>
          </p:spPr>
        </p:pic>
        <p:pic>
          <p:nvPicPr>
            <p:cNvPr id="9" name="图片 8"/>
            <p:cNvPicPr>
              <a:picLocks noChangeAspect="1"/>
            </p:cNvPicPr>
            <p:nvPr/>
          </p:nvPicPr>
          <p:blipFill>
            <a:blip r:embed="rId5" cstate="print">
              <a:duotone>
                <a:prstClr val="black"/>
                <a:srgbClr val="D9C3A5">
                  <a:tint val="50000"/>
                  <a:satMod val="180000"/>
                </a:srgbClr>
              </a:duotone>
            </a:blip>
            <a:stretch>
              <a:fillRect/>
            </a:stretch>
          </p:blipFill>
          <p:spPr>
            <a:xfrm>
              <a:off x="8574362" y="1163521"/>
              <a:ext cx="2962913" cy="2091109"/>
            </a:xfrm>
            <a:prstGeom prst="rect">
              <a:avLst/>
            </a:prstGeom>
          </p:spPr>
        </p:pic>
        <p:pic>
          <p:nvPicPr>
            <p:cNvPr id="32" name="图片 31"/>
            <p:cNvPicPr>
              <a:picLocks noChangeAspect="1"/>
            </p:cNvPicPr>
            <p:nvPr/>
          </p:nvPicPr>
          <p:blipFill>
            <a:blip r:embed="rId6" cstate="print"/>
            <a:stretch>
              <a:fillRect/>
            </a:stretch>
          </p:blipFill>
          <p:spPr>
            <a:xfrm>
              <a:off x="8520461" y="3297771"/>
              <a:ext cx="3554276" cy="3066554"/>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6076" y="323047"/>
            <a:ext cx="2851486" cy="592053"/>
            <a:chOff x="384176" y="265897"/>
            <a:chExt cx="2851486" cy="592053"/>
          </a:xfrm>
        </p:grpSpPr>
        <p:grpSp>
          <p:nvGrpSpPr>
            <p:cNvPr id="3" name="组合 2"/>
            <p:cNvGrpSpPr/>
            <p:nvPr/>
          </p:nvGrpSpPr>
          <p:grpSpPr>
            <a:xfrm>
              <a:off x="384176" y="307549"/>
              <a:ext cx="377371" cy="507162"/>
              <a:chOff x="899886" y="361978"/>
              <a:chExt cx="377371" cy="507162"/>
            </a:xfrm>
          </p:grpSpPr>
          <p:sp>
            <p:nvSpPr>
              <p:cNvPr id="7" name="等腰三角形 6"/>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3"/>
            <p:cNvGrpSpPr/>
            <p:nvPr/>
          </p:nvGrpSpPr>
          <p:grpSpPr>
            <a:xfrm>
              <a:off x="825047" y="265897"/>
              <a:ext cx="2410615" cy="592053"/>
              <a:chOff x="5287963" y="239774"/>
              <a:chExt cx="2410615" cy="592053"/>
            </a:xfrm>
          </p:grpSpPr>
          <p:sp>
            <p:nvSpPr>
              <p:cNvPr id="5" name="文本框 28"/>
              <p:cNvSpPr txBox="1"/>
              <p:nvPr/>
            </p:nvSpPr>
            <p:spPr>
              <a:xfrm>
                <a:off x="5287963" y="239774"/>
                <a:ext cx="1991422"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绘图过程</a:t>
                </a:r>
                <a:r>
                  <a:rPr lang="zh-CN" altLang="en-US" sz="2000" b="1" dirty="0" smtClean="0">
                    <a:solidFill>
                      <a:srgbClr val="526188"/>
                    </a:solidFill>
                    <a:cs typeface="+mn-ea"/>
                    <a:sym typeface="+mn-lt"/>
                  </a:rPr>
                  <a:t>展</a:t>
                </a:r>
                <a:r>
                  <a:rPr lang="zh-CN" altLang="en-US" sz="2000" b="1" dirty="0">
                    <a:solidFill>
                      <a:srgbClr val="526188"/>
                    </a:solidFill>
                    <a:cs typeface="+mn-ea"/>
                    <a:sym typeface="+mn-lt"/>
                  </a:rPr>
                  <a:t>示</a:t>
                </a:r>
              </a:p>
            </p:txBody>
          </p:sp>
          <p:sp>
            <p:nvSpPr>
              <p:cNvPr id="6"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36" name="Up Arrow 95">
            <a:extLst>
              <a:ext uri="{FF2B5EF4-FFF2-40B4-BE49-F238E27FC236}">
                <a16:creationId xmlns="" xmlns:a16="http://schemas.microsoft.com/office/drawing/2014/main" id="{7FD1A0AF-52AD-4B83-93B5-9E01536F15FC}"/>
              </a:ext>
            </a:extLst>
          </p:cNvPr>
          <p:cNvSpPr/>
          <p:nvPr/>
        </p:nvSpPr>
        <p:spPr>
          <a:xfrm rot="18900000" flipH="1" flipV="1">
            <a:off x="6699020" y="4150193"/>
            <a:ext cx="696454" cy="665510"/>
          </a:xfrm>
          <a:prstGeom prst="upArrow">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prstClr val="white"/>
              </a:solidFill>
              <a:effectLst/>
              <a:uLnTx/>
              <a:uFillTx/>
              <a:latin typeface="Franklin Gothic Book"/>
              <a:ea typeface="+mn-ea"/>
              <a:cs typeface="+mn-cs"/>
              <a:sym typeface="+mn-lt"/>
            </a:endParaRPr>
          </a:p>
        </p:txBody>
      </p:sp>
      <p:sp>
        <p:nvSpPr>
          <p:cNvPr id="37" name="Up Arrow 98">
            <a:extLst>
              <a:ext uri="{FF2B5EF4-FFF2-40B4-BE49-F238E27FC236}">
                <a16:creationId xmlns="" xmlns:a16="http://schemas.microsoft.com/office/drawing/2014/main" id="{2A18F92D-385D-4121-8838-B25A873715C6}"/>
              </a:ext>
            </a:extLst>
          </p:cNvPr>
          <p:cNvSpPr/>
          <p:nvPr/>
        </p:nvSpPr>
        <p:spPr>
          <a:xfrm rot="2700000" flipV="1">
            <a:off x="4570408" y="4181668"/>
            <a:ext cx="696455" cy="665509"/>
          </a:xfrm>
          <a:prstGeom prst="upArrow">
            <a:avLst/>
          </a:pr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prstClr val="white"/>
              </a:solidFill>
              <a:effectLst/>
              <a:uLnTx/>
              <a:uFillTx/>
              <a:latin typeface="Franklin Gothic Book"/>
              <a:ea typeface="+mn-ea"/>
              <a:cs typeface="+mn-cs"/>
              <a:sym typeface="+mn-lt"/>
            </a:endParaRPr>
          </a:p>
        </p:txBody>
      </p:sp>
      <p:sp>
        <p:nvSpPr>
          <p:cNvPr id="38" name="Up Arrow 92">
            <a:extLst>
              <a:ext uri="{FF2B5EF4-FFF2-40B4-BE49-F238E27FC236}">
                <a16:creationId xmlns="" xmlns:a16="http://schemas.microsoft.com/office/drawing/2014/main" id="{FD8B9344-E37E-4A88-8353-E416DA9F9463}"/>
              </a:ext>
            </a:extLst>
          </p:cNvPr>
          <p:cNvSpPr/>
          <p:nvPr/>
        </p:nvSpPr>
        <p:spPr>
          <a:xfrm rot="2700000" flipH="1">
            <a:off x="6664477" y="2188329"/>
            <a:ext cx="696455" cy="665509"/>
          </a:xfrm>
          <a:prstGeom prst="upArrow">
            <a:avLst/>
          </a:pr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prstClr val="white"/>
              </a:solidFill>
              <a:effectLst/>
              <a:uLnTx/>
              <a:uFillTx/>
              <a:latin typeface="Franklin Gothic Book"/>
              <a:ea typeface="+mn-ea"/>
              <a:cs typeface="+mn-cs"/>
              <a:sym typeface="+mn-lt"/>
            </a:endParaRPr>
          </a:p>
        </p:txBody>
      </p:sp>
      <p:sp>
        <p:nvSpPr>
          <p:cNvPr id="39" name="Up Arrow 84">
            <a:extLst>
              <a:ext uri="{FF2B5EF4-FFF2-40B4-BE49-F238E27FC236}">
                <a16:creationId xmlns="" xmlns:a16="http://schemas.microsoft.com/office/drawing/2014/main" id="{ECB8462E-D833-44AD-AA13-7CFEB93C6799}"/>
              </a:ext>
            </a:extLst>
          </p:cNvPr>
          <p:cNvSpPr/>
          <p:nvPr/>
        </p:nvSpPr>
        <p:spPr>
          <a:xfrm rot="18900000">
            <a:off x="4629852" y="2202483"/>
            <a:ext cx="696454" cy="665510"/>
          </a:xfrm>
          <a:prstGeom prst="upArrow">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dirty="0" smtClean="0">
              <a:ln>
                <a:noFill/>
              </a:ln>
              <a:solidFill>
                <a:prstClr val="white"/>
              </a:solidFill>
              <a:effectLst/>
              <a:uLnTx/>
              <a:uFillTx/>
              <a:latin typeface="Franklin Gothic Book"/>
              <a:ea typeface="+mn-ea"/>
              <a:cs typeface="+mn-cs"/>
              <a:sym typeface="+mn-lt"/>
            </a:endParaRPr>
          </a:p>
        </p:txBody>
      </p:sp>
      <p:sp>
        <p:nvSpPr>
          <p:cNvPr id="40" name="Pie 73">
            <a:extLst>
              <a:ext uri="{FF2B5EF4-FFF2-40B4-BE49-F238E27FC236}">
                <a16:creationId xmlns="" xmlns:a16="http://schemas.microsoft.com/office/drawing/2014/main" id="{39BC77E0-1252-4BE4-A858-9442DEEF024A}"/>
              </a:ext>
            </a:extLst>
          </p:cNvPr>
          <p:cNvSpPr/>
          <p:nvPr/>
        </p:nvSpPr>
        <p:spPr>
          <a:xfrm>
            <a:off x="4845819" y="2378065"/>
            <a:ext cx="1116839" cy="1116839"/>
          </a:xfrm>
          <a:prstGeom prst="pieWedge">
            <a:avLst/>
          </a:prstGeom>
          <a:solidFill>
            <a:srgbClr val="526188"/>
          </a:solidFill>
          <a:ln w="25400" cap="flat" cmpd="sng" algn="ctr">
            <a:noFill/>
            <a:prstDash val="solid"/>
          </a:ln>
          <a:effectLst/>
        </p:spPr>
        <p:txBody>
          <a:bodyPr lIns="91428" tIns="45714" rIns="91428" bIns="45714"/>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Franklin Gothic Book"/>
              <a:ea typeface="黑体"/>
              <a:cs typeface="+mn-ea"/>
              <a:sym typeface="+mn-lt"/>
            </a:endParaRPr>
          </a:p>
        </p:txBody>
      </p:sp>
      <p:sp>
        <p:nvSpPr>
          <p:cNvPr id="41" name="Pie 74">
            <a:extLst>
              <a:ext uri="{FF2B5EF4-FFF2-40B4-BE49-F238E27FC236}">
                <a16:creationId xmlns="" xmlns:a16="http://schemas.microsoft.com/office/drawing/2014/main" id="{C9736226-3EBA-4087-B617-8A9BAF171930}"/>
              </a:ext>
            </a:extLst>
          </p:cNvPr>
          <p:cNvSpPr/>
          <p:nvPr/>
        </p:nvSpPr>
        <p:spPr>
          <a:xfrm rot="5400000">
            <a:off x="6014246" y="2378062"/>
            <a:ext cx="1116838" cy="1116840"/>
          </a:xfrm>
          <a:prstGeom prst="pieWedge">
            <a:avLst/>
          </a:prstGeom>
          <a:solidFill>
            <a:srgbClr val="E7C7A0"/>
          </a:solidFill>
          <a:ln w="25400" cap="flat" cmpd="sng" algn="ctr">
            <a:noFill/>
            <a:prstDash val="solid"/>
          </a:ln>
          <a:effectLst/>
        </p:spPr>
        <p:txBody>
          <a:bodyPr lIns="91428" tIns="45714" rIns="91428" bIns="45714"/>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Franklin Gothic Book"/>
              <a:ea typeface="黑体"/>
              <a:cs typeface="+mn-ea"/>
              <a:sym typeface="+mn-lt"/>
            </a:endParaRPr>
          </a:p>
        </p:txBody>
      </p:sp>
      <p:sp>
        <p:nvSpPr>
          <p:cNvPr id="42" name="Pie 77">
            <a:extLst>
              <a:ext uri="{FF2B5EF4-FFF2-40B4-BE49-F238E27FC236}">
                <a16:creationId xmlns="" xmlns:a16="http://schemas.microsoft.com/office/drawing/2014/main" id="{B22AE22E-8C02-45FB-9EA3-E4F44B2AA76F}"/>
              </a:ext>
            </a:extLst>
          </p:cNvPr>
          <p:cNvSpPr/>
          <p:nvPr/>
        </p:nvSpPr>
        <p:spPr>
          <a:xfrm rot="16200000">
            <a:off x="4845822" y="3546484"/>
            <a:ext cx="1116838" cy="1116840"/>
          </a:xfrm>
          <a:prstGeom prst="pieWedge">
            <a:avLst/>
          </a:prstGeom>
          <a:solidFill>
            <a:srgbClr val="E7C7A0"/>
          </a:solidFill>
          <a:ln w="25400" cap="flat" cmpd="sng" algn="ctr">
            <a:noFill/>
            <a:prstDash val="solid"/>
          </a:ln>
          <a:effectLst/>
        </p:spPr>
        <p:txBody>
          <a:bodyPr lIns="91428" tIns="45714" rIns="91428" bIns="45714"/>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Franklin Gothic Book"/>
              <a:ea typeface="黑体"/>
              <a:cs typeface="+mn-ea"/>
              <a:sym typeface="+mn-lt"/>
            </a:endParaRPr>
          </a:p>
        </p:txBody>
      </p:sp>
      <p:sp>
        <p:nvSpPr>
          <p:cNvPr id="43" name="Pie 75">
            <a:extLst>
              <a:ext uri="{FF2B5EF4-FFF2-40B4-BE49-F238E27FC236}">
                <a16:creationId xmlns="" xmlns:a16="http://schemas.microsoft.com/office/drawing/2014/main" id="{A1B9462B-560B-423D-854F-51DDC0901A30}"/>
              </a:ext>
            </a:extLst>
          </p:cNvPr>
          <p:cNvSpPr/>
          <p:nvPr/>
        </p:nvSpPr>
        <p:spPr>
          <a:xfrm rot="10800000">
            <a:off x="6014246" y="3546486"/>
            <a:ext cx="1116840" cy="1116838"/>
          </a:xfrm>
          <a:prstGeom prst="pieWedge">
            <a:avLst/>
          </a:prstGeom>
          <a:solidFill>
            <a:srgbClr val="526188"/>
          </a:solidFill>
          <a:ln w="25400" cap="flat" cmpd="sng" algn="ctr">
            <a:noFill/>
            <a:prstDash val="solid"/>
          </a:ln>
          <a:effectLst/>
        </p:spPr>
        <p:txBody>
          <a:bodyPr lIns="91428" tIns="45714" rIns="91428" bIns="45714"/>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Franklin Gothic Book"/>
              <a:ea typeface="黑体"/>
              <a:cs typeface="+mn-ea"/>
              <a:sym typeface="+mn-lt"/>
            </a:endParaRPr>
          </a:p>
        </p:txBody>
      </p:sp>
      <p:sp>
        <p:nvSpPr>
          <p:cNvPr id="44" name="AutoShape 117">
            <a:extLst>
              <a:ext uri="{FF2B5EF4-FFF2-40B4-BE49-F238E27FC236}">
                <a16:creationId xmlns="" xmlns:a16="http://schemas.microsoft.com/office/drawing/2014/main" id="{ECC77A66-421F-4AD3-B95B-2EF6934689E3}"/>
              </a:ext>
            </a:extLst>
          </p:cNvPr>
          <p:cNvSpPr>
            <a:spLocks/>
          </p:cNvSpPr>
          <p:nvPr/>
        </p:nvSpPr>
        <p:spPr bwMode="auto">
          <a:xfrm>
            <a:off x="5373481" y="3933022"/>
            <a:ext cx="266173" cy="19974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val="window" lastClr="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3" tIns="9523" rIns="9523" bIns="9523"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nvGrpSpPr>
          <p:cNvPr id="45" name="Group 11">
            <a:extLst>
              <a:ext uri="{FF2B5EF4-FFF2-40B4-BE49-F238E27FC236}">
                <a16:creationId xmlns="" xmlns:a16="http://schemas.microsoft.com/office/drawing/2014/main" id="{0B14A89E-DE0A-4997-996C-D1D9A436A953}"/>
              </a:ext>
            </a:extLst>
          </p:cNvPr>
          <p:cNvGrpSpPr/>
          <p:nvPr/>
        </p:nvGrpSpPr>
        <p:grpSpPr>
          <a:xfrm>
            <a:off x="6383917" y="2893371"/>
            <a:ext cx="266173" cy="266173"/>
            <a:chOff x="4427654" y="3049909"/>
            <a:chExt cx="464344" cy="464344"/>
          </a:xfrm>
          <a:solidFill>
            <a:sysClr val="window" lastClr="FFFFFF"/>
          </a:solidFill>
        </p:grpSpPr>
        <p:sp>
          <p:nvSpPr>
            <p:cNvPr id="46" name="AutoShape 123">
              <a:extLst>
                <a:ext uri="{FF2B5EF4-FFF2-40B4-BE49-F238E27FC236}">
                  <a16:creationId xmlns="" xmlns:a16="http://schemas.microsoft.com/office/drawing/2014/main" id="{3A3ED46A-0465-4869-A96E-B3784FD6E28E}"/>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47" name="AutoShape 124">
              <a:extLst>
                <a:ext uri="{FF2B5EF4-FFF2-40B4-BE49-F238E27FC236}">
                  <a16:creationId xmlns="" xmlns:a16="http://schemas.microsoft.com/office/drawing/2014/main" id="{13B96488-DDFC-46F7-B889-12ABC53BD0D9}"/>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48" name="AutoShape 125">
              <a:extLst>
                <a:ext uri="{FF2B5EF4-FFF2-40B4-BE49-F238E27FC236}">
                  <a16:creationId xmlns="" xmlns:a16="http://schemas.microsoft.com/office/drawing/2014/main" id="{4B0D9BC9-F4F0-4E51-B999-04E5DDF33885}"/>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grpSp>
        <p:nvGrpSpPr>
          <p:cNvPr id="49" name="Group 15">
            <a:extLst>
              <a:ext uri="{FF2B5EF4-FFF2-40B4-BE49-F238E27FC236}">
                <a16:creationId xmlns="" xmlns:a16="http://schemas.microsoft.com/office/drawing/2014/main" id="{EDAC1DA7-D7A0-4843-97E8-9127E661FF56}"/>
              </a:ext>
            </a:extLst>
          </p:cNvPr>
          <p:cNvGrpSpPr/>
          <p:nvPr/>
        </p:nvGrpSpPr>
        <p:grpSpPr>
          <a:xfrm>
            <a:off x="5400166" y="2904021"/>
            <a:ext cx="266173" cy="266173"/>
            <a:chOff x="3498967" y="3049909"/>
            <a:chExt cx="464344" cy="464344"/>
          </a:xfrm>
          <a:solidFill>
            <a:sysClr val="window" lastClr="FFFFFF"/>
          </a:solidFill>
        </p:grpSpPr>
        <p:sp>
          <p:nvSpPr>
            <p:cNvPr id="50" name="AutoShape 126">
              <a:extLst>
                <a:ext uri="{FF2B5EF4-FFF2-40B4-BE49-F238E27FC236}">
                  <a16:creationId xmlns="" xmlns:a16="http://schemas.microsoft.com/office/drawing/2014/main" id="{500BD0E3-8F19-4F1C-8E40-1E34B65D2C91}"/>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51" name="AutoShape 127">
              <a:extLst>
                <a:ext uri="{FF2B5EF4-FFF2-40B4-BE49-F238E27FC236}">
                  <a16:creationId xmlns="" xmlns:a16="http://schemas.microsoft.com/office/drawing/2014/main" id="{EFA06C0F-F379-417A-9432-8429212E4E29}"/>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grpSp>
        <p:nvGrpSpPr>
          <p:cNvPr id="52" name="Group 18">
            <a:extLst>
              <a:ext uri="{FF2B5EF4-FFF2-40B4-BE49-F238E27FC236}">
                <a16:creationId xmlns="" xmlns:a16="http://schemas.microsoft.com/office/drawing/2014/main" id="{61C55E17-F440-48CE-8841-0E74068939AE}"/>
              </a:ext>
            </a:extLst>
          </p:cNvPr>
          <p:cNvGrpSpPr/>
          <p:nvPr/>
        </p:nvGrpSpPr>
        <p:grpSpPr>
          <a:xfrm>
            <a:off x="6357005" y="3897912"/>
            <a:ext cx="266628" cy="266173"/>
            <a:chOff x="2581275" y="2582069"/>
            <a:chExt cx="465138" cy="464344"/>
          </a:xfrm>
          <a:solidFill>
            <a:sysClr val="window" lastClr="FFFFFF"/>
          </a:solidFill>
        </p:grpSpPr>
        <p:sp>
          <p:nvSpPr>
            <p:cNvPr id="53" name="AutoShape 128">
              <a:extLst>
                <a:ext uri="{FF2B5EF4-FFF2-40B4-BE49-F238E27FC236}">
                  <a16:creationId xmlns="" xmlns:a16="http://schemas.microsoft.com/office/drawing/2014/main" id="{70A3A2E8-B3DB-48B8-9650-9DEF85B69196}"/>
                </a:ext>
              </a:extLst>
            </p:cNvPr>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54" name="AutoShape 129">
              <a:extLst>
                <a:ext uri="{FF2B5EF4-FFF2-40B4-BE49-F238E27FC236}">
                  <a16:creationId xmlns="" xmlns:a16="http://schemas.microsoft.com/office/drawing/2014/main" id="{07B82CD7-FFB4-450C-A3EF-57D5326BEC89}"/>
                </a:ext>
              </a:extLst>
            </p:cNvPr>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pic>
        <p:nvPicPr>
          <p:cNvPr id="68" name="图片 67" descr="QQ图片20211210101131.jpg"/>
          <p:cNvPicPr>
            <a:picLocks noChangeAspect="1"/>
          </p:cNvPicPr>
          <p:nvPr/>
        </p:nvPicPr>
        <p:blipFill>
          <a:blip r:embed="rId2" cstate="print"/>
          <a:stretch>
            <a:fillRect/>
          </a:stretch>
        </p:blipFill>
        <p:spPr>
          <a:xfrm>
            <a:off x="1242646" y="1254370"/>
            <a:ext cx="3141785" cy="2356339"/>
          </a:xfrm>
          <a:prstGeom prst="rect">
            <a:avLst/>
          </a:prstGeom>
        </p:spPr>
      </p:pic>
      <p:pic>
        <p:nvPicPr>
          <p:cNvPr id="71" name="图片 70" descr="QQ图片20211210100744.jpg"/>
          <p:cNvPicPr>
            <a:picLocks noChangeAspect="1"/>
          </p:cNvPicPr>
          <p:nvPr/>
        </p:nvPicPr>
        <p:blipFill>
          <a:blip r:embed="rId3" cstate="print"/>
          <a:srcRect t="27301" r="-4039"/>
          <a:stretch>
            <a:fillRect/>
          </a:stretch>
        </p:blipFill>
        <p:spPr>
          <a:xfrm>
            <a:off x="1301261" y="3774831"/>
            <a:ext cx="3142800" cy="2446977"/>
          </a:xfrm>
          <a:prstGeom prst="rect">
            <a:avLst/>
          </a:prstGeom>
        </p:spPr>
      </p:pic>
      <p:pic>
        <p:nvPicPr>
          <p:cNvPr id="72" name="图片 71" descr="QQ图片20211210101445.jpg"/>
          <p:cNvPicPr>
            <a:picLocks noChangeAspect="1"/>
          </p:cNvPicPr>
          <p:nvPr/>
        </p:nvPicPr>
        <p:blipFill>
          <a:blip r:embed="rId4" cstate="print"/>
          <a:stretch>
            <a:fillRect/>
          </a:stretch>
        </p:blipFill>
        <p:spPr>
          <a:xfrm>
            <a:off x="7666890" y="3587260"/>
            <a:ext cx="3142800" cy="2357100"/>
          </a:xfrm>
          <a:prstGeom prst="rect">
            <a:avLst/>
          </a:prstGeom>
        </p:spPr>
      </p:pic>
      <p:pic>
        <p:nvPicPr>
          <p:cNvPr id="74" name="图片 73" descr="QQ图片20211210100758.jpg"/>
          <p:cNvPicPr>
            <a:picLocks noChangeAspect="1"/>
          </p:cNvPicPr>
          <p:nvPr/>
        </p:nvPicPr>
        <p:blipFill>
          <a:blip r:embed="rId5" cstate="print"/>
          <a:srcRect t="26437" b="10617"/>
          <a:stretch>
            <a:fillRect/>
          </a:stretch>
        </p:blipFill>
        <p:spPr>
          <a:xfrm>
            <a:off x="7672386" y="1125416"/>
            <a:ext cx="3142800" cy="2368061"/>
          </a:xfrm>
          <a:prstGeom prst="rect">
            <a:avLst/>
          </a:prstGeom>
        </p:spPr>
      </p:pic>
    </p:spTree>
    <p:extLst>
      <p:ext uri="{BB962C8B-B14F-4D97-AF65-F5344CB8AC3E}">
        <p14:creationId xmlns:p14="http://schemas.microsoft.com/office/powerpoint/2010/main" xmlns="" val="2057264499"/>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6076" y="323047"/>
            <a:ext cx="2971555" cy="592053"/>
            <a:chOff x="384176" y="265897"/>
            <a:chExt cx="2971555" cy="592053"/>
          </a:xfrm>
        </p:grpSpPr>
        <p:grpSp>
          <p:nvGrpSpPr>
            <p:cNvPr id="5"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825047" y="265897"/>
              <a:ext cx="2530684" cy="592053"/>
              <a:chOff x="5287963" y="239774"/>
              <a:chExt cx="2530684" cy="592053"/>
            </a:xfrm>
          </p:grpSpPr>
          <p:sp>
            <p:nvSpPr>
              <p:cNvPr id="7" name="文本框 28"/>
              <p:cNvSpPr txBox="1"/>
              <p:nvPr/>
            </p:nvSpPr>
            <p:spPr>
              <a:xfrm>
                <a:off x="5287963" y="239774"/>
                <a:ext cx="253068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贴背景墙展</a:t>
                </a:r>
                <a:r>
                  <a:rPr lang="zh-CN" altLang="en-US" sz="2000" b="1" dirty="0">
                    <a:solidFill>
                      <a:srgbClr val="526188"/>
                    </a:solidFill>
                    <a:cs typeface="+mn-ea"/>
                    <a:sym typeface="+mn-lt"/>
                  </a:rPr>
                  <a:t>示</a:t>
                </a:r>
              </a:p>
            </p:txBody>
          </p:sp>
          <p:sp>
            <p:nvSpPr>
              <p:cNvPr id="8"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pic>
        <p:nvPicPr>
          <p:cNvPr id="43" name="图片 42" descr="QQ图片20211210102100.jpg"/>
          <p:cNvPicPr>
            <a:picLocks noChangeAspect="1"/>
          </p:cNvPicPr>
          <p:nvPr/>
        </p:nvPicPr>
        <p:blipFill>
          <a:blip r:embed="rId2" cstate="print"/>
          <a:srcRect l="24808" r="15577"/>
          <a:stretch>
            <a:fillRect/>
          </a:stretch>
        </p:blipFill>
        <p:spPr>
          <a:xfrm rot="5400000">
            <a:off x="864480" y="1738045"/>
            <a:ext cx="2883880" cy="3628105"/>
          </a:xfrm>
          <a:prstGeom prst="rect">
            <a:avLst/>
          </a:prstGeom>
        </p:spPr>
      </p:pic>
      <p:pic>
        <p:nvPicPr>
          <p:cNvPr id="77" name="图片 76" descr="QQ图片20211210102104.jpg"/>
          <p:cNvPicPr>
            <a:picLocks noChangeAspect="1"/>
          </p:cNvPicPr>
          <p:nvPr/>
        </p:nvPicPr>
        <p:blipFill>
          <a:blip r:embed="rId3" cstate="print"/>
          <a:srcRect l="17948" r="15000"/>
          <a:stretch>
            <a:fillRect/>
          </a:stretch>
        </p:blipFill>
        <p:spPr>
          <a:xfrm rot="5400000">
            <a:off x="4766465" y="1939236"/>
            <a:ext cx="2883600" cy="3225440"/>
          </a:xfrm>
          <a:prstGeom prst="rect">
            <a:avLst/>
          </a:prstGeom>
        </p:spPr>
      </p:pic>
      <p:pic>
        <p:nvPicPr>
          <p:cNvPr id="78" name="图片 77" descr="QQ图片20211210102055.jpg"/>
          <p:cNvPicPr>
            <a:picLocks noChangeAspect="1"/>
          </p:cNvPicPr>
          <p:nvPr/>
        </p:nvPicPr>
        <p:blipFill>
          <a:blip r:embed="rId4" cstate="print"/>
          <a:srcRect l="16731" r="17372"/>
          <a:stretch>
            <a:fillRect/>
          </a:stretch>
        </p:blipFill>
        <p:spPr>
          <a:xfrm rot="5400000">
            <a:off x="8437432" y="1761145"/>
            <a:ext cx="2883877" cy="3628800"/>
          </a:xfrm>
          <a:prstGeom prst="rect">
            <a:avLst/>
          </a:prstGeom>
        </p:spPr>
      </p:pic>
    </p:spTree>
    <p:extLst>
      <p:ext uri="{BB962C8B-B14F-4D97-AF65-F5344CB8AC3E}">
        <p14:creationId xmlns:p14="http://schemas.microsoft.com/office/powerpoint/2010/main" xmlns="" val="3551275185"/>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descr="QQ图片20211210102604.jpg"/>
          <p:cNvPicPr>
            <a:picLocks noChangeAspect="1"/>
          </p:cNvPicPr>
          <p:nvPr/>
        </p:nvPicPr>
        <p:blipFill>
          <a:blip r:embed="rId2" cstate="print"/>
          <a:srcRect l="25833" r="9936"/>
          <a:stretch>
            <a:fillRect/>
          </a:stretch>
        </p:blipFill>
        <p:spPr>
          <a:xfrm rot="5400000">
            <a:off x="741773" y="1629899"/>
            <a:ext cx="3081538" cy="3598202"/>
          </a:xfrm>
          <a:prstGeom prst="rect">
            <a:avLst/>
          </a:prstGeom>
        </p:spPr>
      </p:pic>
      <p:pic>
        <p:nvPicPr>
          <p:cNvPr id="66" name="图片 65" descr="QQ图片20211210102559.jpg"/>
          <p:cNvPicPr>
            <a:picLocks noChangeAspect="1"/>
          </p:cNvPicPr>
          <p:nvPr/>
        </p:nvPicPr>
        <p:blipFill>
          <a:blip r:embed="rId3" cstate="print"/>
          <a:srcRect r="12532" b="14390"/>
          <a:stretch>
            <a:fillRect/>
          </a:stretch>
        </p:blipFill>
        <p:spPr>
          <a:xfrm>
            <a:off x="4581743" y="1882961"/>
            <a:ext cx="4212240" cy="3092078"/>
          </a:xfrm>
          <a:prstGeom prst="rect">
            <a:avLst/>
          </a:prstGeom>
        </p:spPr>
      </p:pic>
      <p:pic>
        <p:nvPicPr>
          <p:cNvPr id="67" name="图片 66" descr="QQ图片20211210102554.jpg"/>
          <p:cNvPicPr>
            <a:picLocks noChangeAspect="1"/>
          </p:cNvPicPr>
          <p:nvPr/>
        </p:nvPicPr>
        <p:blipFill>
          <a:blip r:embed="rId4" cstate="print"/>
          <a:srcRect l="13269" t="1453" r="9551" b="11554"/>
          <a:stretch>
            <a:fillRect/>
          </a:stretch>
        </p:blipFill>
        <p:spPr>
          <a:xfrm rot="5400000">
            <a:off x="8887710" y="2092053"/>
            <a:ext cx="3163029" cy="2673895"/>
          </a:xfrm>
          <a:prstGeom prst="rect">
            <a:avLst/>
          </a:prstGeom>
        </p:spPr>
      </p:pic>
      <p:grpSp>
        <p:nvGrpSpPr>
          <p:cNvPr id="2" name="组合 1"/>
          <p:cNvGrpSpPr/>
          <p:nvPr/>
        </p:nvGrpSpPr>
        <p:grpSpPr>
          <a:xfrm>
            <a:off x="346076" y="323047"/>
            <a:ext cx="2851486" cy="592053"/>
            <a:chOff x="384176" y="265897"/>
            <a:chExt cx="2851486" cy="592053"/>
          </a:xfrm>
        </p:grpSpPr>
        <p:grpSp>
          <p:nvGrpSpPr>
            <p:cNvPr id="3" name="组合 2"/>
            <p:cNvGrpSpPr/>
            <p:nvPr/>
          </p:nvGrpSpPr>
          <p:grpSpPr>
            <a:xfrm>
              <a:off x="384176" y="307549"/>
              <a:ext cx="377371" cy="507162"/>
              <a:chOff x="899886" y="361978"/>
              <a:chExt cx="377371" cy="507162"/>
            </a:xfrm>
          </p:grpSpPr>
          <p:sp>
            <p:nvSpPr>
              <p:cNvPr id="7" name="等腰三角形 6"/>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等腰三角形 7"/>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3"/>
            <p:cNvGrpSpPr/>
            <p:nvPr/>
          </p:nvGrpSpPr>
          <p:grpSpPr>
            <a:xfrm>
              <a:off x="825047" y="265897"/>
              <a:ext cx="2410615" cy="592053"/>
              <a:chOff x="5287963" y="239774"/>
              <a:chExt cx="2410615" cy="592053"/>
            </a:xfrm>
          </p:grpSpPr>
          <p:sp>
            <p:nvSpPr>
              <p:cNvPr id="5"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做柜子</a:t>
                </a:r>
                <a:r>
                  <a:rPr lang="zh-CN" altLang="en-US" sz="2000" b="1" dirty="0" smtClean="0">
                    <a:solidFill>
                      <a:srgbClr val="526188"/>
                    </a:solidFill>
                    <a:cs typeface="+mn-ea"/>
                    <a:sym typeface="+mn-lt"/>
                  </a:rPr>
                  <a:t>展</a:t>
                </a:r>
                <a:r>
                  <a:rPr lang="zh-CN" altLang="en-US" sz="2000" b="1" dirty="0">
                    <a:solidFill>
                      <a:srgbClr val="526188"/>
                    </a:solidFill>
                    <a:cs typeface="+mn-ea"/>
                    <a:sym typeface="+mn-lt"/>
                  </a:rPr>
                  <a:t>示</a:t>
                </a:r>
              </a:p>
            </p:txBody>
          </p:sp>
          <p:sp>
            <p:nvSpPr>
              <p:cNvPr id="6"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68" name="TextBox 67"/>
          <p:cNvSpPr txBox="1"/>
          <p:nvPr/>
        </p:nvSpPr>
        <p:spPr>
          <a:xfrm>
            <a:off x="1735015" y="5122985"/>
            <a:ext cx="1300356" cy="369332"/>
          </a:xfrm>
          <a:prstGeom prst="rect">
            <a:avLst/>
          </a:prstGeom>
          <a:noFill/>
        </p:spPr>
        <p:txBody>
          <a:bodyPr wrap="none" rtlCol="0">
            <a:spAutoFit/>
          </a:bodyPr>
          <a:lstStyle/>
          <a:p>
            <a:r>
              <a:rPr lang="en-US" altLang="zh-CN" dirty="0" smtClean="0"/>
              <a:t>1.</a:t>
            </a:r>
            <a:r>
              <a:rPr lang="zh-CN" altLang="en-US" dirty="0" smtClean="0"/>
              <a:t>商议图纸</a:t>
            </a:r>
            <a:endParaRPr lang="zh-CN" altLang="en-US" dirty="0"/>
          </a:p>
        </p:txBody>
      </p:sp>
      <p:sp>
        <p:nvSpPr>
          <p:cNvPr id="69" name="TextBox 68"/>
          <p:cNvSpPr txBox="1"/>
          <p:nvPr/>
        </p:nvSpPr>
        <p:spPr>
          <a:xfrm>
            <a:off x="5791201" y="5228492"/>
            <a:ext cx="1300356" cy="369332"/>
          </a:xfrm>
          <a:prstGeom prst="rect">
            <a:avLst/>
          </a:prstGeom>
          <a:noFill/>
        </p:spPr>
        <p:txBody>
          <a:bodyPr wrap="none" rtlCol="0">
            <a:spAutoFit/>
          </a:bodyPr>
          <a:lstStyle/>
          <a:p>
            <a:r>
              <a:rPr lang="en-US" altLang="zh-CN" dirty="0" smtClean="0"/>
              <a:t>2.</a:t>
            </a:r>
            <a:r>
              <a:rPr lang="zh-CN" altLang="en-US" dirty="0" smtClean="0"/>
              <a:t>切割板子</a:t>
            </a:r>
            <a:endParaRPr lang="zh-CN" altLang="en-US" dirty="0"/>
          </a:p>
        </p:txBody>
      </p:sp>
      <p:sp>
        <p:nvSpPr>
          <p:cNvPr id="70" name="TextBox 69"/>
          <p:cNvSpPr txBox="1"/>
          <p:nvPr/>
        </p:nvSpPr>
        <p:spPr>
          <a:xfrm>
            <a:off x="10175631" y="5240215"/>
            <a:ext cx="838691" cy="369332"/>
          </a:xfrm>
          <a:prstGeom prst="rect">
            <a:avLst/>
          </a:prstGeom>
          <a:noFill/>
        </p:spPr>
        <p:txBody>
          <a:bodyPr wrap="none" rtlCol="0">
            <a:spAutoFit/>
          </a:bodyPr>
          <a:lstStyle/>
          <a:p>
            <a:r>
              <a:rPr lang="en-US" altLang="zh-CN" dirty="0" smtClean="0"/>
              <a:t>3.</a:t>
            </a:r>
            <a:r>
              <a:rPr lang="zh-CN" altLang="en-US" dirty="0" smtClean="0"/>
              <a:t>成品</a:t>
            </a:r>
            <a:endParaRPr lang="zh-CN" altLang="en-US" dirty="0"/>
          </a:p>
        </p:txBody>
      </p:sp>
    </p:spTree>
    <p:extLst>
      <p:ext uri="{BB962C8B-B14F-4D97-AF65-F5344CB8AC3E}">
        <p14:creationId xmlns:p14="http://schemas.microsoft.com/office/powerpoint/2010/main" xmlns="" val="3235275818"/>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32" name="组合 31"/>
          <p:cNvGrpSpPr/>
          <p:nvPr/>
        </p:nvGrpSpPr>
        <p:grpSpPr>
          <a:xfrm>
            <a:off x="346076" y="323047"/>
            <a:ext cx="2851486" cy="592053"/>
            <a:chOff x="384176" y="265897"/>
            <a:chExt cx="2851486" cy="592053"/>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825047" y="265897"/>
              <a:ext cx="2410615" cy="592053"/>
              <a:chOff x="5287963" y="239774"/>
              <a:chExt cx="2410615" cy="592053"/>
            </a:xfrm>
          </p:grpSpPr>
          <p:sp>
            <p:nvSpPr>
              <p:cNvPr id="29" name="文本框 28"/>
              <p:cNvSpPr txBox="1"/>
              <p:nvPr/>
            </p:nvSpPr>
            <p:spPr>
              <a:xfrm>
                <a:off x="5287963" y="239774"/>
                <a:ext cx="1944530"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安装台面展</a:t>
                </a:r>
                <a:r>
                  <a:rPr lang="zh-CN" altLang="en-US" sz="2000" b="1" dirty="0">
                    <a:solidFill>
                      <a:srgbClr val="526188"/>
                    </a:solidFill>
                    <a:cs typeface="+mn-ea"/>
                    <a:sym typeface="+mn-lt"/>
                  </a:rPr>
                  <a:t>示</a:t>
                </a:r>
              </a:p>
            </p:txBody>
          </p:sp>
          <p:sp>
            <p:nvSpPr>
              <p:cNvPr id="30"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pic>
        <p:nvPicPr>
          <p:cNvPr id="58" name="图片 57" descr="QQ图片20211210103755.jpg"/>
          <p:cNvPicPr>
            <a:picLocks noChangeAspect="1"/>
          </p:cNvPicPr>
          <p:nvPr/>
        </p:nvPicPr>
        <p:blipFill>
          <a:blip r:embed="rId2" cstate="print"/>
          <a:srcRect r="10705"/>
          <a:stretch>
            <a:fillRect/>
          </a:stretch>
        </p:blipFill>
        <p:spPr>
          <a:xfrm rot="5400000">
            <a:off x="629919" y="1051961"/>
            <a:ext cx="4607566" cy="4659921"/>
          </a:xfrm>
          <a:prstGeom prst="rect">
            <a:avLst/>
          </a:prstGeom>
        </p:spPr>
      </p:pic>
      <p:sp>
        <p:nvSpPr>
          <p:cNvPr id="59" name="TextBox 58"/>
          <p:cNvSpPr txBox="1"/>
          <p:nvPr/>
        </p:nvSpPr>
        <p:spPr>
          <a:xfrm>
            <a:off x="5920154" y="902679"/>
            <a:ext cx="5884985" cy="4801314"/>
          </a:xfrm>
          <a:prstGeom prst="rect">
            <a:avLst/>
          </a:prstGeom>
          <a:noFill/>
        </p:spPr>
        <p:txBody>
          <a:bodyPr wrap="square" rtlCol="0">
            <a:spAutoFit/>
          </a:bodyPr>
          <a:lstStyle/>
          <a:p>
            <a:r>
              <a:rPr lang="en-US" altLang="zh-CN" dirty="0" smtClean="0">
                <a:latin typeface="宋体" pitchFamily="2" charset="-122"/>
                <a:ea typeface="宋体" pitchFamily="2" charset="-122"/>
              </a:rPr>
              <a:t>1</a:t>
            </a:r>
            <a:r>
              <a:rPr lang="zh-CN" altLang="en-US" dirty="0" smtClean="0">
                <a:latin typeface="宋体" pitchFamily="2" charset="-122"/>
                <a:ea typeface="宋体" pitchFamily="2" charset="-122"/>
              </a:rPr>
              <a:t>、用胶带测量待安装平台区域的长度和宽度，然后根据实际情况考虑分别安装水槽和台面。</a:t>
            </a:r>
          </a:p>
          <a:p>
            <a:r>
              <a:rPr lang="en-US" altLang="zh-CN" dirty="0" smtClean="0">
                <a:latin typeface="宋体" pitchFamily="2" charset="-122"/>
                <a:ea typeface="宋体" pitchFamily="2" charset="-122"/>
              </a:rPr>
              <a:t>2</a:t>
            </a:r>
            <a:r>
              <a:rPr lang="zh-CN" altLang="en-US" dirty="0" smtClean="0">
                <a:latin typeface="宋体" pitchFamily="2" charset="-122"/>
                <a:ea typeface="宋体" pitchFamily="2" charset="-122"/>
              </a:rPr>
              <a:t>、清理旧桌子和水槽，将台面移动到将被要安装的区域。一般来说，在安装新的台面前几天，就需要先提前清理旧的台面和水槽，并丢掉废弃产品。</a:t>
            </a:r>
          </a:p>
          <a:p>
            <a:r>
              <a:rPr lang="en-US" altLang="zh-CN" dirty="0" smtClean="0">
                <a:latin typeface="宋体" pitchFamily="2" charset="-122"/>
                <a:ea typeface="宋体" pitchFamily="2" charset="-122"/>
              </a:rPr>
              <a:t>3</a:t>
            </a:r>
            <a:r>
              <a:rPr lang="zh-CN" altLang="en-US" dirty="0" smtClean="0">
                <a:latin typeface="宋体" pitchFamily="2" charset="-122"/>
                <a:ea typeface="宋体" pitchFamily="2" charset="-122"/>
              </a:rPr>
              <a:t>、安装区经过处理后，即可开始安装台面。请注意，在此安装过程中，不需要应用任何胶水。安装完成后，测试安装效果，看看安装是否合适。如果不太合适，就需要简单修改和完善。</a:t>
            </a:r>
          </a:p>
          <a:p>
            <a:r>
              <a:rPr lang="en-US" altLang="zh-CN" dirty="0" smtClean="0">
                <a:latin typeface="宋体" pitchFamily="2" charset="-122"/>
                <a:ea typeface="宋体" pitchFamily="2" charset="-122"/>
              </a:rPr>
              <a:t>4</a:t>
            </a:r>
            <a:r>
              <a:rPr lang="zh-CN" altLang="en-US" dirty="0" smtClean="0">
                <a:latin typeface="宋体" pitchFamily="2" charset="-122"/>
                <a:ea typeface="宋体" pitchFamily="2" charset="-122"/>
              </a:rPr>
              <a:t>、安装台面后，下一步是安装后挡板，并确保靠背与墙壁紧密结合。如果中间存在差距，则有必要采取必要的调整措施。</a:t>
            </a:r>
          </a:p>
          <a:p>
            <a:r>
              <a:rPr lang="en-US" altLang="zh-CN" dirty="0" smtClean="0">
                <a:latin typeface="宋体" pitchFamily="2" charset="-122"/>
                <a:ea typeface="宋体" pitchFamily="2" charset="-122"/>
              </a:rPr>
              <a:t>5</a:t>
            </a:r>
            <a:r>
              <a:rPr lang="zh-CN" altLang="en-US" dirty="0" smtClean="0">
                <a:latin typeface="宋体" pitchFamily="2" charset="-122"/>
                <a:ea typeface="宋体" pitchFamily="2" charset="-122"/>
              </a:rPr>
              <a:t>、当确定区域和边缘检查全部没有问题时，可以使用</a:t>
            </a:r>
            <a:r>
              <a:rPr lang="en-US" altLang="zh-CN" dirty="0" smtClean="0">
                <a:latin typeface="宋体" pitchFamily="2" charset="-122"/>
                <a:ea typeface="宋体" pitchFamily="2" charset="-122"/>
              </a:rPr>
              <a:t>100%</a:t>
            </a:r>
            <a:r>
              <a:rPr lang="zh-CN" altLang="en-US" dirty="0" smtClean="0">
                <a:latin typeface="宋体" pitchFamily="2" charset="-122"/>
                <a:ea typeface="宋体" pitchFamily="2" charset="-122"/>
              </a:rPr>
              <a:t>有机硅粘合剂粘合缝隙。</a:t>
            </a:r>
          </a:p>
          <a:p>
            <a:r>
              <a:rPr lang="en-US" altLang="zh-CN" dirty="0" smtClean="0">
                <a:latin typeface="宋体" pitchFamily="2" charset="-122"/>
                <a:ea typeface="宋体" pitchFamily="2" charset="-122"/>
              </a:rPr>
              <a:t>6</a:t>
            </a:r>
            <a:r>
              <a:rPr lang="zh-CN" altLang="en-US" dirty="0" smtClean="0">
                <a:latin typeface="宋体" pitchFamily="2" charset="-122"/>
                <a:ea typeface="宋体" pitchFamily="2" charset="-122"/>
              </a:rPr>
              <a:t>、最后等待一段时间，打扫好卫生之后，厨房台面就算是安装成功了。</a:t>
            </a:r>
          </a:p>
          <a:p>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6" name="组合 5"/>
          <p:cNvGrpSpPr/>
          <p:nvPr/>
        </p:nvGrpSpPr>
        <p:grpSpPr>
          <a:xfrm>
            <a:off x="574686" y="530846"/>
            <a:ext cx="5376171" cy="5485135"/>
            <a:chOff x="6698566" y="879190"/>
            <a:chExt cx="5376171" cy="5485135"/>
          </a:xfrm>
        </p:grpSpPr>
        <p:pic>
          <p:nvPicPr>
            <p:cNvPr id="7" name="图片 6"/>
            <p:cNvPicPr>
              <a:picLocks noChangeAspect="1"/>
            </p:cNvPicPr>
            <p:nvPr/>
          </p:nvPicPr>
          <p:blipFill>
            <a:blip r:embed="rId2" cstate="print"/>
            <a:stretch>
              <a:fillRect/>
            </a:stretch>
          </p:blipFill>
          <p:spPr>
            <a:xfrm>
              <a:off x="8811925" y="5470844"/>
              <a:ext cx="573074" cy="652329"/>
            </a:xfrm>
            <a:prstGeom prst="rect">
              <a:avLst/>
            </a:prstGeom>
          </p:spPr>
        </p:pic>
        <p:pic>
          <p:nvPicPr>
            <p:cNvPr id="8" name="图片 7"/>
            <p:cNvPicPr>
              <a:picLocks noChangeAspect="1"/>
            </p:cNvPicPr>
            <p:nvPr/>
          </p:nvPicPr>
          <p:blipFill>
            <a:blip r:embed="rId3" cstate="print"/>
            <a:stretch>
              <a:fillRect/>
            </a:stretch>
          </p:blipFill>
          <p:spPr>
            <a:xfrm>
              <a:off x="7483297" y="4565510"/>
              <a:ext cx="1438781" cy="1231499"/>
            </a:xfrm>
            <a:prstGeom prst="rect">
              <a:avLst/>
            </a:prstGeom>
          </p:spPr>
        </p:pic>
        <p:pic>
          <p:nvPicPr>
            <p:cNvPr id="9" name="图片 8"/>
            <p:cNvPicPr>
              <a:picLocks noChangeAspect="1"/>
            </p:cNvPicPr>
            <p:nvPr/>
          </p:nvPicPr>
          <p:blipFill>
            <a:blip r:embed="rId4" cstate="print"/>
            <a:stretch>
              <a:fillRect/>
            </a:stretch>
          </p:blipFill>
          <p:spPr>
            <a:xfrm>
              <a:off x="6698566" y="879190"/>
              <a:ext cx="3828620" cy="3298222"/>
            </a:xfrm>
            <a:prstGeom prst="rect">
              <a:avLst/>
            </a:prstGeom>
          </p:spPr>
        </p:pic>
        <p:pic>
          <p:nvPicPr>
            <p:cNvPr id="10" name="图片 9"/>
            <p:cNvPicPr>
              <a:picLocks noChangeAspect="1"/>
            </p:cNvPicPr>
            <p:nvPr/>
          </p:nvPicPr>
          <p:blipFill>
            <a:blip r:embed="rId5" cstate="print">
              <a:duotone>
                <a:prstClr val="black"/>
                <a:srgbClr val="D9C3A5">
                  <a:tint val="50000"/>
                  <a:satMod val="180000"/>
                </a:srgbClr>
              </a:duotone>
            </a:blip>
            <a:stretch>
              <a:fillRect/>
            </a:stretch>
          </p:blipFill>
          <p:spPr>
            <a:xfrm>
              <a:off x="8574362" y="1163521"/>
              <a:ext cx="2962913" cy="2091109"/>
            </a:xfrm>
            <a:prstGeom prst="rect">
              <a:avLst/>
            </a:prstGeom>
          </p:spPr>
        </p:pic>
        <p:pic>
          <p:nvPicPr>
            <p:cNvPr id="11" name="图片 10"/>
            <p:cNvPicPr>
              <a:picLocks noChangeAspect="1"/>
            </p:cNvPicPr>
            <p:nvPr/>
          </p:nvPicPr>
          <p:blipFill>
            <a:blip r:embed="rId6" cstate="print"/>
            <a:stretch>
              <a:fillRect/>
            </a:stretch>
          </p:blipFill>
          <p:spPr>
            <a:xfrm>
              <a:off x="8520461" y="3297771"/>
              <a:ext cx="3554276" cy="3066554"/>
            </a:xfrm>
            <a:prstGeom prst="rect">
              <a:avLst/>
            </a:prstGeom>
          </p:spPr>
        </p:pic>
      </p:grpSp>
      <p:sp>
        <p:nvSpPr>
          <p:cNvPr id="12" name="文本框 11"/>
          <p:cNvSpPr txBox="1"/>
          <p:nvPr/>
        </p:nvSpPr>
        <p:spPr>
          <a:xfrm>
            <a:off x="6493184" y="2321004"/>
            <a:ext cx="4339399" cy="110799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6600" dirty="0" smtClean="0">
                <a:effectLst>
                  <a:outerShdw blurRad="50800" dist="38100" dir="5400000" algn="t" rotWithShape="0">
                    <a:prstClr val="black">
                      <a:alpha val="40000"/>
                    </a:prstClr>
                  </a:outerShdw>
                </a:effectLst>
                <a:cs typeface="+mn-ea"/>
                <a:sym typeface="+mn-lt"/>
              </a:rPr>
              <a:t>实习总</a:t>
            </a:r>
            <a:r>
              <a:rPr lang="zh-CN" altLang="en-US" sz="6600" dirty="0">
                <a:effectLst>
                  <a:outerShdw blurRad="50800" dist="38100" dir="5400000" algn="t" rotWithShape="0">
                    <a:prstClr val="black">
                      <a:alpha val="40000"/>
                    </a:prstClr>
                  </a:outerShdw>
                </a:effectLst>
                <a:cs typeface="+mn-ea"/>
                <a:sym typeface="+mn-lt"/>
              </a:rPr>
              <a:t>结</a:t>
            </a:r>
          </a:p>
        </p:txBody>
      </p:sp>
      <p:sp>
        <p:nvSpPr>
          <p:cNvPr id="13" name="文本框 12"/>
          <p:cNvSpPr txBox="1"/>
          <p:nvPr/>
        </p:nvSpPr>
        <p:spPr>
          <a:xfrm>
            <a:off x="6518212" y="3433963"/>
            <a:ext cx="4339399" cy="307777"/>
          </a:xfrm>
          <a:prstGeom prst="rect">
            <a:avLst/>
          </a:prstGeom>
          <a:noFill/>
          <a:effectLst>
            <a:glow rad="63500">
              <a:schemeClr val="accent3">
                <a:satMod val="175000"/>
                <a:alpha val="40000"/>
              </a:schemeClr>
            </a:glow>
            <a:outerShdw blurRad="63500" sx="102000" sy="102000" algn="ctr" rotWithShape="0">
              <a:prstClr val="black">
                <a:alpha val="40000"/>
              </a:prstClr>
            </a:outerShdw>
          </a:effectLst>
        </p:spPr>
        <p:txBody>
          <a:bodyPr wrap="square" rtlCol="0">
            <a:spAutoFit/>
          </a:bodyPr>
          <a:lstStyle/>
          <a:p>
            <a:pPr algn="dist"/>
            <a:r>
              <a:rPr lang="en-US" altLang="zh-CN" sz="1400" dirty="0">
                <a:solidFill>
                  <a:schemeClr val="tx1">
                    <a:lumMod val="85000"/>
                    <a:lumOff val="15000"/>
                  </a:schemeClr>
                </a:solidFill>
                <a:cs typeface="+mn-ea"/>
                <a:sym typeface="+mn-lt"/>
              </a:rPr>
              <a:t>ZHENG</a:t>
            </a:r>
            <a:r>
              <a:rPr lang="zh-CN" altLang="en-US" sz="1400" dirty="0">
                <a:solidFill>
                  <a:schemeClr val="tx1">
                    <a:lumMod val="85000"/>
                    <a:lumOff val="15000"/>
                  </a:schemeClr>
                </a:solidFill>
                <a:cs typeface="+mn-ea"/>
                <a:sym typeface="+mn-lt"/>
              </a:rPr>
              <a:t> </a:t>
            </a:r>
            <a:r>
              <a:rPr lang="en-US" altLang="zh-CN" sz="1400" dirty="0">
                <a:solidFill>
                  <a:schemeClr val="tx1">
                    <a:lumMod val="85000"/>
                    <a:lumOff val="15000"/>
                  </a:schemeClr>
                </a:solidFill>
                <a:cs typeface="+mn-ea"/>
                <a:sym typeface="+mn-lt"/>
              </a:rPr>
              <a:t>TI JING YAN ZONG JIE</a:t>
            </a:r>
            <a:endParaRPr lang="zh-CN" altLang="en-US" sz="1400" dirty="0">
              <a:solidFill>
                <a:schemeClr val="tx1">
                  <a:lumMod val="85000"/>
                  <a:lumOff val="15000"/>
                </a:schemeClr>
              </a:solidFill>
              <a:cs typeface="+mn-ea"/>
              <a:sym typeface="+mn-lt"/>
            </a:endParaRPr>
          </a:p>
        </p:txBody>
      </p:sp>
      <p:sp>
        <p:nvSpPr>
          <p:cNvPr id="14" name="文本框 13"/>
          <p:cNvSpPr txBox="1"/>
          <p:nvPr/>
        </p:nvSpPr>
        <p:spPr>
          <a:xfrm>
            <a:off x="6518211" y="3785929"/>
            <a:ext cx="4991617" cy="822726"/>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100" dirty="0">
                <a:solidFill>
                  <a:schemeClr val="tx1">
                    <a:lumMod val="85000"/>
                    <a:lumOff val="15000"/>
                  </a:schemeClr>
                </a:solidFill>
                <a:latin typeface="+mn-lt"/>
                <a:ea typeface="+mn-ea"/>
                <a:cs typeface="+mn-ea"/>
                <a:sym typeface="+mn-lt"/>
              </a:rPr>
              <a:t>Distant Time by Rabindranath. I know not from what distant time thou art ever coming nearer to meet me. I know not from what distant time. thou art ever </a:t>
            </a:r>
          </a:p>
          <a:p>
            <a:pPr algn="l">
              <a:lnSpc>
                <a:spcPct val="150000"/>
              </a:lnSpc>
            </a:pPr>
            <a:r>
              <a:rPr lang="en-US" altLang="zh-CN" sz="1100" dirty="0">
                <a:solidFill>
                  <a:schemeClr val="tx1">
                    <a:lumMod val="85000"/>
                    <a:lumOff val="15000"/>
                  </a:schemeClr>
                </a:solidFill>
                <a:latin typeface="+mn-lt"/>
                <a:ea typeface="+mn-ea"/>
                <a:cs typeface="+mn-ea"/>
                <a:sym typeface="+mn-lt"/>
              </a:rPr>
              <a:t>coming nearer to meet me.</a:t>
            </a:r>
            <a:endParaRPr lang="zh-CN" altLang="en-US" sz="1100" dirty="0">
              <a:solidFill>
                <a:schemeClr val="tx1">
                  <a:lumMod val="85000"/>
                  <a:lumOff val="15000"/>
                </a:schemeClr>
              </a:solidFill>
              <a:latin typeface="+mn-lt"/>
              <a:ea typeface="+mn-ea"/>
              <a:cs typeface="+mn-ea"/>
              <a:sym typeface="+mn-lt"/>
            </a:endParaRPr>
          </a:p>
        </p:txBody>
      </p:sp>
      <p:sp>
        <p:nvSpPr>
          <p:cNvPr id="15" name="文本框 14"/>
          <p:cNvSpPr txBox="1"/>
          <p:nvPr/>
        </p:nvSpPr>
        <p:spPr>
          <a:xfrm>
            <a:off x="3044480" y="3083852"/>
            <a:ext cx="2622989" cy="923330"/>
          </a:xfrm>
          <a:prstGeom prst="rect">
            <a:avLst/>
          </a:prstGeom>
          <a:noFill/>
        </p:spPr>
        <p:txBody>
          <a:bodyPr wrap="square" rtlCol="0">
            <a:spAutoFit/>
          </a:bodyPr>
          <a:lstStyle/>
          <a:p>
            <a:r>
              <a:rPr lang="en-US" altLang="zh-CN" sz="5400" b="1" dirty="0">
                <a:solidFill>
                  <a:srgbClr val="F2F2F2"/>
                </a:solidFill>
                <a:cs typeface="+mn-ea"/>
                <a:sym typeface="+mn-lt"/>
              </a:rPr>
              <a:t>PART.3</a:t>
            </a:r>
            <a:endParaRPr lang="zh-CN" altLang="en-US" sz="5400" b="1" dirty="0">
              <a:solidFill>
                <a:srgbClr val="F2F2F2"/>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45768"/>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32" name="组合 31"/>
          <p:cNvGrpSpPr/>
          <p:nvPr/>
        </p:nvGrpSpPr>
        <p:grpSpPr>
          <a:xfrm>
            <a:off x="346076" y="323047"/>
            <a:ext cx="2851486" cy="592053"/>
            <a:chOff x="384176" y="265897"/>
            <a:chExt cx="2851486" cy="592053"/>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825047" y="265897"/>
              <a:ext cx="2410615" cy="592053"/>
              <a:chOff x="5287963" y="239774"/>
              <a:chExt cx="2410615" cy="592053"/>
            </a:xfrm>
          </p:grpSpPr>
          <p:sp>
            <p:nvSpPr>
              <p:cNvPr id="29"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实习总</a:t>
                </a:r>
                <a:r>
                  <a:rPr lang="zh-CN" altLang="en-US" sz="2000" b="1" dirty="0">
                    <a:solidFill>
                      <a:srgbClr val="526188"/>
                    </a:solidFill>
                    <a:cs typeface="+mn-ea"/>
                    <a:sym typeface="+mn-lt"/>
                  </a:rPr>
                  <a:t>结</a:t>
                </a:r>
              </a:p>
            </p:txBody>
          </p:sp>
          <p:sp>
            <p:nvSpPr>
              <p:cNvPr id="30"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grpSp>
        <p:nvGrpSpPr>
          <p:cNvPr id="8" name="组合 7"/>
          <p:cNvGrpSpPr/>
          <p:nvPr/>
        </p:nvGrpSpPr>
        <p:grpSpPr>
          <a:xfrm>
            <a:off x="1047750" y="1466850"/>
            <a:ext cx="3789293" cy="1962150"/>
            <a:chOff x="1047750" y="1466850"/>
            <a:chExt cx="3789293" cy="1962150"/>
          </a:xfrm>
        </p:grpSpPr>
        <p:grpSp>
          <p:nvGrpSpPr>
            <p:cNvPr id="6" name="组合 5"/>
            <p:cNvGrpSpPr/>
            <p:nvPr/>
          </p:nvGrpSpPr>
          <p:grpSpPr>
            <a:xfrm>
              <a:off x="1047750" y="1466850"/>
              <a:ext cx="3789293" cy="1962150"/>
              <a:chOff x="1047750" y="1466850"/>
              <a:chExt cx="3789293" cy="1962150"/>
            </a:xfrm>
          </p:grpSpPr>
          <p:sp>
            <p:nvSpPr>
              <p:cNvPr id="3" name="矩形 2"/>
              <p:cNvSpPr/>
              <p:nvPr/>
            </p:nvSpPr>
            <p:spPr>
              <a:xfrm>
                <a:off x="1047750" y="1466850"/>
                <a:ext cx="3789293" cy="196215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直角三角形 4"/>
              <p:cNvSpPr/>
              <p:nvPr/>
            </p:nvSpPr>
            <p:spPr>
              <a:xfrm rot="5400000">
                <a:off x="1281847" y="1252044"/>
                <a:ext cx="914400" cy="1360487"/>
              </a:xfrm>
              <a:prstGeom prst="r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1120336" y="1521814"/>
              <a:ext cx="1391531" cy="523220"/>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grpSp>
        <p:nvGrpSpPr>
          <p:cNvPr id="41" name="组合 40"/>
          <p:cNvGrpSpPr/>
          <p:nvPr/>
        </p:nvGrpSpPr>
        <p:grpSpPr>
          <a:xfrm>
            <a:off x="3372137" y="3760175"/>
            <a:ext cx="3797290" cy="1962150"/>
            <a:chOff x="1039753" y="1466850"/>
            <a:chExt cx="3797290" cy="1962150"/>
          </a:xfrm>
        </p:grpSpPr>
        <p:grpSp>
          <p:nvGrpSpPr>
            <p:cNvPr id="42" name="组合 41"/>
            <p:cNvGrpSpPr/>
            <p:nvPr/>
          </p:nvGrpSpPr>
          <p:grpSpPr>
            <a:xfrm>
              <a:off x="1039753" y="1466850"/>
              <a:ext cx="3797290" cy="1962150"/>
              <a:chOff x="1039753" y="1466850"/>
              <a:chExt cx="3797290" cy="1962150"/>
            </a:xfrm>
          </p:grpSpPr>
          <p:sp>
            <p:nvSpPr>
              <p:cNvPr id="44" name="矩形 43"/>
              <p:cNvSpPr/>
              <p:nvPr/>
            </p:nvSpPr>
            <p:spPr>
              <a:xfrm>
                <a:off x="1047750" y="1466850"/>
                <a:ext cx="3789293" cy="196215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直角三角形 44"/>
              <p:cNvSpPr/>
              <p:nvPr/>
            </p:nvSpPr>
            <p:spPr>
              <a:xfrm rot="5400000">
                <a:off x="1262797" y="1252044"/>
                <a:ext cx="914400" cy="1360487"/>
              </a:xfrm>
              <a:prstGeom prst="r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文本框 42"/>
            <p:cNvSpPr txBox="1"/>
            <p:nvPr/>
          </p:nvSpPr>
          <p:spPr>
            <a:xfrm>
              <a:off x="1080580" y="1521814"/>
              <a:ext cx="1391531" cy="523220"/>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grpSp>
        <p:nvGrpSpPr>
          <p:cNvPr id="46" name="组合 45"/>
          <p:cNvGrpSpPr/>
          <p:nvPr/>
        </p:nvGrpSpPr>
        <p:grpSpPr>
          <a:xfrm>
            <a:off x="5558744" y="1466850"/>
            <a:ext cx="3797290" cy="1962150"/>
            <a:chOff x="1039753" y="1466850"/>
            <a:chExt cx="3797290" cy="1962150"/>
          </a:xfrm>
        </p:grpSpPr>
        <p:grpSp>
          <p:nvGrpSpPr>
            <p:cNvPr id="47" name="组合 46"/>
            <p:cNvGrpSpPr/>
            <p:nvPr/>
          </p:nvGrpSpPr>
          <p:grpSpPr>
            <a:xfrm>
              <a:off x="1039753" y="1466850"/>
              <a:ext cx="3797290" cy="1962150"/>
              <a:chOff x="1039753" y="1466850"/>
              <a:chExt cx="3797290" cy="1962150"/>
            </a:xfrm>
          </p:grpSpPr>
          <p:sp>
            <p:nvSpPr>
              <p:cNvPr id="49" name="矩形 48"/>
              <p:cNvSpPr/>
              <p:nvPr/>
            </p:nvSpPr>
            <p:spPr>
              <a:xfrm>
                <a:off x="1047750" y="1466850"/>
                <a:ext cx="3789293" cy="196215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直角三角形 49"/>
              <p:cNvSpPr/>
              <p:nvPr/>
            </p:nvSpPr>
            <p:spPr>
              <a:xfrm rot="5400000">
                <a:off x="1262797" y="1252044"/>
                <a:ext cx="914400" cy="1360487"/>
              </a:xfrm>
              <a:prstGeom prst="r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文本框 47"/>
            <p:cNvSpPr txBox="1"/>
            <p:nvPr/>
          </p:nvSpPr>
          <p:spPr>
            <a:xfrm>
              <a:off x="1093832" y="1521814"/>
              <a:ext cx="1391531" cy="523220"/>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51" name="组合 50"/>
          <p:cNvGrpSpPr/>
          <p:nvPr/>
        </p:nvGrpSpPr>
        <p:grpSpPr>
          <a:xfrm>
            <a:off x="7899125" y="3760175"/>
            <a:ext cx="3789293" cy="1962150"/>
            <a:chOff x="1047750" y="1466850"/>
            <a:chExt cx="3789293" cy="1962150"/>
          </a:xfrm>
        </p:grpSpPr>
        <p:grpSp>
          <p:nvGrpSpPr>
            <p:cNvPr id="52" name="组合 51"/>
            <p:cNvGrpSpPr/>
            <p:nvPr/>
          </p:nvGrpSpPr>
          <p:grpSpPr>
            <a:xfrm>
              <a:off x="1047750" y="1466850"/>
              <a:ext cx="3789293" cy="1962150"/>
              <a:chOff x="1047750" y="1466850"/>
              <a:chExt cx="3789293" cy="1962150"/>
            </a:xfrm>
          </p:grpSpPr>
          <p:sp>
            <p:nvSpPr>
              <p:cNvPr id="54" name="矩形 53"/>
              <p:cNvSpPr/>
              <p:nvPr/>
            </p:nvSpPr>
            <p:spPr>
              <a:xfrm>
                <a:off x="1047750" y="1466850"/>
                <a:ext cx="3789293" cy="196215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直角三角形 54"/>
              <p:cNvSpPr/>
              <p:nvPr/>
            </p:nvSpPr>
            <p:spPr>
              <a:xfrm rot="5400000">
                <a:off x="1281847" y="1252044"/>
                <a:ext cx="914400" cy="1360487"/>
              </a:xfrm>
              <a:prstGeom prst="r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3" name="文本框 52"/>
            <p:cNvSpPr txBox="1"/>
            <p:nvPr/>
          </p:nvSpPr>
          <p:spPr>
            <a:xfrm>
              <a:off x="1067328" y="1521814"/>
              <a:ext cx="1391531" cy="523220"/>
            </a:xfrm>
            <a:prstGeom prst="rect">
              <a:avLst/>
            </a:prstGeom>
            <a:noFill/>
          </p:spPr>
          <p:txBody>
            <a:bodyPr wrap="square" rtlCol="0">
              <a:spAutoFit/>
            </a:bodyPr>
            <a:lstStyle/>
            <a:p>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sp>
        <p:nvSpPr>
          <p:cNvPr id="58" name="文本框 57"/>
          <p:cNvSpPr txBox="1"/>
          <p:nvPr/>
        </p:nvSpPr>
        <p:spPr>
          <a:xfrm>
            <a:off x="1456630" y="1966154"/>
            <a:ext cx="3233503" cy="1019959"/>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ct val="150000"/>
              </a:lnSpc>
            </a:pPr>
            <a:r>
              <a:rPr lang="zh-CN" altLang="en-US" sz="1400" dirty="0" smtClean="0"/>
              <a:t>通过这次实际的工地实习，我不但掌握了一些不懂的具体环节，而且也巩固了我在学校期间所学习到的理论知识</a:t>
            </a:r>
            <a:r>
              <a:rPr lang="zh-CN" altLang="en-US" sz="1400" dirty="0" smtClean="0"/>
              <a:t>。</a:t>
            </a:r>
            <a:endParaRPr lang="en-US" altLang="zh-CN" sz="1400" dirty="0">
              <a:latin typeface="+mn-lt"/>
              <a:ea typeface="+mn-ea"/>
              <a:cs typeface="+mn-ea"/>
              <a:sym typeface="+mn-lt"/>
            </a:endParaRPr>
          </a:p>
        </p:txBody>
      </p:sp>
      <p:sp>
        <p:nvSpPr>
          <p:cNvPr id="61" name="文本框 60"/>
          <p:cNvSpPr txBox="1"/>
          <p:nvPr/>
        </p:nvSpPr>
        <p:spPr>
          <a:xfrm>
            <a:off x="5943570" y="1966154"/>
            <a:ext cx="3233503" cy="134312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ct val="150000"/>
              </a:lnSpc>
            </a:pPr>
            <a:r>
              <a:rPr lang="zh-CN" altLang="en-US" sz="1400" dirty="0" smtClean="0"/>
              <a:t>老师所传授的内容虽然多、广、博，但是我们学习到的只是其一部分</a:t>
            </a:r>
            <a:r>
              <a:rPr lang="zh-CN" altLang="en-US" sz="1400" dirty="0" smtClean="0"/>
              <a:t>，要</a:t>
            </a:r>
            <a:r>
              <a:rPr lang="zh-CN" altLang="en-US" sz="1400" dirty="0" smtClean="0"/>
              <a:t>想真真正正的掌握所有理论知识，只有通过实际的学习和参观，才能达到这个目的。</a:t>
            </a:r>
            <a:endParaRPr lang="en-US" altLang="zh-CN" sz="1400" dirty="0">
              <a:latin typeface="+mn-lt"/>
              <a:ea typeface="+mn-ea"/>
              <a:cs typeface="+mn-ea"/>
              <a:sym typeface="+mn-lt"/>
            </a:endParaRPr>
          </a:p>
        </p:txBody>
      </p:sp>
      <p:sp>
        <p:nvSpPr>
          <p:cNvPr id="64" name="文本框 63"/>
          <p:cNvSpPr txBox="1"/>
          <p:nvPr/>
        </p:nvSpPr>
        <p:spPr>
          <a:xfrm>
            <a:off x="3789308" y="4229569"/>
            <a:ext cx="3233503" cy="134312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ct val="150000"/>
              </a:lnSpc>
            </a:pPr>
            <a:r>
              <a:rPr lang="zh-CN" altLang="en-US" sz="1400" dirty="0" smtClean="0"/>
              <a:t>以前</a:t>
            </a:r>
            <a:r>
              <a:rPr lang="zh-CN" altLang="en-US" sz="1400" dirty="0" smtClean="0"/>
              <a:t>对施</a:t>
            </a:r>
            <a:r>
              <a:rPr lang="zh-CN" altLang="en-US" sz="1400" dirty="0" smtClean="0"/>
              <a:t>工技术要点，只是粗略地知</a:t>
            </a:r>
            <a:r>
              <a:rPr lang="zh-CN" altLang="en-US" sz="1400" dirty="0" smtClean="0"/>
              <a:t>道，而</a:t>
            </a:r>
            <a:r>
              <a:rPr lang="zh-CN" altLang="en-US" sz="1400" dirty="0" smtClean="0"/>
              <a:t>其具体的施工环节，具体的施工步</a:t>
            </a:r>
            <a:r>
              <a:rPr lang="zh-CN" altLang="en-US" sz="1400" dirty="0" smtClean="0"/>
              <a:t>骤，</a:t>
            </a:r>
            <a:r>
              <a:rPr lang="zh-CN" altLang="en-US" sz="1400" dirty="0" smtClean="0"/>
              <a:t>却是知之甚少</a:t>
            </a:r>
            <a:r>
              <a:rPr lang="zh-CN" altLang="en-US" sz="1400" dirty="0" smtClean="0"/>
              <a:t>，学习三周，对施</a:t>
            </a:r>
            <a:r>
              <a:rPr lang="zh-CN" altLang="en-US" sz="1400" dirty="0" smtClean="0"/>
              <a:t>工技术</a:t>
            </a:r>
            <a:r>
              <a:rPr lang="zh-CN" altLang="en-US" sz="1400" dirty="0" smtClean="0"/>
              <a:t>，我可以掌握它</a:t>
            </a:r>
            <a:r>
              <a:rPr lang="zh-CN" altLang="en-US" sz="1400" dirty="0" smtClean="0"/>
              <a:t>们的具体环节及详细步</a:t>
            </a:r>
            <a:r>
              <a:rPr lang="zh-CN" altLang="en-US" sz="1400" dirty="0" smtClean="0"/>
              <a:t>骤。</a:t>
            </a:r>
            <a:endParaRPr lang="en-US" altLang="zh-CN" sz="1400" dirty="0">
              <a:latin typeface="+mn-lt"/>
              <a:ea typeface="+mn-ea"/>
              <a:cs typeface="+mn-ea"/>
              <a:sym typeface="+mn-lt"/>
            </a:endParaRPr>
          </a:p>
        </p:txBody>
      </p:sp>
      <p:sp>
        <p:nvSpPr>
          <p:cNvPr id="67" name="文本框 66"/>
          <p:cNvSpPr txBox="1"/>
          <p:nvPr/>
        </p:nvSpPr>
        <p:spPr>
          <a:xfrm>
            <a:off x="8276248" y="4229569"/>
            <a:ext cx="3233503" cy="134312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r">
              <a:lnSpc>
                <a:spcPct val="150000"/>
              </a:lnSpc>
            </a:pPr>
            <a:r>
              <a:rPr lang="zh-CN" altLang="en-US" sz="1400" dirty="0" smtClean="0"/>
              <a:t>建</a:t>
            </a:r>
            <a:r>
              <a:rPr lang="zh-CN" altLang="en-US" sz="1400" dirty="0" smtClean="0"/>
              <a:t>筑行业是一个非常具有挑战性的职业</a:t>
            </a:r>
            <a:r>
              <a:rPr lang="zh-CN" altLang="en-US" sz="1400" dirty="0" smtClean="0"/>
              <a:t>，你</a:t>
            </a:r>
            <a:r>
              <a:rPr lang="zh-CN" altLang="en-US" sz="1400" dirty="0" smtClean="0"/>
              <a:t>可以</a:t>
            </a:r>
            <a:r>
              <a:rPr lang="zh-CN" altLang="en-US" sz="1400" dirty="0" smtClean="0"/>
              <a:t>从中学</a:t>
            </a:r>
            <a:r>
              <a:rPr lang="zh-CN" altLang="en-US" sz="1400" dirty="0" smtClean="0"/>
              <a:t>习到很多优秀的东西</a:t>
            </a:r>
            <a:r>
              <a:rPr lang="zh-CN" altLang="en-US" sz="1400" dirty="0" smtClean="0"/>
              <a:t>，同</a:t>
            </a:r>
            <a:r>
              <a:rPr lang="zh-CN" altLang="en-US" sz="1400" dirty="0" smtClean="0"/>
              <a:t>时也可</a:t>
            </a:r>
            <a:r>
              <a:rPr lang="zh-CN" altLang="en-US" sz="1400" dirty="0" smtClean="0"/>
              <a:t>以增</a:t>
            </a:r>
            <a:r>
              <a:rPr lang="zh-CN" altLang="en-US" sz="1400" dirty="0" smtClean="0"/>
              <a:t>强自己的交际能力，让自己在以后的生活中更加自信，更加坚强</a:t>
            </a:r>
            <a:r>
              <a:rPr lang="en-US" altLang="zh-CN" sz="1400" dirty="0" smtClean="0"/>
              <a:t>!</a:t>
            </a:r>
            <a:endParaRPr lang="en-US" altLang="zh-CN" sz="14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32" name="组合 31"/>
          <p:cNvGrpSpPr/>
          <p:nvPr/>
        </p:nvGrpSpPr>
        <p:grpSpPr>
          <a:xfrm>
            <a:off x="346076" y="323047"/>
            <a:ext cx="2851486" cy="592053"/>
            <a:chOff x="384176" y="265897"/>
            <a:chExt cx="2851486" cy="592053"/>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825047" y="265897"/>
              <a:ext cx="2410615" cy="592053"/>
              <a:chOff x="5287963" y="239774"/>
              <a:chExt cx="2410615" cy="592053"/>
            </a:xfrm>
          </p:grpSpPr>
          <p:sp>
            <p:nvSpPr>
              <p:cNvPr id="29"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实习总</a:t>
                </a:r>
                <a:r>
                  <a:rPr lang="zh-CN" altLang="en-US" sz="2000" b="1" dirty="0">
                    <a:solidFill>
                      <a:srgbClr val="526188"/>
                    </a:solidFill>
                    <a:cs typeface="+mn-ea"/>
                    <a:sym typeface="+mn-lt"/>
                  </a:rPr>
                  <a:t>结</a:t>
                </a:r>
              </a:p>
            </p:txBody>
          </p:sp>
          <p:sp>
            <p:nvSpPr>
              <p:cNvPr id="30"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43" name="TextBox 42"/>
          <p:cNvSpPr txBox="1"/>
          <p:nvPr/>
        </p:nvSpPr>
        <p:spPr>
          <a:xfrm>
            <a:off x="316523" y="961292"/>
            <a:ext cx="11465169" cy="4770537"/>
          </a:xfrm>
          <a:prstGeom prst="rect">
            <a:avLst/>
          </a:prstGeom>
          <a:noFill/>
        </p:spPr>
        <p:txBody>
          <a:bodyPr wrap="square" rtlCol="0">
            <a:spAutoFit/>
          </a:bodyPr>
          <a:lstStyle/>
          <a:p>
            <a:r>
              <a:rPr lang="zh-CN" altLang="en-US" sz="1600" dirty="0" smtClean="0"/>
              <a:t/>
            </a:r>
            <a:br>
              <a:rPr lang="zh-CN" altLang="en-US" sz="1600" dirty="0" smtClean="0"/>
            </a:br>
            <a:r>
              <a:rPr lang="zh-CN" altLang="en-US" sz="1600" dirty="0" smtClean="0"/>
              <a:t>      通</a:t>
            </a:r>
            <a:r>
              <a:rPr lang="zh-CN" altLang="en-US" sz="1600" dirty="0" smtClean="0"/>
              <a:t>过这次的实习，我认识到了很多在书本上或老师讲课中自己忽略了的或有些疑惑的地方，从实际观察和同事之间指导中得到了更多的宝贵的经验。一个设计团队是否优秀，首先要看它对设计的管理与分配，将最合适的人安排在最合适的位置，这样才能发挥出每个人的优点团队精神非常重要，一个优秀的设计团队并不是要每个人都非常的优秀，这样很容易造成成员之间的意见分歧。所以在共同进行一个大的策划项目的时候，设计师之间一定要经常沟通、交流，在共同的探讨中发现问题、解决问题。在共同商讨的过程中很容易就能碰出新的闪光点，使策划项目更加的完备。</a:t>
            </a:r>
            <a:br>
              <a:rPr lang="zh-CN" altLang="en-US" sz="1600" dirty="0" smtClean="0"/>
            </a:br>
            <a:r>
              <a:rPr lang="zh-CN" altLang="en-US" sz="1600" dirty="0" smtClean="0"/>
              <a:t/>
            </a:r>
            <a:br>
              <a:rPr lang="zh-CN" altLang="en-US" sz="1600" dirty="0" smtClean="0"/>
            </a:br>
            <a:r>
              <a:rPr lang="zh-CN" altLang="en-US" sz="1600" dirty="0" smtClean="0"/>
              <a:t>       通</a:t>
            </a:r>
            <a:r>
              <a:rPr lang="zh-CN" altLang="en-US" sz="1600" dirty="0" smtClean="0"/>
              <a:t>过这次实习，在设计方面我感觉自己有了一定的收获。这次实习主要是为了我们今后在工作及业务上能力的提高起到了促进的作用，增强了我们今后的竞争力，为我们能在以后立足增添了一块甚石。实习单位的同事们也给了我很多机会参与他们的设计任务。使我懂得了很多以前难以解决的问题，将来从事设计工作所要面对的问题，如</a:t>
            </a:r>
            <a:r>
              <a:rPr lang="en-US" altLang="zh-CN" sz="1600" dirty="0" smtClean="0"/>
              <a:t>:</a:t>
            </a:r>
            <a:r>
              <a:rPr lang="zh-CN" altLang="en-US" sz="1600" dirty="0" smtClean="0"/>
              <a:t>前期的策划和后期的制作、如何与客户进行沟通等等，</a:t>
            </a:r>
            <a:br>
              <a:rPr lang="zh-CN" altLang="en-US" sz="1600" dirty="0" smtClean="0"/>
            </a:br>
            <a:r>
              <a:rPr lang="zh-CN" altLang="en-US" sz="1600" dirty="0" smtClean="0"/>
              <a:t/>
            </a:r>
            <a:br>
              <a:rPr lang="zh-CN" altLang="en-US" sz="1600" dirty="0" smtClean="0"/>
            </a:br>
            <a:r>
              <a:rPr lang="zh-CN" altLang="en-US" sz="1600" dirty="0" smtClean="0"/>
              <a:t>      这</a:t>
            </a:r>
            <a:r>
              <a:rPr lang="zh-CN" altLang="en-US" sz="1600" dirty="0" smtClean="0"/>
              <a:t>次实习丰富了我在这方面的知识，使我向更深的层次迈进，对我在今后的社会当中立足有一定的促进作用，但我也认识到，要想做好这方面的工作单靠这这几天的实习是不行的，还需要我在平时的学习和工作中一点一点的积累，不断丰富自己的经验才行。我面前的路还是很漫长的，需要不断的努力和奋斗才能真正地走好。</a:t>
            </a:r>
            <a:br>
              <a:rPr lang="zh-CN" altLang="en-US" sz="1600" dirty="0" smtClean="0"/>
            </a:br>
            <a:r>
              <a:rPr lang="zh-CN" altLang="en-US" sz="1600" dirty="0" smtClean="0"/>
              <a:t/>
            </a:r>
            <a:br>
              <a:rPr lang="zh-CN" altLang="en-US" sz="1600" dirty="0" smtClean="0"/>
            </a:br>
            <a:r>
              <a:rPr lang="zh-CN" altLang="en-US" sz="1600" dirty="0" smtClean="0"/>
              <a:t>      从</a:t>
            </a:r>
            <a:r>
              <a:rPr lang="zh-CN" altLang="en-US" sz="1600" dirty="0" smtClean="0"/>
              <a:t>学习中也让我更深刻的了解设计行业的个性和潜力。而作为将来的设计者其中一员，不仅要将设计的理论掌握好，更要充分的去认识市场、了解市场。作为一个设计师，要不断地开拓思路去填补设计者与管理者之间的鸿沟，让设计与市场更加融合，使设计更加市场化、市场更加设计化。</a:t>
            </a:r>
            <a:endParaRPr lang="zh-CN" altLang="en-US" sz="1600"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6076" y="323047"/>
            <a:ext cx="2851486" cy="592053"/>
            <a:chOff x="384176" y="265897"/>
            <a:chExt cx="2851486" cy="592053"/>
          </a:xfrm>
        </p:grpSpPr>
        <p:grpSp>
          <p:nvGrpSpPr>
            <p:cNvPr id="5"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825047" y="265897"/>
              <a:ext cx="2410615" cy="592053"/>
              <a:chOff x="5287963" y="239774"/>
              <a:chExt cx="2410615" cy="592053"/>
            </a:xfrm>
          </p:grpSpPr>
          <p:sp>
            <p:nvSpPr>
              <p:cNvPr id="7"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a:solidFill>
                      <a:srgbClr val="526188"/>
                    </a:solidFill>
                    <a:cs typeface="+mn-ea"/>
                    <a:sym typeface="+mn-lt"/>
                  </a:rPr>
                  <a:t>经验总结</a:t>
                </a:r>
              </a:p>
            </p:txBody>
          </p:sp>
          <p:sp>
            <p:nvSpPr>
              <p:cNvPr id="8"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43" name="koppt-圆形">
            <a:extLst>
              <a:ext uri="{FF2B5EF4-FFF2-40B4-BE49-F238E27FC236}">
                <a16:creationId xmlns="" xmlns:a16="http://schemas.microsoft.com/office/drawing/2014/main" id="{E6114723-51C8-47F3-B5B9-5298FA2639E3}"/>
              </a:ext>
            </a:extLst>
          </p:cNvPr>
          <p:cNvSpPr/>
          <p:nvPr/>
        </p:nvSpPr>
        <p:spPr>
          <a:xfrm>
            <a:off x="6270968" y="1536882"/>
            <a:ext cx="1772725" cy="2110859"/>
          </a:xfrm>
          <a:custGeom>
            <a:avLst/>
            <a:gdLst/>
            <a:ahLst/>
            <a:cxnLst/>
            <a:rect l="l" t="t" r="r" b="b"/>
            <a:pathLst>
              <a:path w="1965411" h="234030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900" b="0" i="0" u="none" strike="noStrike" kern="0" cap="none" spc="0" normalizeH="0" baseline="0" noProof="0" smtClean="0">
              <a:ln>
                <a:noFill/>
              </a:ln>
              <a:solidFill>
                <a:prstClr val="white"/>
              </a:solidFill>
              <a:effectLst/>
              <a:uLnTx/>
              <a:uFillTx/>
              <a:latin typeface="Franklin Gothic Book"/>
              <a:ea typeface="新細明體"/>
              <a:cs typeface="+mn-ea"/>
              <a:sym typeface="+mn-lt"/>
            </a:endParaRPr>
          </a:p>
        </p:txBody>
      </p:sp>
      <p:sp>
        <p:nvSpPr>
          <p:cNvPr id="44" name="koppt-圆形">
            <a:extLst>
              <a:ext uri="{FF2B5EF4-FFF2-40B4-BE49-F238E27FC236}">
                <a16:creationId xmlns="" xmlns:a16="http://schemas.microsoft.com/office/drawing/2014/main" id="{ED5869E4-773A-4EDF-B86D-043714A831A6}"/>
              </a:ext>
            </a:extLst>
          </p:cNvPr>
          <p:cNvSpPr/>
          <p:nvPr/>
        </p:nvSpPr>
        <p:spPr>
          <a:xfrm rot="5400000">
            <a:off x="6104089" y="3272100"/>
            <a:ext cx="1772723" cy="2110860"/>
          </a:xfrm>
          <a:custGeom>
            <a:avLst/>
            <a:gdLst/>
            <a:ahLst/>
            <a:cxnLst/>
            <a:rect l="l" t="t" r="r" b="b"/>
            <a:pathLst>
              <a:path w="1965411" h="234030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900" b="0" i="0" u="none" strike="noStrike" kern="0" cap="none" spc="0" normalizeH="0" baseline="0" noProof="0" smtClean="0">
              <a:ln>
                <a:noFill/>
              </a:ln>
              <a:solidFill>
                <a:prstClr val="white"/>
              </a:solidFill>
              <a:effectLst/>
              <a:uLnTx/>
              <a:uFillTx/>
              <a:latin typeface="Franklin Gothic Book"/>
              <a:ea typeface="新細明體"/>
              <a:cs typeface="+mn-ea"/>
              <a:sym typeface="+mn-lt"/>
            </a:endParaRPr>
          </a:p>
        </p:txBody>
      </p:sp>
      <p:sp>
        <p:nvSpPr>
          <p:cNvPr id="45" name="koppt-圆形">
            <a:extLst>
              <a:ext uri="{FF2B5EF4-FFF2-40B4-BE49-F238E27FC236}">
                <a16:creationId xmlns="" xmlns:a16="http://schemas.microsoft.com/office/drawing/2014/main" id="{16C2F5BE-888C-48C5-A4E4-8369B5FF4B5B}"/>
              </a:ext>
            </a:extLst>
          </p:cNvPr>
          <p:cNvSpPr/>
          <p:nvPr/>
        </p:nvSpPr>
        <p:spPr>
          <a:xfrm rot="10800000">
            <a:off x="4367099" y="3117401"/>
            <a:ext cx="1772725" cy="2110859"/>
          </a:xfrm>
          <a:custGeom>
            <a:avLst/>
            <a:gdLst/>
            <a:ahLst/>
            <a:cxnLst/>
            <a:rect l="l" t="t" r="r" b="b"/>
            <a:pathLst>
              <a:path w="1965411" h="234030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900" b="0" i="0" u="none" strike="noStrike" kern="0" cap="none" spc="0" normalizeH="0" baseline="0" noProof="0" smtClean="0">
              <a:ln>
                <a:noFill/>
              </a:ln>
              <a:solidFill>
                <a:prstClr val="white"/>
              </a:solidFill>
              <a:effectLst/>
              <a:uLnTx/>
              <a:uFillTx/>
              <a:latin typeface="Franklin Gothic Book"/>
              <a:ea typeface="新細明體"/>
              <a:cs typeface="+mn-ea"/>
              <a:sym typeface="+mn-lt"/>
            </a:endParaRPr>
          </a:p>
        </p:txBody>
      </p:sp>
      <p:sp>
        <p:nvSpPr>
          <p:cNvPr id="46" name="koppt-圆形">
            <a:extLst>
              <a:ext uri="{FF2B5EF4-FFF2-40B4-BE49-F238E27FC236}">
                <a16:creationId xmlns="" xmlns:a16="http://schemas.microsoft.com/office/drawing/2014/main" id="{BD692677-F5AA-43E9-8651-9B15487EB2A6}"/>
              </a:ext>
            </a:extLst>
          </p:cNvPr>
          <p:cNvSpPr/>
          <p:nvPr/>
        </p:nvSpPr>
        <p:spPr>
          <a:xfrm rot="16200000">
            <a:off x="4528119" y="1380409"/>
            <a:ext cx="1772723" cy="2110860"/>
          </a:xfrm>
          <a:custGeom>
            <a:avLst/>
            <a:gdLst/>
            <a:ahLst/>
            <a:cxnLst/>
            <a:rect l="l" t="t" r="r" b="b"/>
            <a:pathLst>
              <a:path w="1965411" h="234030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TW" altLang="en-US" sz="900" b="0" i="0" u="none" strike="noStrike" kern="0" cap="none" spc="0" normalizeH="0" baseline="0" noProof="0" smtClean="0">
              <a:ln>
                <a:noFill/>
              </a:ln>
              <a:solidFill>
                <a:prstClr val="white"/>
              </a:solidFill>
              <a:effectLst/>
              <a:uLnTx/>
              <a:uFillTx/>
              <a:latin typeface="Franklin Gothic Book"/>
              <a:ea typeface="新細明體"/>
              <a:cs typeface="+mn-ea"/>
              <a:sym typeface="+mn-lt"/>
            </a:endParaRPr>
          </a:p>
        </p:txBody>
      </p:sp>
      <p:grpSp>
        <p:nvGrpSpPr>
          <p:cNvPr id="47" name="Group 6">
            <a:extLst>
              <a:ext uri="{FF2B5EF4-FFF2-40B4-BE49-F238E27FC236}">
                <a16:creationId xmlns="" xmlns:a16="http://schemas.microsoft.com/office/drawing/2014/main" id="{77CA3CAC-4BCD-45E8-9782-5E9E6D720457}"/>
              </a:ext>
            </a:extLst>
          </p:cNvPr>
          <p:cNvGrpSpPr/>
          <p:nvPr/>
        </p:nvGrpSpPr>
        <p:grpSpPr>
          <a:xfrm>
            <a:off x="6838033" y="4146513"/>
            <a:ext cx="304833" cy="406908"/>
            <a:chOff x="770054" y="4554537"/>
            <a:chExt cx="348456" cy="465138"/>
          </a:xfrm>
          <a:solidFill>
            <a:sysClr val="window" lastClr="FFFFFF"/>
          </a:solidFill>
        </p:grpSpPr>
        <p:sp>
          <p:nvSpPr>
            <p:cNvPr id="48" name="AutoShape 108">
              <a:extLst>
                <a:ext uri="{FF2B5EF4-FFF2-40B4-BE49-F238E27FC236}">
                  <a16:creationId xmlns="" xmlns:a16="http://schemas.microsoft.com/office/drawing/2014/main" id="{37EDB504-F9BC-4C5C-AC76-7FBCBEF5EFA2}"/>
                </a:ext>
              </a:extLst>
            </p:cNvPr>
            <p:cNvSpPr>
              <a:spLocks/>
            </p:cNvSpPr>
            <p:nvPr/>
          </p:nvSpPr>
          <p:spPr bwMode="auto">
            <a:xfrm>
              <a:off x="856573" y="4641849"/>
              <a:ext cx="174625" cy="17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49" name="AutoShape 109">
              <a:extLst>
                <a:ext uri="{FF2B5EF4-FFF2-40B4-BE49-F238E27FC236}">
                  <a16:creationId xmlns="" xmlns:a16="http://schemas.microsoft.com/office/drawing/2014/main" id="{6C42A8E4-3A73-40B0-BE1D-F2C5513322EB}"/>
                </a:ext>
              </a:extLst>
            </p:cNvPr>
            <p:cNvSpPr>
              <a:spLocks/>
            </p:cNvSpPr>
            <p:nvPr/>
          </p:nvSpPr>
          <p:spPr bwMode="auto">
            <a:xfrm>
              <a:off x="770054" y="455453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grpSp>
        <p:nvGrpSpPr>
          <p:cNvPr id="50" name="Group 9">
            <a:extLst>
              <a:ext uri="{FF2B5EF4-FFF2-40B4-BE49-F238E27FC236}">
                <a16:creationId xmlns="" xmlns:a16="http://schemas.microsoft.com/office/drawing/2014/main" id="{505FC7E6-058F-4BA8-BB7E-C4F11E26A6D5}"/>
              </a:ext>
            </a:extLst>
          </p:cNvPr>
          <p:cNvGrpSpPr/>
          <p:nvPr/>
        </p:nvGrpSpPr>
        <p:grpSpPr>
          <a:xfrm>
            <a:off x="5179701" y="4042805"/>
            <a:ext cx="406214" cy="304834"/>
            <a:chOff x="712110" y="4037334"/>
            <a:chExt cx="464344" cy="348456"/>
          </a:xfrm>
          <a:solidFill>
            <a:sysClr val="window" lastClr="FFFFFF"/>
          </a:solidFill>
        </p:grpSpPr>
        <p:sp>
          <p:nvSpPr>
            <p:cNvPr id="51" name="AutoShape 118">
              <a:extLst>
                <a:ext uri="{FF2B5EF4-FFF2-40B4-BE49-F238E27FC236}">
                  <a16:creationId xmlns="" xmlns:a16="http://schemas.microsoft.com/office/drawing/2014/main" id="{D209491D-58DD-4EAF-AE49-D2213D615B95}"/>
                </a:ext>
              </a:extLst>
            </p:cNvPr>
            <p:cNvSpPr>
              <a:spLocks/>
            </p:cNvSpPr>
            <p:nvPr/>
          </p:nvSpPr>
          <p:spPr bwMode="auto">
            <a:xfrm>
              <a:off x="712110" y="4037334"/>
              <a:ext cx="464344" cy="348456"/>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52" name="AutoShape 119">
              <a:extLst>
                <a:ext uri="{FF2B5EF4-FFF2-40B4-BE49-F238E27FC236}">
                  <a16:creationId xmlns="" xmlns:a16="http://schemas.microsoft.com/office/drawing/2014/main" id="{F4AE0696-1404-465C-A8A2-B9B584A7AFE1}"/>
                </a:ext>
              </a:extLst>
            </p:cNvPr>
            <p:cNvSpPr>
              <a:spLocks/>
            </p:cNvSpPr>
            <p:nvPr/>
          </p:nvSpPr>
          <p:spPr bwMode="auto">
            <a:xfrm>
              <a:off x="1001829" y="4167509"/>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grpSp>
        <p:nvGrpSpPr>
          <p:cNvPr id="53" name="Group 18">
            <a:extLst>
              <a:ext uri="{FF2B5EF4-FFF2-40B4-BE49-F238E27FC236}">
                <a16:creationId xmlns="" xmlns:a16="http://schemas.microsoft.com/office/drawing/2014/main" id="{72BCA0B5-AED6-4DE8-B359-721393F05AC2}"/>
              </a:ext>
            </a:extLst>
          </p:cNvPr>
          <p:cNvGrpSpPr/>
          <p:nvPr/>
        </p:nvGrpSpPr>
        <p:grpSpPr>
          <a:xfrm>
            <a:off x="6957979" y="2480644"/>
            <a:ext cx="355524" cy="406214"/>
            <a:chOff x="9943081" y="5220236"/>
            <a:chExt cx="711047" cy="812427"/>
          </a:xfrm>
        </p:grpSpPr>
        <p:sp>
          <p:nvSpPr>
            <p:cNvPr id="54" name="AutoShape 131">
              <a:extLst>
                <a:ext uri="{FF2B5EF4-FFF2-40B4-BE49-F238E27FC236}">
                  <a16:creationId xmlns="" xmlns:a16="http://schemas.microsoft.com/office/drawing/2014/main" id="{DAD26F84-B4A3-422B-9D47-A687E4A9EA0F}"/>
                </a:ext>
              </a:extLst>
            </p:cNvPr>
            <p:cNvSpPr>
              <a:spLocks/>
            </p:cNvSpPr>
            <p:nvPr/>
          </p:nvSpPr>
          <p:spPr bwMode="auto">
            <a:xfrm>
              <a:off x="9943081" y="5220236"/>
              <a:ext cx="711047" cy="8124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ysClr val="window" lastClr="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55" name="AutoShape 132">
              <a:extLst>
                <a:ext uri="{FF2B5EF4-FFF2-40B4-BE49-F238E27FC236}">
                  <a16:creationId xmlns="" xmlns:a16="http://schemas.microsoft.com/office/drawing/2014/main" id="{9759DB9D-B3A7-4D08-8DA8-34534C542455}"/>
                </a:ext>
              </a:extLst>
            </p:cNvPr>
            <p:cNvSpPr>
              <a:spLocks/>
            </p:cNvSpPr>
            <p:nvPr/>
          </p:nvSpPr>
          <p:spPr bwMode="auto">
            <a:xfrm>
              <a:off x="10095846" y="5549374"/>
              <a:ext cx="101380" cy="3819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ysClr val="window" lastClr="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56" name="AutoShape 133">
              <a:extLst>
                <a:ext uri="{FF2B5EF4-FFF2-40B4-BE49-F238E27FC236}">
                  <a16:creationId xmlns="" xmlns:a16="http://schemas.microsoft.com/office/drawing/2014/main" id="{0780666A-2C87-4370-941E-8423C6866D0A}"/>
                </a:ext>
              </a:extLst>
            </p:cNvPr>
            <p:cNvSpPr>
              <a:spLocks/>
            </p:cNvSpPr>
            <p:nvPr/>
          </p:nvSpPr>
          <p:spPr bwMode="auto">
            <a:xfrm>
              <a:off x="10248609" y="5549374"/>
              <a:ext cx="101380" cy="3819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ysClr val="window" lastClr="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57" name="AutoShape 134">
              <a:extLst>
                <a:ext uri="{FF2B5EF4-FFF2-40B4-BE49-F238E27FC236}">
                  <a16:creationId xmlns="" xmlns:a16="http://schemas.microsoft.com/office/drawing/2014/main" id="{614FE233-7B30-4FF4-BF34-08D77B43ACB1}"/>
                </a:ext>
              </a:extLst>
            </p:cNvPr>
            <p:cNvSpPr>
              <a:spLocks/>
            </p:cNvSpPr>
            <p:nvPr/>
          </p:nvSpPr>
          <p:spPr bwMode="auto">
            <a:xfrm>
              <a:off x="10399985" y="5549374"/>
              <a:ext cx="101380" cy="3819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ysClr val="window" lastClr="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sp>
        <p:nvSpPr>
          <p:cNvPr id="58" name="AutoShape 149">
            <a:extLst>
              <a:ext uri="{FF2B5EF4-FFF2-40B4-BE49-F238E27FC236}">
                <a16:creationId xmlns="" xmlns:a16="http://schemas.microsoft.com/office/drawing/2014/main" id="{3F0F93D2-839A-4A6D-A29D-BA9644A23B6A}"/>
              </a:ext>
            </a:extLst>
          </p:cNvPr>
          <p:cNvSpPr>
            <a:spLocks/>
          </p:cNvSpPr>
          <p:nvPr/>
        </p:nvSpPr>
        <p:spPr bwMode="auto">
          <a:xfrm>
            <a:off x="5196889" y="2299975"/>
            <a:ext cx="406214" cy="292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ysClr val="window" lastClr="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3" tIns="9523" rIns="9523" bIns="9523"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59" name="Rectangle 19">
            <a:extLst>
              <a:ext uri="{FF2B5EF4-FFF2-40B4-BE49-F238E27FC236}">
                <a16:creationId xmlns="" xmlns:a16="http://schemas.microsoft.com/office/drawing/2014/main" id="{505CF77D-A1DA-4615-9C88-42150737C7EB}"/>
              </a:ext>
            </a:extLst>
          </p:cNvPr>
          <p:cNvSpPr/>
          <p:nvPr/>
        </p:nvSpPr>
        <p:spPr>
          <a:xfrm>
            <a:off x="9407155" y="1916326"/>
            <a:ext cx="1723630" cy="584763"/>
          </a:xfrm>
          <a:prstGeom prst="rect">
            <a:avLst/>
          </a:prstGeom>
        </p:spPr>
        <p:txBody>
          <a:bodyPr wrap="square" lIns="91428" tIns="45714" rIns="91428" bIns="45714">
            <a:spAutoFit/>
          </a:bodyPr>
          <a:lstStyle/>
          <a:p>
            <a:pPr algn="r" fontAlgn="base">
              <a:spcBef>
                <a:spcPct val="0"/>
              </a:spcBef>
              <a:spcAft>
                <a:spcPct val="0"/>
              </a:spcAft>
            </a:pPr>
            <a:r>
              <a:rPr lang="zh-CN" altLang="en-US" sz="1600" dirty="0" smtClean="0"/>
              <a:t/>
            </a:r>
            <a:br>
              <a:rPr lang="zh-CN" altLang="en-US" sz="1600" dirty="0" smtClean="0"/>
            </a:br>
            <a:r>
              <a:rPr lang="en-US" altLang="zh-CN" sz="1600" dirty="0" smtClean="0"/>
              <a:t>2.</a:t>
            </a:r>
            <a:r>
              <a:rPr lang="zh-CN" altLang="en-US" sz="1600" dirty="0" smtClean="0"/>
              <a:t>有敏锐科察力</a:t>
            </a:r>
            <a:endParaRPr lang="en-US" sz="1600" dirty="0">
              <a:solidFill>
                <a:prstClr val="black">
                  <a:lumMod val="40000"/>
                  <a:lumOff val="60000"/>
                </a:prstClr>
              </a:solidFill>
              <a:latin typeface="Franklin Gothic Book"/>
              <a:ea typeface="宋体" pitchFamily="2" charset="-122"/>
              <a:sym typeface="+mn-lt"/>
            </a:endParaRPr>
          </a:p>
        </p:txBody>
      </p:sp>
      <p:sp>
        <p:nvSpPr>
          <p:cNvPr id="60" name="Rectangle 20">
            <a:extLst>
              <a:ext uri="{FF2B5EF4-FFF2-40B4-BE49-F238E27FC236}">
                <a16:creationId xmlns="" xmlns:a16="http://schemas.microsoft.com/office/drawing/2014/main" id="{D4A4DF12-3335-463F-83DB-62A1557BD9C6}"/>
              </a:ext>
            </a:extLst>
          </p:cNvPr>
          <p:cNvSpPr/>
          <p:nvPr/>
        </p:nvSpPr>
        <p:spPr>
          <a:xfrm>
            <a:off x="8707607" y="2487107"/>
            <a:ext cx="2599022" cy="1172938"/>
          </a:xfrm>
          <a:prstGeom prst="rect">
            <a:avLst/>
          </a:prstGeom>
        </p:spPr>
        <p:txBody>
          <a:bodyPr wrap="square" lIns="91428" tIns="45714" rIns="91428" bIns="45714">
            <a:spAutoFit/>
          </a:bodyPr>
          <a:lstStyle/>
          <a:p>
            <a:pPr fontAlgn="base">
              <a:lnSpc>
                <a:spcPct val="130000"/>
              </a:lnSpc>
              <a:spcBef>
                <a:spcPct val="0"/>
              </a:spcBef>
              <a:spcAft>
                <a:spcPct val="0"/>
              </a:spcAft>
            </a:pPr>
            <a:r>
              <a:rPr lang="zh-CN" altLang="en-US" sz="1400" dirty="0" smtClean="0">
                <a:latin typeface="宋体" pitchFamily="2" charset="-122"/>
                <a:ea typeface="宋体" pitchFamily="2" charset="-122"/>
              </a:rPr>
              <a:t>对时尚敏锐观察能力和预见性是设计师自我培</a:t>
            </a:r>
            <a:r>
              <a:rPr lang="zh-CN" altLang="en-US" sz="1400" dirty="0" smtClean="0">
                <a:latin typeface="宋体" pitchFamily="2" charset="-122"/>
                <a:ea typeface="宋体" pitchFamily="2" charset="-122"/>
              </a:rPr>
              <a:t>养基本</a:t>
            </a:r>
            <a:r>
              <a:rPr lang="zh-CN" altLang="en-US" sz="1400" dirty="0" smtClean="0">
                <a:latin typeface="宋体" pitchFamily="2" charset="-122"/>
                <a:ea typeface="宋体" pitchFamily="2" charset="-122"/>
              </a:rPr>
              <a:t>能力站在高度上讲设计师担</a:t>
            </a:r>
            <a:r>
              <a:rPr lang="zh-CN" altLang="en-US" sz="1400" dirty="0" smtClean="0">
                <a:latin typeface="宋体" pitchFamily="2" charset="-122"/>
                <a:ea typeface="宋体" pitchFamily="2" charset="-122"/>
              </a:rPr>
              <a:t>负着引导时尚</a:t>
            </a:r>
            <a:r>
              <a:rPr lang="zh-CN" altLang="en-US" sz="1400" dirty="0" smtClean="0">
                <a:latin typeface="宋体" pitchFamily="2" charset="-122"/>
                <a:ea typeface="宋体" pitchFamily="2" charset="-122"/>
              </a:rPr>
              <a:t>责任。</a:t>
            </a:r>
            <a:endParaRPr lang="en-US" sz="1400" dirty="0">
              <a:solidFill>
                <a:prstClr val="black"/>
              </a:solidFill>
              <a:latin typeface="宋体" pitchFamily="2" charset="-122"/>
              <a:ea typeface="宋体" pitchFamily="2" charset="-122"/>
              <a:sym typeface="+mn-lt"/>
            </a:endParaRPr>
          </a:p>
        </p:txBody>
      </p:sp>
      <p:sp>
        <p:nvSpPr>
          <p:cNvPr id="61" name="Rectangle 23">
            <a:extLst>
              <a:ext uri="{FF2B5EF4-FFF2-40B4-BE49-F238E27FC236}">
                <a16:creationId xmlns="" xmlns:a16="http://schemas.microsoft.com/office/drawing/2014/main" id="{02C307DB-A1B7-4E5F-9DB7-6DBEFE73B11F}"/>
              </a:ext>
            </a:extLst>
          </p:cNvPr>
          <p:cNvSpPr/>
          <p:nvPr/>
        </p:nvSpPr>
        <p:spPr>
          <a:xfrm>
            <a:off x="9407155" y="3894957"/>
            <a:ext cx="1723630" cy="344377"/>
          </a:xfrm>
          <a:prstGeom prst="rect">
            <a:avLst/>
          </a:prstGeom>
        </p:spPr>
        <p:txBody>
          <a:bodyPr wrap="square" lIns="91428" tIns="45714" rIns="91428" bIns="45714">
            <a:spAutoFit/>
          </a:bodyPr>
          <a:lstStyle/>
          <a:p>
            <a:pPr algn="r" fontAlgn="base">
              <a:spcBef>
                <a:spcPct val="0"/>
              </a:spcBef>
              <a:spcAft>
                <a:spcPct val="0"/>
              </a:spcAft>
            </a:pPr>
            <a:r>
              <a:rPr lang="en-US" altLang="zh-CN" sz="1600" dirty="0" smtClean="0">
                <a:latin typeface="+mn-ea"/>
                <a:sym typeface="+mn-lt"/>
              </a:rPr>
              <a:t>4.</a:t>
            </a:r>
            <a:r>
              <a:rPr lang="zh-CN" altLang="en-US" sz="1600" dirty="0" smtClean="0">
                <a:latin typeface="+mn-ea"/>
                <a:sym typeface="+mn-lt"/>
              </a:rPr>
              <a:t>形成风格</a:t>
            </a:r>
            <a:endParaRPr lang="en-US" sz="1600" dirty="0">
              <a:latin typeface="+mn-ea"/>
              <a:sym typeface="+mn-lt"/>
            </a:endParaRPr>
          </a:p>
        </p:txBody>
      </p:sp>
      <p:sp>
        <p:nvSpPr>
          <p:cNvPr id="62" name="Rectangle 24">
            <a:extLst>
              <a:ext uri="{FF2B5EF4-FFF2-40B4-BE49-F238E27FC236}">
                <a16:creationId xmlns="" xmlns:a16="http://schemas.microsoft.com/office/drawing/2014/main" id="{A63E17D4-7E72-4332-8804-349101254918}"/>
              </a:ext>
            </a:extLst>
          </p:cNvPr>
          <p:cNvSpPr/>
          <p:nvPr/>
        </p:nvSpPr>
        <p:spPr>
          <a:xfrm>
            <a:off x="8531761" y="4196105"/>
            <a:ext cx="2851347" cy="902927"/>
          </a:xfrm>
          <a:prstGeom prst="rect">
            <a:avLst/>
          </a:prstGeom>
        </p:spPr>
        <p:txBody>
          <a:bodyPr wrap="square" lIns="91428" tIns="45714" rIns="91428" bIns="45714">
            <a:spAutoFit/>
          </a:bodyPr>
          <a:lstStyle/>
          <a:p>
            <a:pPr fontAlgn="base">
              <a:lnSpc>
                <a:spcPct val="130000"/>
              </a:lnSpc>
              <a:spcBef>
                <a:spcPct val="0"/>
              </a:spcBef>
              <a:spcAft>
                <a:spcPct val="0"/>
              </a:spcAft>
            </a:pPr>
            <a:r>
              <a:rPr lang="zh-CN" altLang="en-US" sz="1400" dirty="0" smtClean="0">
                <a:latin typeface="宋体" pitchFamily="2" charset="-122"/>
                <a:ea typeface="宋体" pitchFamily="2" charset="-122"/>
              </a:rPr>
              <a:t>作为设计师创新是非常重</a:t>
            </a:r>
            <a:r>
              <a:rPr lang="zh-CN" altLang="en-US" sz="1400" dirty="0" smtClean="0">
                <a:latin typeface="宋体" pitchFamily="2" charset="-122"/>
                <a:ea typeface="宋体" pitchFamily="2" charset="-122"/>
              </a:rPr>
              <a:t>要，在</a:t>
            </a:r>
            <a:r>
              <a:rPr lang="zh-CN" altLang="en-US" sz="1400" dirty="0" smtClean="0">
                <a:latin typeface="宋体" pitchFamily="2" charset="-122"/>
                <a:ea typeface="宋体" pitchFamily="2" charset="-122"/>
              </a:rPr>
              <a:t>设计中要提高警愠</a:t>
            </a:r>
            <a:r>
              <a:rPr lang="zh-CN" altLang="en-US" sz="1400" dirty="0" smtClean="0">
                <a:latin typeface="宋体" pitchFamily="2" charset="-122"/>
                <a:ea typeface="宋体" pitchFamily="2" charset="-122"/>
              </a:rPr>
              <a:t>。不要丢掉个性要凭独创打开局面。</a:t>
            </a:r>
            <a:endParaRPr lang="en-US" sz="1400" dirty="0">
              <a:solidFill>
                <a:prstClr val="black"/>
              </a:solidFill>
              <a:latin typeface="Franklin Gothic Book"/>
              <a:ea typeface="宋体" pitchFamily="2" charset="-122"/>
              <a:sym typeface="+mn-lt"/>
            </a:endParaRPr>
          </a:p>
        </p:txBody>
      </p:sp>
      <p:sp>
        <p:nvSpPr>
          <p:cNvPr id="63" name="Rectangle 25">
            <a:extLst>
              <a:ext uri="{FF2B5EF4-FFF2-40B4-BE49-F238E27FC236}">
                <a16:creationId xmlns="" xmlns:a16="http://schemas.microsoft.com/office/drawing/2014/main" id="{DCE89F87-5742-494B-B86F-EBAA16C8B9B8}"/>
              </a:ext>
            </a:extLst>
          </p:cNvPr>
          <p:cNvSpPr/>
          <p:nvPr/>
        </p:nvSpPr>
        <p:spPr>
          <a:xfrm>
            <a:off x="1264492" y="1974941"/>
            <a:ext cx="2264153" cy="338542"/>
          </a:xfrm>
          <a:prstGeom prst="rect">
            <a:avLst/>
          </a:prstGeom>
        </p:spPr>
        <p:txBody>
          <a:bodyPr wrap="square" lIns="91428" tIns="45714" rIns="91428" bIns="45714">
            <a:spAutoFit/>
          </a:bodyPr>
          <a:lstStyle/>
          <a:p>
            <a:pPr fontAlgn="base">
              <a:spcBef>
                <a:spcPct val="0"/>
              </a:spcBef>
              <a:spcAft>
                <a:spcPct val="0"/>
              </a:spcAft>
            </a:pPr>
            <a:r>
              <a:rPr lang="en-US" altLang="zh-CN" sz="1600" dirty="0" smtClean="0"/>
              <a:t>1.</a:t>
            </a:r>
            <a:r>
              <a:rPr lang="zh-CN" altLang="en-US" sz="1600" dirty="0" smtClean="0"/>
              <a:t>有全面综合素质</a:t>
            </a:r>
            <a:endParaRPr lang="en-US" sz="1600" dirty="0">
              <a:solidFill>
                <a:prstClr val="black">
                  <a:lumMod val="40000"/>
                  <a:lumOff val="60000"/>
                </a:prstClr>
              </a:solidFill>
              <a:latin typeface="Franklin Gothic Book"/>
              <a:ea typeface="宋体" pitchFamily="2" charset="-122"/>
              <a:sym typeface="+mn-lt"/>
            </a:endParaRPr>
          </a:p>
        </p:txBody>
      </p:sp>
      <p:sp>
        <p:nvSpPr>
          <p:cNvPr id="64" name="Rectangle 26">
            <a:extLst>
              <a:ext uri="{FF2B5EF4-FFF2-40B4-BE49-F238E27FC236}">
                <a16:creationId xmlns="" xmlns:a16="http://schemas.microsoft.com/office/drawing/2014/main" id="{779B6A9F-66C6-487C-BC1F-AE49D810524A}"/>
              </a:ext>
            </a:extLst>
          </p:cNvPr>
          <p:cNvSpPr/>
          <p:nvPr/>
        </p:nvSpPr>
        <p:spPr>
          <a:xfrm>
            <a:off x="1264492" y="2276092"/>
            <a:ext cx="2599022" cy="1375108"/>
          </a:xfrm>
          <a:prstGeom prst="rect">
            <a:avLst/>
          </a:prstGeom>
        </p:spPr>
        <p:txBody>
          <a:bodyPr wrap="square" lIns="91428" tIns="45714" rIns="91428" bIns="45714">
            <a:spAutoFit/>
          </a:bodyPr>
          <a:lstStyle/>
          <a:p>
            <a:pPr fontAlgn="base">
              <a:lnSpc>
                <a:spcPct val="130000"/>
              </a:lnSpc>
              <a:spcBef>
                <a:spcPct val="0"/>
              </a:spcBef>
              <a:spcAft>
                <a:spcPct val="0"/>
              </a:spcAft>
            </a:pPr>
            <a:r>
              <a:rPr lang="zh-CN" altLang="en-US" sz="1400" dirty="0" smtClean="0">
                <a:latin typeface="宋体" pitchFamily="2" charset="-122"/>
                <a:ea typeface="宋体" pitchFamily="2" charset="-122"/>
              </a:rPr>
              <a:t>室内设计师除了专业知识和技能外要不断提升审美能力要具备广博知识和阅历才可能创造出感动人空间</a:t>
            </a:r>
            <a:r>
              <a:rPr lang="zh-CN" altLang="en-US" sz="900" dirty="0" smtClean="0"/>
              <a:t>。</a:t>
            </a:r>
            <a:br>
              <a:rPr lang="zh-CN" altLang="en-US" sz="900" dirty="0" smtClean="0"/>
            </a:br>
            <a:endParaRPr lang="en-US" sz="900" dirty="0">
              <a:solidFill>
                <a:prstClr val="black"/>
              </a:solidFill>
              <a:latin typeface="Franklin Gothic Book"/>
              <a:ea typeface="宋体" pitchFamily="2" charset="-122"/>
              <a:sym typeface="+mn-lt"/>
            </a:endParaRPr>
          </a:p>
        </p:txBody>
      </p:sp>
      <p:sp>
        <p:nvSpPr>
          <p:cNvPr id="65" name="Rectangle 27">
            <a:extLst>
              <a:ext uri="{FF2B5EF4-FFF2-40B4-BE49-F238E27FC236}">
                <a16:creationId xmlns="" xmlns:a16="http://schemas.microsoft.com/office/drawing/2014/main" id="{70F1EF0E-B3AC-4B50-943E-DE58A03A6885}"/>
              </a:ext>
            </a:extLst>
          </p:cNvPr>
          <p:cNvSpPr/>
          <p:nvPr/>
        </p:nvSpPr>
        <p:spPr>
          <a:xfrm>
            <a:off x="1194154" y="3613603"/>
            <a:ext cx="3307508" cy="584763"/>
          </a:xfrm>
          <a:prstGeom prst="rect">
            <a:avLst/>
          </a:prstGeom>
        </p:spPr>
        <p:txBody>
          <a:bodyPr wrap="square" lIns="91428" tIns="45714" rIns="91428" bIns="45714">
            <a:spAutoFit/>
          </a:bodyPr>
          <a:lstStyle/>
          <a:p>
            <a:pPr fontAlgn="base">
              <a:spcBef>
                <a:spcPct val="0"/>
              </a:spcBef>
              <a:spcAft>
                <a:spcPct val="0"/>
              </a:spcAft>
            </a:pPr>
            <a:r>
              <a:rPr lang="zh-CN" altLang="en-US" sz="1600" dirty="0" smtClean="0"/>
              <a:t/>
            </a:r>
            <a:br>
              <a:rPr lang="zh-CN" altLang="en-US" sz="1600" dirty="0" smtClean="0"/>
            </a:br>
            <a:r>
              <a:rPr lang="en-US" altLang="zh-CN" sz="1600" dirty="0" smtClean="0"/>
              <a:t>3.</a:t>
            </a:r>
            <a:r>
              <a:rPr lang="zh-CN" altLang="en-US" sz="1600" dirty="0" smtClean="0"/>
              <a:t>有很强表现能力及丰富表现手</a:t>
            </a:r>
            <a:r>
              <a:rPr lang="zh-CN" altLang="en-US" sz="1600" dirty="0" smtClean="0"/>
              <a:t>段</a:t>
            </a:r>
            <a:endParaRPr lang="en-US" sz="1600" dirty="0">
              <a:solidFill>
                <a:prstClr val="black">
                  <a:lumMod val="40000"/>
                  <a:lumOff val="60000"/>
                </a:prstClr>
              </a:solidFill>
              <a:latin typeface="Franklin Gothic Book"/>
              <a:ea typeface="宋体" pitchFamily="2" charset="-122"/>
              <a:sym typeface="+mn-lt"/>
            </a:endParaRPr>
          </a:p>
        </p:txBody>
      </p:sp>
      <p:sp>
        <p:nvSpPr>
          <p:cNvPr id="66" name="Rectangle 28">
            <a:extLst>
              <a:ext uri="{FF2B5EF4-FFF2-40B4-BE49-F238E27FC236}">
                <a16:creationId xmlns="" xmlns:a16="http://schemas.microsoft.com/office/drawing/2014/main" id="{25675F59-3FE6-4A8F-9658-7FF40F2560B8}"/>
              </a:ext>
            </a:extLst>
          </p:cNvPr>
          <p:cNvSpPr/>
          <p:nvPr/>
        </p:nvSpPr>
        <p:spPr>
          <a:xfrm>
            <a:off x="1264492" y="4196106"/>
            <a:ext cx="2599022" cy="1095031"/>
          </a:xfrm>
          <a:prstGeom prst="rect">
            <a:avLst/>
          </a:prstGeom>
        </p:spPr>
        <p:txBody>
          <a:bodyPr wrap="square" lIns="91428" tIns="45714" rIns="91428" bIns="45714">
            <a:spAutoFit/>
          </a:bodyPr>
          <a:lstStyle/>
          <a:p>
            <a:pPr fontAlgn="base">
              <a:lnSpc>
                <a:spcPct val="130000"/>
              </a:lnSpc>
              <a:spcBef>
                <a:spcPct val="0"/>
              </a:spcBef>
              <a:spcAft>
                <a:spcPct val="0"/>
              </a:spcAft>
            </a:pPr>
            <a:r>
              <a:rPr lang="zh-CN" altLang="en-US" sz="1400" dirty="0" smtClean="0">
                <a:latin typeface="宋体" pitchFamily="2" charset="-122"/>
                <a:ea typeface="宋体" pitchFamily="2" charset="-122"/>
              </a:rPr>
              <a:t>设计师要清断准确地表达设计意图和思想让业主能够很容易理</a:t>
            </a:r>
            <a:r>
              <a:rPr lang="zh-CN" altLang="en-US" sz="1400" dirty="0" smtClean="0">
                <a:latin typeface="宋体" pitchFamily="2" charset="-122"/>
                <a:ea typeface="宋体" pitchFamily="2" charset="-122"/>
              </a:rPr>
              <a:t>解。</a:t>
            </a:r>
            <a:r>
              <a:rPr lang="zh-CN" altLang="en-US" sz="900" dirty="0" smtClean="0"/>
              <a:t/>
            </a:r>
            <a:br>
              <a:rPr lang="zh-CN" altLang="en-US" sz="900" dirty="0" smtClean="0"/>
            </a:br>
            <a:endParaRPr lang="en-US" sz="900" dirty="0">
              <a:solidFill>
                <a:prstClr val="black"/>
              </a:solidFill>
              <a:latin typeface="Franklin Gothic Book"/>
              <a:ea typeface="宋体" pitchFamily="2" charset="-122"/>
              <a:sym typeface="+mn-lt"/>
            </a:endParaRPr>
          </a:p>
        </p:txBody>
      </p:sp>
      <p:sp>
        <p:nvSpPr>
          <p:cNvPr id="67" name="Oval 30">
            <a:extLst>
              <a:ext uri="{FF2B5EF4-FFF2-40B4-BE49-F238E27FC236}">
                <a16:creationId xmlns="" xmlns:a16="http://schemas.microsoft.com/office/drawing/2014/main" id="{5F931397-D2DD-4D9A-9B6C-78C10E57624F}"/>
              </a:ext>
            </a:extLst>
          </p:cNvPr>
          <p:cNvSpPr/>
          <p:nvPr/>
        </p:nvSpPr>
        <p:spPr>
          <a:xfrm>
            <a:off x="745448" y="2061558"/>
            <a:ext cx="429065" cy="429065"/>
          </a:xfrm>
          <a:prstGeom prst="ellipse">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white"/>
              </a:solidFill>
              <a:effectLst/>
              <a:uLnTx/>
              <a:uFillTx/>
              <a:latin typeface="Franklin Gothic Book"/>
              <a:ea typeface="+mn-ea"/>
              <a:cs typeface="+mn-cs"/>
              <a:sym typeface="+mn-lt"/>
            </a:endParaRPr>
          </a:p>
        </p:txBody>
      </p:sp>
      <p:sp>
        <p:nvSpPr>
          <p:cNvPr id="68" name="Oval 31">
            <a:extLst>
              <a:ext uri="{FF2B5EF4-FFF2-40B4-BE49-F238E27FC236}">
                <a16:creationId xmlns="" xmlns:a16="http://schemas.microsoft.com/office/drawing/2014/main" id="{597B5D00-C261-42E7-BB5E-0A8290FDF7A6}"/>
              </a:ext>
            </a:extLst>
          </p:cNvPr>
          <p:cNvSpPr/>
          <p:nvPr/>
        </p:nvSpPr>
        <p:spPr>
          <a:xfrm>
            <a:off x="745448" y="3988199"/>
            <a:ext cx="429065" cy="429065"/>
          </a:xfrm>
          <a:prstGeom prst="ellipse">
            <a:avLst/>
          </a:pr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white"/>
              </a:solidFill>
              <a:effectLst/>
              <a:uLnTx/>
              <a:uFillTx/>
              <a:latin typeface="Franklin Gothic Book"/>
              <a:ea typeface="+mn-ea"/>
              <a:cs typeface="+mn-cs"/>
              <a:sym typeface="+mn-lt"/>
            </a:endParaRPr>
          </a:p>
        </p:txBody>
      </p:sp>
      <p:sp>
        <p:nvSpPr>
          <p:cNvPr id="69" name="Oval 32">
            <a:extLst>
              <a:ext uri="{FF2B5EF4-FFF2-40B4-BE49-F238E27FC236}">
                <a16:creationId xmlns="" xmlns:a16="http://schemas.microsoft.com/office/drawing/2014/main" id="{D4B0A5FA-E727-4964-A953-4F7D9D6AAA99}"/>
              </a:ext>
            </a:extLst>
          </p:cNvPr>
          <p:cNvSpPr/>
          <p:nvPr/>
        </p:nvSpPr>
        <p:spPr>
          <a:xfrm>
            <a:off x="11242077" y="2061558"/>
            <a:ext cx="429065" cy="429065"/>
          </a:xfrm>
          <a:prstGeom prst="ellipse">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mn-ea"/>
              <a:cs typeface="+mn-cs"/>
              <a:sym typeface="+mn-lt"/>
            </a:endParaRPr>
          </a:p>
        </p:txBody>
      </p:sp>
      <p:sp>
        <p:nvSpPr>
          <p:cNvPr id="70" name="Oval 33">
            <a:extLst>
              <a:ext uri="{FF2B5EF4-FFF2-40B4-BE49-F238E27FC236}">
                <a16:creationId xmlns="" xmlns:a16="http://schemas.microsoft.com/office/drawing/2014/main" id="{BBEB7023-0EC2-4E68-AA4E-BB3816A15AD4}"/>
              </a:ext>
            </a:extLst>
          </p:cNvPr>
          <p:cNvSpPr/>
          <p:nvPr/>
        </p:nvSpPr>
        <p:spPr>
          <a:xfrm>
            <a:off x="11242077" y="3988199"/>
            <a:ext cx="429065" cy="429065"/>
          </a:xfrm>
          <a:prstGeom prst="ellipse">
            <a:avLst/>
          </a:pr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white"/>
              </a:solidFill>
              <a:effectLst/>
              <a:uLnTx/>
              <a:uFillTx/>
              <a:latin typeface="Franklin Gothic Book"/>
              <a:ea typeface="+mn-ea"/>
              <a:cs typeface="+mn-cs"/>
              <a:sym typeface="+mn-lt"/>
            </a:endParaRPr>
          </a:p>
        </p:txBody>
      </p:sp>
      <p:sp>
        <p:nvSpPr>
          <p:cNvPr id="71" name="Rectangle 37">
            <a:extLst>
              <a:ext uri="{FF2B5EF4-FFF2-40B4-BE49-F238E27FC236}">
                <a16:creationId xmlns="" xmlns:a16="http://schemas.microsoft.com/office/drawing/2014/main" id="{E1271F32-FAFC-4DA3-A02B-0D0ED47FE31A}"/>
              </a:ext>
            </a:extLst>
          </p:cNvPr>
          <p:cNvSpPr/>
          <p:nvPr/>
        </p:nvSpPr>
        <p:spPr>
          <a:xfrm>
            <a:off x="817984" y="2108136"/>
            <a:ext cx="283984" cy="344377"/>
          </a:xfrm>
          <a:prstGeom prst="rect">
            <a:avLst/>
          </a:prstGeom>
        </p:spPr>
        <p:txBody>
          <a:bodyPr wrap="square" lIns="91428" tIns="45714" rIns="91428" bIns="45714">
            <a:spAutoFit/>
          </a:bodyPr>
          <a:lstStyle/>
          <a:p>
            <a:pPr algn="ctr" fontAlgn="base">
              <a:spcBef>
                <a:spcPct val="0"/>
              </a:spcBef>
              <a:spcAft>
                <a:spcPct val="0"/>
              </a:spcAft>
            </a:pPr>
            <a:r>
              <a:rPr lang="en-US" sz="1600" dirty="0">
                <a:solidFill>
                  <a:prstClr val="white"/>
                </a:solidFill>
                <a:latin typeface="Franklin Gothic Book"/>
                <a:ea typeface="宋体" pitchFamily="2" charset="-122"/>
                <a:sym typeface="+mn-lt"/>
              </a:rPr>
              <a:t>A</a:t>
            </a:r>
          </a:p>
        </p:txBody>
      </p:sp>
      <p:sp>
        <p:nvSpPr>
          <p:cNvPr id="72" name="Rectangle 38">
            <a:extLst>
              <a:ext uri="{FF2B5EF4-FFF2-40B4-BE49-F238E27FC236}">
                <a16:creationId xmlns="" xmlns:a16="http://schemas.microsoft.com/office/drawing/2014/main" id="{F8D474FE-F07D-47EC-8D14-33F1E90279FE}"/>
              </a:ext>
            </a:extLst>
          </p:cNvPr>
          <p:cNvSpPr/>
          <p:nvPr/>
        </p:nvSpPr>
        <p:spPr>
          <a:xfrm>
            <a:off x="817984" y="4053714"/>
            <a:ext cx="283984" cy="344377"/>
          </a:xfrm>
          <a:prstGeom prst="rect">
            <a:avLst/>
          </a:prstGeom>
        </p:spPr>
        <p:txBody>
          <a:bodyPr wrap="square" lIns="91428" tIns="45714" rIns="91428" bIns="45714">
            <a:spAutoFit/>
          </a:bodyPr>
          <a:lstStyle/>
          <a:p>
            <a:pPr algn="ctr" fontAlgn="base">
              <a:spcBef>
                <a:spcPct val="0"/>
              </a:spcBef>
              <a:spcAft>
                <a:spcPct val="0"/>
              </a:spcAft>
            </a:pPr>
            <a:r>
              <a:rPr lang="en-US" sz="1600" dirty="0">
                <a:solidFill>
                  <a:prstClr val="white"/>
                </a:solidFill>
                <a:latin typeface="Franklin Gothic Book"/>
                <a:ea typeface="宋体" pitchFamily="2" charset="-122"/>
                <a:sym typeface="+mn-lt"/>
              </a:rPr>
              <a:t>B</a:t>
            </a:r>
          </a:p>
        </p:txBody>
      </p:sp>
      <p:sp>
        <p:nvSpPr>
          <p:cNvPr id="73" name="Rectangle 39">
            <a:extLst>
              <a:ext uri="{FF2B5EF4-FFF2-40B4-BE49-F238E27FC236}">
                <a16:creationId xmlns="" xmlns:a16="http://schemas.microsoft.com/office/drawing/2014/main" id="{97F21D09-53A7-4820-BAA7-CCC0071D79B0}"/>
              </a:ext>
            </a:extLst>
          </p:cNvPr>
          <p:cNvSpPr/>
          <p:nvPr/>
        </p:nvSpPr>
        <p:spPr>
          <a:xfrm>
            <a:off x="11301640" y="2108136"/>
            <a:ext cx="283984" cy="344377"/>
          </a:xfrm>
          <a:prstGeom prst="rect">
            <a:avLst/>
          </a:prstGeom>
        </p:spPr>
        <p:txBody>
          <a:bodyPr wrap="square" lIns="91428" tIns="45714" rIns="91428" bIns="45714">
            <a:spAutoFit/>
          </a:bodyPr>
          <a:lstStyle/>
          <a:p>
            <a:pPr algn="ctr" fontAlgn="base">
              <a:spcBef>
                <a:spcPct val="0"/>
              </a:spcBef>
              <a:spcAft>
                <a:spcPct val="0"/>
              </a:spcAft>
            </a:pPr>
            <a:r>
              <a:rPr lang="en-US" sz="1600" dirty="0">
                <a:solidFill>
                  <a:prstClr val="white"/>
                </a:solidFill>
                <a:latin typeface="Franklin Gothic Book"/>
                <a:ea typeface="宋体" pitchFamily="2" charset="-122"/>
                <a:sym typeface="+mn-lt"/>
              </a:rPr>
              <a:t>C</a:t>
            </a:r>
          </a:p>
        </p:txBody>
      </p:sp>
      <p:sp>
        <p:nvSpPr>
          <p:cNvPr id="74" name="Rectangle 40">
            <a:extLst>
              <a:ext uri="{FF2B5EF4-FFF2-40B4-BE49-F238E27FC236}">
                <a16:creationId xmlns="" xmlns:a16="http://schemas.microsoft.com/office/drawing/2014/main" id="{BC794650-6F90-4B98-96EC-1DC4B6A8D112}"/>
              </a:ext>
            </a:extLst>
          </p:cNvPr>
          <p:cNvSpPr/>
          <p:nvPr/>
        </p:nvSpPr>
        <p:spPr>
          <a:xfrm>
            <a:off x="11301640" y="4053714"/>
            <a:ext cx="283984" cy="344377"/>
          </a:xfrm>
          <a:prstGeom prst="rect">
            <a:avLst/>
          </a:prstGeom>
        </p:spPr>
        <p:txBody>
          <a:bodyPr wrap="square" lIns="91428" tIns="45714" rIns="91428" bIns="45714">
            <a:spAutoFit/>
          </a:bodyPr>
          <a:lstStyle/>
          <a:p>
            <a:pPr algn="ctr" fontAlgn="base">
              <a:spcBef>
                <a:spcPct val="0"/>
              </a:spcBef>
              <a:spcAft>
                <a:spcPct val="0"/>
              </a:spcAft>
            </a:pPr>
            <a:r>
              <a:rPr lang="en-US" sz="1600" dirty="0">
                <a:solidFill>
                  <a:prstClr val="white"/>
                </a:solidFill>
                <a:latin typeface="Franklin Gothic Book"/>
                <a:ea typeface="宋体" pitchFamily="2" charset="-122"/>
                <a:sym typeface="+mn-lt"/>
              </a:rPr>
              <a:t>D</a:t>
            </a:r>
          </a:p>
        </p:txBody>
      </p:sp>
    </p:spTree>
    <p:extLst>
      <p:ext uri="{BB962C8B-B14F-4D97-AF65-F5344CB8AC3E}">
        <p14:creationId xmlns:p14="http://schemas.microsoft.com/office/powerpoint/2010/main" xmlns="" val="2074959562"/>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6" name="组合 5"/>
          <p:cNvGrpSpPr/>
          <p:nvPr/>
        </p:nvGrpSpPr>
        <p:grpSpPr>
          <a:xfrm>
            <a:off x="574686" y="530846"/>
            <a:ext cx="5376171" cy="5485135"/>
            <a:chOff x="6698566" y="879190"/>
            <a:chExt cx="5376171" cy="5485135"/>
          </a:xfrm>
        </p:grpSpPr>
        <p:pic>
          <p:nvPicPr>
            <p:cNvPr id="7" name="图片 6"/>
            <p:cNvPicPr>
              <a:picLocks noChangeAspect="1"/>
            </p:cNvPicPr>
            <p:nvPr/>
          </p:nvPicPr>
          <p:blipFill>
            <a:blip r:embed="rId2" cstate="print"/>
            <a:stretch>
              <a:fillRect/>
            </a:stretch>
          </p:blipFill>
          <p:spPr>
            <a:xfrm>
              <a:off x="8811925" y="5470844"/>
              <a:ext cx="573074" cy="652329"/>
            </a:xfrm>
            <a:prstGeom prst="rect">
              <a:avLst/>
            </a:prstGeom>
          </p:spPr>
        </p:pic>
        <p:pic>
          <p:nvPicPr>
            <p:cNvPr id="8" name="图片 7"/>
            <p:cNvPicPr>
              <a:picLocks noChangeAspect="1"/>
            </p:cNvPicPr>
            <p:nvPr/>
          </p:nvPicPr>
          <p:blipFill>
            <a:blip r:embed="rId3" cstate="print"/>
            <a:stretch>
              <a:fillRect/>
            </a:stretch>
          </p:blipFill>
          <p:spPr>
            <a:xfrm>
              <a:off x="7483297" y="4565510"/>
              <a:ext cx="1438781" cy="1231499"/>
            </a:xfrm>
            <a:prstGeom prst="rect">
              <a:avLst/>
            </a:prstGeom>
          </p:spPr>
        </p:pic>
        <p:pic>
          <p:nvPicPr>
            <p:cNvPr id="9" name="图片 8"/>
            <p:cNvPicPr>
              <a:picLocks noChangeAspect="1"/>
            </p:cNvPicPr>
            <p:nvPr/>
          </p:nvPicPr>
          <p:blipFill>
            <a:blip r:embed="rId4" cstate="print"/>
            <a:stretch>
              <a:fillRect/>
            </a:stretch>
          </p:blipFill>
          <p:spPr>
            <a:xfrm>
              <a:off x="6698566" y="879190"/>
              <a:ext cx="3828620" cy="3298222"/>
            </a:xfrm>
            <a:prstGeom prst="rect">
              <a:avLst/>
            </a:prstGeom>
          </p:spPr>
        </p:pic>
        <p:pic>
          <p:nvPicPr>
            <p:cNvPr id="10" name="图片 9"/>
            <p:cNvPicPr>
              <a:picLocks noChangeAspect="1"/>
            </p:cNvPicPr>
            <p:nvPr/>
          </p:nvPicPr>
          <p:blipFill>
            <a:blip r:embed="rId5" cstate="print">
              <a:duotone>
                <a:prstClr val="black"/>
                <a:srgbClr val="D9C3A5">
                  <a:tint val="50000"/>
                  <a:satMod val="180000"/>
                </a:srgbClr>
              </a:duotone>
            </a:blip>
            <a:stretch>
              <a:fillRect/>
            </a:stretch>
          </p:blipFill>
          <p:spPr>
            <a:xfrm>
              <a:off x="8574362" y="1163521"/>
              <a:ext cx="2962913" cy="2091109"/>
            </a:xfrm>
            <a:prstGeom prst="rect">
              <a:avLst/>
            </a:prstGeom>
          </p:spPr>
        </p:pic>
        <p:pic>
          <p:nvPicPr>
            <p:cNvPr id="11" name="图片 10"/>
            <p:cNvPicPr>
              <a:picLocks noChangeAspect="1"/>
            </p:cNvPicPr>
            <p:nvPr/>
          </p:nvPicPr>
          <p:blipFill>
            <a:blip r:embed="rId6" cstate="print"/>
            <a:stretch>
              <a:fillRect/>
            </a:stretch>
          </p:blipFill>
          <p:spPr>
            <a:xfrm>
              <a:off x="8520461" y="3297771"/>
              <a:ext cx="3554276" cy="3066554"/>
            </a:xfrm>
            <a:prstGeom prst="rect">
              <a:avLst/>
            </a:prstGeom>
          </p:spPr>
        </p:pic>
      </p:grpSp>
      <p:sp>
        <p:nvSpPr>
          <p:cNvPr id="12" name="文本框 11"/>
          <p:cNvSpPr txBox="1"/>
          <p:nvPr/>
        </p:nvSpPr>
        <p:spPr>
          <a:xfrm>
            <a:off x="6493184" y="2321004"/>
            <a:ext cx="4339399" cy="110799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6600" dirty="0" smtClean="0">
                <a:effectLst>
                  <a:outerShdw blurRad="50800" dist="38100" dir="5400000" algn="t" rotWithShape="0">
                    <a:prstClr val="black">
                      <a:alpha val="40000"/>
                    </a:prstClr>
                  </a:outerShdw>
                </a:effectLst>
                <a:cs typeface="+mn-ea"/>
                <a:sym typeface="+mn-lt"/>
              </a:rPr>
              <a:t>作品展示</a:t>
            </a:r>
            <a:endParaRPr lang="zh-CN" altLang="en-US" sz="6600" dirty="0">
              <a:effectLst>
                <a:outerShdw blurRad="50800" dist="38100" dir="5400000" algn="t" rotWithShape="0">
                  <a:prstClr val="black">
                    <a:alpha val="40000"/>
                  </a:prstClr>
                </a:outerShdw>
              </a:effectLst>
              <a:cs typeface="+mn-ea"/>
              <a:sym typeface="+mn-lt"/>
            </a:endParaRPr>
          </a:p>
        </p:txBody>
      </p:sp>
      <p:sp>
        <p:nvSpPr>
          <p:cNvPr id="13" name="文本框 12"/>
          <p:cNvSpPr txBox="1"/>
          <p:nvPr/>
        </p:nvSpPr>
        <p:spPr>
          <a:xfrm>
            <a:off x="6518212" y="3433963"/>
            <a:ext cx="4339399" cy="307777"/>
          </a:xfrm>
          <a:prstGeom prst="rect">
            <a:avLst/>
          </a:prstGeom>
          <a:noFill/>
          <a:effectLst>
            <a:glow rad="63500">
              <a:schemeClr val="accent3">
                <a:satMod val="175000"/>
                <a:alpha val="40000"/>
              </a:schemeClr>
            </a:glow>
            <a:outerShdw blurRad="63500" sx="102000" sy="102000" algn="ctr" rotWithShape="0">
              <a:prstClr val="black">
                <a:alpha val="40000"/>
              </a:prstClr>
            </a:outerShdw>
          </a:effectLst>
        </p:spPr>
        <p:txBody>
          <a:bodyPr wrap="square" rtlCol="0">
            <a:spAutoFit/>
          </a:bodyPr>
          <a:lstStyle/>
          <a:p>
            <a:pPr algn="dist"/>
            <a:r>
              <a:rPr lang="en-US" altLang="zh-CN" sz="1400" dirty="0">
                <a:solidFill>
                  <a:schemeClr val="tx1">
                    <a:lumMod val="85000"/>
                    <a:lumOff val="15000"/>
                  </a:schemeClr>
                </a:solidFill>
                <a:cs typeface="+mn-ea"/>
                <a:sym typeface="+mn-lt"/>
              </a:rPr>
              <a:t>ZHENG</a:t>
            </a:r>
            <a:r>
              <a:rPr lang="zh-CN" altLang="en-US" sz="1400" dirty="0">
                <a:solidFill>
                  <a:schemeClr val="tx1">
                    <a:lumMod val="85000"/>
                    <a:lumOff val="15000"/>
                  </a:schemeClr>
                </a:solidFill>
                <a:cs typeface="+mn-ea"/>
                <a:sym typeface="+mn-lt"/>
              </a:rPr>
              <a:t> </a:t>
            </a:r>
            <a:r>
              <a:rPr lang="en-US" altLang="zh-CN" sz="1400" dirty="0">
                <a:solidFill>
                  <a:schemeClr val="tx1">
                    <a:lumMod val="85000"/>
                    <a:lumOff val="15000"/>
                  </a:schemeClr>
                </a:solidFill>
                <a:cs typeface="+mn-ea"/>
                <a:sym typeface="+mn-lt"/>
              </a:rPr>
              <a:t>TI WEI LAI GUI HUA</a:t>
            </a:r>
            <a:endParaRPr lang="zh-CN" altLang="en-US" sz="1400" dirty="0">
              <a:solidFill>
                <a:schemeClr val="tx1">
                  <a:lumMod val="85000"/>
                  <a:lumOff val="15000"/>
                </a:schemeClr>
              </a:solidFill>
              <a:cs typeface="+mn-ea"/>
              <a:sym typeface="+mn-lt"/>
            </a:endParaRPr>
          </a:p>
        </p:txBody>
      </p:sp>
      <p:sp>
        <p:nvSpPr>
          <p:cNvPr id="14" name="文本框 13"/>
          <p:cNvSpPr txBox="1"/>
          <p:nvPr/>
        </p:nvSpPr>
        <p:spPr>
          <a:xfrm>
            <a:off x="6518211" y="3785929"/>
            <a:ext cx="4991617" cy="822726"/>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100" dirty="0">
                <a:solidFill>
                  <a:schemeClr val="tx1">
                    <a:lumMod val="85000"/>
                    <a:lumOff val="15000"/>
                  </a:schemeClr>
                </a:solidFill>
                <a:latin typeface="+mn-lt"/>
                <a:ea typeface="+mn-ea"/>
                <a:cs typeface="+mn-ea"/>
                <a:sym typeface="+mn-lt"/>
              </a:rPr>
              <a:t>Distant Time by Rabindranath. I know not from what distant time thou art ever coming nearer to meet me. I know not from what distant time. thou art ever </a:t>
            </a:r>
          </a:p>
          <a:p>
            <a:pPr algn="l">
              <a:lnSpc>
                <a:spcPct val="150000"/>
              </a:lnSpc>
            </a:pPr>
            <a:r>
              <a:rPr lang="en-US" altLang="zh-CN" sz="1100" dirty="0">
                <a:solidFill>
                  <a:schemeClr val="tx1">
                    <a:lumMod val="85000"/>
                    <a:lumOff val="15000"/>
                  </a:schemeClr>
                </a:solidFill>
                <a:latin typeface="+mn-lt"/>
                <a:ea typeface="+mn-ea"/>
                <a:cs typeface="+mn-ea"/>
                <a:sym typeface="+mn-lt"/>
              </a:rPr>
              <a:t>coming nearer to meet me.</a:t>
            </a:r>
            <a:endParaRPr lang="zh-CN" altLang="en-US" sz="1100" dirty="0">
              <a:solidFill>
                <a:schemeClr val="tx1">
                  <a:lumMod val="85000"/>
                  <a:lumOff val="15000"/>
                </a:schemeClr>
              </a:solidFill>
              <a:latin typeface="+mn-lt"/>
              <a:ea typeface="+mn-ea"/>
              <a:cs typeface="+mn-ea"/>
              <a:sym typeface="+mn-lt"/>
            </a:endParaRPr>
          </a:p>
        </p:txBody>
      </p:sp>
      <p:sp>
        <p:nvSpPr>
          <p:cNvPr id="15" name="文本框 14"/>
          <p:cNvSpPr txBox="1"/>
          <p:nvPr/>
        </p:nvSpPr>
        <p:spPr>
          <a:xfrm>
            <a:off x="3044480" y="3083852"/>
            <a:ext cx="2650150" cy="923330"/>
          </a:xfrm>
          <a:prstGeom prst="rect">
            <a:avLst/>
          </a:prstGeom>
          <a:noFill/>
        </p:spPr>
        <p:txBody>
          <a:bodyPr wrap="square" rtlCol="0">
            <a:spAutoFit/>
          </a:bodyPr>
          <a:lstStyle/>
          <a:p>
            <a:r>
              <a:rPr lang="en-US" altLang="zh-CN" sz="5400" b="1" dirty="0">
                <a:solidFill>
                  <a:srgbClr val="F2F2F2"/>
                </a:solidFill>
                <a:cs typeface="+mn-ea"/>
                <a:sym typeface="+mn-lt"/>
              </a:rPr>
              <a:t>PART.4</a:t>
            </a:r>
            <a:endParaRPr lang="zh-CN" altLang="en-US" sz="5400" b="1" dirty="0">
              <a:solidFill>
                <a:srgbClr val="F2F2F2"/>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6076" y="323047"/>
            <a:ext cx="2851486" cy="592053"/>
            <a:chOff x="384176" y="265897"/>
            <a:chExt cx="2851486" cy="592053"/>
          </a:xfrm>
        </p:grpSpPr>
        <p:grpSp>
          <p:nvGrpSpPr>
            <p:cNvPr id="5"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825047" y="265897"/>
              <a:ext cx="2410615" cy="592053"/>
              <a:chOff x="5287963" y="239774"/>
              <a:chExt cx="2410615" cy="592053"/>
            </a:xfrm>
          </p:grpSpPr>
          <p:sp>
            <p:nvSpPr>
              <p:cNvPr id="7"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作品展示</a:t>
                </a:r>
                <a:endParaRPr lang="zh-CN" altLang="en-US" sz="2000" b="1" dirty="0">
                  <a:solidFill>
                    <a:srgbClr val="526188"/>
                  </a:solidFill>
                  <a:cs typeface="+mn-ea"/>
                  <a:sym typeface="+mn-lt"/>
                </a:endParaRPr>
              </a:p>
            </p:txBody>
          </p:sp>
          <p:sp>
            <p:nvSpPr>
              <p:cNvPr id="8"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pic>
        <p:nvPicPr>
          <p:cNvPr id="68" name="图片 67" descr="2`MXRVJ@4`L_USTCA08EC%1.png"/>
          <p:cNvPicPr>
            <a:picLocks noChangeAspect="1"/>
          </p:cNvPicPr>
          <p:nvPr/>
        </p:nvPicPr>
        <p:blipFill>
          <a:blip r:embed="rId2" cstate="print"/>
          <a:stretch>
            <a:fillRect/>
          </a:stretch>
        </p:blipFill>
        <p:spPr>
          <a:xfrm>
            <a:off x="2657475" y="851757"/>
            <a:ext cx="6932002" cy="5336541"/>
          </a:xfrm>
          <a:prstGeom prst="rect">
            <a:avLst/>
          </a:prstGeom>
        </p:spPr>
      </p:pic>
      <p:sp>
        <p:nvSpPr>
          <p:cNvPr id="69" name="TextBox 68"/>
          <p:cNvSpPr txBox="1"/>
          <p:nvPr/>
        </p:nvSpPr>
        <p:spPr>
          <a:xfrm>
            <a:off x="10410092" y="797169"/>
            <a:ext cx="461665" cy="1246495"/>
          </a:xfrm>
          <a:prstGeom prst="rect">
            <a:avLst/>
          </a:prstGeom>
          <a:noFill/>
        </p:spPr>
        <p:txBody>
          <a:bodyPr vert="eaVert" wrap="none" rtlCol="0">
            <a:spAutoFit/>
          </a:bodyPr>
          <a:lstStyle/>
          <a:p>
            <a:r>
              <a:rPr lang="zh-CN" altLang="en-US" dirty="0" smtClean="0"/>
              <a:t>平面布置图</a:t>
            </a:r>
            <a:endParaRPr lang="zh-CN" altLang="en-US" dirty="0"/>
          </a:p>
        </p:txBody>
      </p:sp>
    </p:spTree>
    <p:extLst>
      <p:ext uri="{BB962C8B-B14F-4D97-AF65-F5344CB8AC3E}">
        <p14:creationId xmlns:p14="http://schemas.microsoft.com/office/powerpoint/2010/main" xmlns="" val="2528614076"/>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p:cNvSpPr/>
          <p:nvPr/>
        </p:nvSpPr>
        <p:spPr bwMode="auto">
          <a:xfrm>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sp>
        <p:nvSpPr>
          <p:cNvPr id="9" name="文本框 8"/>
          <p:cNvSpPr txBox="1"/>
          <p:nvPr/>
        </p:nvSpPr>
        <p:spPr>
          <a:xfrm>
            <a:off x="10167546" y="490153"/>
            <a:ext cx="1208028" cy="923330"/>
          </a:xfrm>
          <a:prstGeom prst="rect">
            <a:avLst/>
          </a:prstGeom>
          <a:noFill/>
        </p:spPr>
        <p:txBody>
          <a:bodyPr wrap="square" rtlCol="0">
            <a:spAutoFit/>
          </a:bodyPr>
          <a:lstStyle/>
          <a:p>
            <a:pPr algn="dist">
              <a:lnSpc>
                <a:spcPct val="150000"/>
              </a:lnSpc>
            </a:pPr>
            <a:r>
              <a:rPr lang="zh-CN" altLang="en-US" sz="900" dirty="0">
                <a:solidFill>
                  <a:srgbClr val="526188"/>
                </a:solidFill>
                <a:cs typeface="+mn-ea"/>
                <a:sym typeface="+mn-lt"/>
              </a:rPr>
              <a:t>●●●●●●</a:t>
            </a:r>
            <a:endParaRPr lang="en-US" altLang="zh-CN" sz="900" dirty="0">
              <a:solidFill>
                <a:srgbClr val="526188"/>
              </a:solidFill>
              <a:cs typeface="+mn-ea"/>
              <a:sym typeface="+mn-lt"/>
            </a:endParaRPr>
          </a:p>
          <a:p>
            <a:pPr algn="dist">
              <a:lnSpc>
                <a:spcPct val="150000"/>
              </a:lnSpc>
            </a:pPr>
            <a:r>
              <a:rPr lang="zh-CN" altLang="en-US" sz="900" dirty="0">
                <a:solidFill>
                  <a:srgbClr val="526188"/>
                </a:solidFill>
                <a:cs typeface="+mn-ea"/>
                <a:sym typeface="+mn-lt"/>
              </a:rPr>
              <a:t>●●●●●●</a:t>
            </a:r>
            <a:endParaRPr lang="en-US" altLang="zh-CN" sz="900" dirty="0">
              <a:solidFill>
                <a:srgbClr val="526188"/>
              </a:solidFill>
              <a:cs typeface="+mn-ea"/>
              <a:sym typeface="+mn-lt"/>
            </a:endParaRPr>
          </a:p>
          <a:p>
            <a:pPr algn="dist">
              <a:lnSpc>
                <a:spcPct val="150000"/>
              </a:lnSpc>
            </a:pPr>
            <a:r>
              <a:rPr lang="zh-CN" altLang="en-US" sz="900" dirty="0">
                <a:solidFill>
                  <a:srgbClr val="526188"/>
                </a:solidFill>
                <a:cs typeface="+mn-ea"/>
                <a:sym typeface="+mn-lt"/>
              </a:rPr>
              <a:t>●●●●●●</a:t>
            </a:r>
            <a:endParaRPr lang="en-US" altLang="zh-CN" sz="900" dirty="0">
              <a:solidFill>
                <a:srgbClr val="526188"/>
              </a:solidFill>
              <a:cs typeface="+mn-ea"/>
              <a:sym typeface="+mn-lt"/>
            </a:endParaRPr>
          </a:p>
          <a:p>
            <a:pPr algn="dist">
              <a:lnSpc>
                <a:spcPct val="150000"/>
              </a:lnSpc>
            </a:pPr>
            <a:r>
              <a:rPr lang="zh-CN" altLang="en-US" sz="900" dirty="0">
                <a:solidFill>
                  <a:srgbClr val="526188"/>
                </a:solidFill>
                <a:cs typeface="+mn-ea"/>
                <a:sym typeface="+mn-lt"/>
              </a:rPr>
              <a:t>●●●●●●</a:t>
            </a:r>
            <a:endParaRPr lang="en-US" altLang="zh-CN" sz="900" dirty="0">
              <a:solidFill>
                <a:srgbClr val="526188"/>
              </a:solidFill>
              <a:cs typeface="+mn-ea"/>
              <a:sym typeface="+mn-lt"/>
            </a:endParaRPr>
          </a:p>
        </p:txBody>
      </p:sp>
      <p:sp>
        <p:nvSpPr>
          <p:cNvPr id="10" name="文本框 9"/>
          <p:cNvSpPr txBox="1"/>
          <p:nvPr/>
        </p:nvSpPr>
        <p:spPr>
          <a:xfrm>
            <a:off x="5240667" y="464131"/>
            <a:ext cx="1757590" cy="892552"/>
          </a:xfrm>
          <a:prstGeom prst="rect">
            <a:avLst/>
          </a:prstGeom>
          <a:noFill/>
        </p:spPr>
        <p:txBody>
          <a:bodyPr wrap="square" rtlCol="0">
            <a:spAutoFit/>
          </a:bodyPr>
          <a:lstStyle/>
          <a:p>
            <a:pPr algn="dist"/>
            <a:r>
              <a:rPr lang="zh-CN" altLang="en-US" sz="5200" b="1" dirty="0">
                <a:solidFill>
                  <a:srgbClr val="526188"/>
                </a:solidFill>
                <a:cs typeface="+mn-ea"/>
                <a:sym typeface="+mn-lt"/>
              </a:rPr>
              <a:t>目录</a:t>
            </a:r>
          </a:p>
        </p:txBody>
      </p:sp>
      <p:sp>
        <p:nvSpPr>
          <p:cNvPr id="11" name="文本框 10"/>
          <p:cNvSpPr txBox="1"/>
          <p:nvPr/>
        </p:nvSpPr>
        <p:spPr>
          <a:xfrm>
            <a:off x="4625913" y="1308301"/>
            <a:ext cx="2975037" cy="461665"/>
          </a:xfrm>
          <a:prstGeom prst="rect">
            <a:avLst/>
          </a:prstGeom>
          <a:noFill/>
        </p:spPr>
        <p:txBody>
          <a:bodyPr wrap="square" rtlCol="0">
            <a:spAutoFit/>
          </a:bodyPr>
          <a:lstStyle/>
          <a:p>
            <a:pPr algn="dist"/>
            <a:r>
              <a:rPr lang="en-US" altLang="zh-CN" sz="2400" dirty="0">
                <a:solidFill>
                  <a:schemeClr val="bg2">
                    <a:lumMod val="50000"/>
                  </a:schemeClr>
                </a:solidFill>
                <a:cs typeface="+mn-ea"/>
                <a:sym typeface="+mn-lt"/>
              </a:rPr>
              <a:t>CONTENT</a:t>
            </a:r>
            <a:endParaRPr lang="zh-CN" altLang="en-US" sz="2400" dirty="0">
              <a:solidFill>
                <a:schemeClr val="bg2">
                  <a:lumMod val="50000"/>
                </a:schemeClr>
              </a:solidFill>
              <a:cs typeface="+mn-ea"/>
              <a:sym typeface="+mn-lt"/>
            </a:endParaRPr>
          </a:p>
        </p:txBody>
      </p:sp>
      <p:grpSp>
        <p:nvGrpSpPr>
          <p:cNvPr id="5" name="组合 4"/>
          <p:cNvGrpSpPr/>
          <p:nvPr/>
        </p:nvGrpSpPr>
        <p:grpSpPr>
          <a:xfrm>
            <a:off x="1071755" y="2664977"/>
            <a:ext cx="873333" cy="1012233"/>
            <a:chOff x="1129811" y="2664977"/>
            <a:chExt cx="873333" cy="1012233"/>
          </a:xfrm>
        </p:grpSpPr>
        <p:pic>
          <p:nvPicPr>
            <p:cNvPr id="13" name="图片 1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1060361" y="2734427"/>
              <a:ext cx="1012233" cy="873333"/>
            </a:xfrm>
            <a:prstGeom prst="rect">
              <a:avLst/>
            </a:prstGeom>
            <a:effectLst>
              <a:outerShdw blurRad="50800" dist="38100" dir="2700000" algn="tl" rotWithShape="0">
                <a:prstClr val="black">
                  <a:alpha val="40000"/>
                </a:prstClr>
              </a:outerShdw>
            </a:effectLst>
          </p:spPr>
        </p:pic>
        <p:sp>
          <p:nvSpPr>
            <p:cNvPr id="19" name="文本框 18"/>
            <p:cNvSpPr txBox="1"/>
            <p:nvPr/>
          </p:nvSpPr>
          <p:spPr>
            <a:xfrm>
              <a:off x="1147795" y="2972489"/>
              <a:ext cx="645836" cy="400110"/>
            </a:xfrm>
            <a:prstGeom prst="rect">
              <a:avLst/>
            </a:prstGeom>
            <a:noFill/>
          </p:spPr>
          <p:txBody>
            <a:bodyPr wrap="square" rtlCol="0">
              <a:spAutoFit/>
            </a:bodyPr>
            <a:lstStyle/>
            <a:p>
              <a:r>
                <a:rPr lang="en-US" altLang="zh-CN" sz="2000" b="1" dirty="0">
                  <a:solidFill>
                    <a:srgbClr val="526188"/>
                  </a:solidFill>
                  <a:cs typeface="+mn-ea"/>
                  <a:sym typeface="+mn-lt"/>
                </a:rPr>
                <a:t>01</a:t>
              </a:r>
              <a:endParaRPr lang="zh-CN" altLang="en-US" sz="2000" b="1" dirty="0">
                <a:solidFill>
                  <a:srgbClr val="526188"/>
                </a:solidFill>
                <a:cs typeface="+mn-ea"/>
                <a:sym typeface="+mn-lt"/>
              </a:endParaRPr>
            </a:p>
          </p:txBody>
        </p:sp>
      </p:grpSp>
      <p:grpSp>
        <p:nvGrpSpPr>
          <p:cNvPr id="24" name="组合 23"/>
          <p:cNvGrpSpPr/>
          <p:nvPr/>
        </p:nvGrpSpPr>
        <p:grpSpPr>
          <a:xfrm>
            <a:off x="6383075" y="2664977"/>
            <a:ext cx="873333" cy="1012233"/>
            <a:chOff x="6368561" y="2664977"/>
            <a:chExt cx="873333" cy="1012233"/>
          </a:xfrm>
        </p:grpSpPr>
        <p:pic>
          <p:nvPicPr>
            <p:cNvPr id="15" name="图片 14"/>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6299111" y="2734427"/>
              <a:ext cx="1012233" cy="873333"/>
            </a:xfrm>
            <a:prstGeom prst="rect">
              <a:avLst/>
            </a:prstGeom>
            <a:effectLst>
              <a:outerShdw blurRad="50800" dist="38100" dir="2700000" algn="tl" rotWithShape="0">
                <a:prstClr val="black">
                  <a:alpha val="40000"/>
                </a:prstClr>
              </a:outerShdw>
            </a:effectLst>
          </p:spPr>
        </p:pic>
        <p:sp>
          <p:nvSpPr>
            <p:cNvPr id="20" name="文本框 19"/>
            <p:cNvSpPr txBox="1"/>
            <p:nvPr/>
          </p:nvSpPr>
          <p:spPr>
            <a:xfrm>
              <a:off x="6368561" y="2984212"/>
              <a:ext cx="645836" cy="400110"/>
            </a:xfrm>
            <a:prstGeom prst="rect">
              <a:avLst/>
            </a:prstGeom>
            <a:noFill/>
          </p:spPr>
          <p:txBody>
            <a:bodyPr wrap="square" rtlCol="0">
              <a:spAutoFit/>
            </a:bodyPr>
            <a:lstStyle/>
            <a:p>
              <a:r>
                <a:rPr lang="en-US" altLang="zh-CN" sz="2000" b="1" dirty="0">
                  <a:solidFill>
                    <a:srgbClr val="526188"/>
                  </a:solidFill>
                  <a:cs typeface="+mn-ea"/>
                  <a:sym typeface="+mn-lt"/>
                </a:rPr>
                <a:t>02</a:t>
              </a:r>
              <a:endParaRPr lang="zh-CN" altLang="en-US" sz="2000" b="1" dirty="0">
                <a:solidFill>
                  <a:srgbClr val="526188"/>
                </a:solidFill>
                <a:cs typeface="+mn-ea"/>
                <a:sym typeface="+mn-lt"/>
              </a:endParaRPr>
            </a:p>
          </p:txBody>
        </p:sp>
      </p:grpSp>
      <p:grpSp>
        <p:nvGrpSpPr>
          <p:cNvPr id="6" name="组合 5"/>
          <p:cNvGrpSpPr/>
          <p:nvPr/>
        </p:nvGrpSpPr>
        <p:grpSpPr>
          <a:xfrm>
            <a:off x="1066293" y="4334364"/>
            <a:ext cx="878795" cy="1012233"/>
            <a:chOff x="1124349" y="4377906"/>
            <a:chExt cx="878795" cy="1012233"/>
          </a:xfrm>
        </p:grpSpPr>
        <p:pic>
          <p:nvPicPr>
            <p:cNvPr id="14" name="图片 13"/>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1060361" y="4447356"/>
              <a:ext cx="1012233" cy="873333"/>
            </a:xfrm>
            <a:prstGeom prst="rect">
              <a:avLst/>
            </a:prstGeom>
            <a:effectLst>
              <a:outerShdw blurRad="50800" dist="38100" dir="2700000" algn="tl" rotWithShape="0">
                <a:prstClr val="black">
                  <a:alpha val="40000"/>
                </a:prstClr>
              </a:outerShdw>
            </a:effectLst>
          </p:spPr>
        </p:pic>
        <p:sp>
          <p:nvSpPr>
            <p:cNvPr id="21" name="文本框 20"/>
            <p:cNvSpPr txBox="1"/>
            <p:nvPr/>
          </p:nvSpPr>
          <p:spPr>
            <a:xfrm>
              <a:off x="1124349" y="4681692"/>
              <a:ext cx="645836" cy="400110"/>
            </a:xfrm>
            <a:prstGeom prst="rect">
              <a:avLst/>
            </a:prstGeom>
            <a:noFill/>
          </p:spPr>
          <p:txBody>
            <a:bodyPr wrap="square" rtlCol="0">
              <a:spAutoFit/>
            </a:bodyPr>
            <a:lstStyle/>
            <a:p>
              <a:r>
                <a:rPr lang="en-US" altLang="zh-CN" sz="2000" b="1" dirty="0">
                  <a:solidFill>
                    <a:srgbClr val="526188"/>
                  </a:solidFill>
                  <a:cs typeface="+mn-ea"/>
                  <a:sym typeface="+mn-lt"/>
                </a:rPr>
                <a:t>03</a:t>
              </a:r>
              <a:endParaRPr lang="zh-CN" altLang="en-US" sz="2000" b="1" dirty="0">
                <a:solidFill>
                  <a:srgbClr val="526188"/>
                </a:solidFill>
                <a:cs typeface="+mn-ea"/>
                <a:sym typeface="+mn-lt"/>
              </a:endParaRPr>
            </a:p>
          </p:txBody>
        </p:sp>
      </p:grpSp>
      <p:grpSp>
        <p:nvGrpSpPr>
          <p:cNvPr id="23" name="组合 22"/>
          <p:cNvGrpSpPr/>
          <p:nvPr/>
        </p:nvGrpSpPr>
        <p:grpSpPr>
          <a:xfrm>
            <a:off x="6383075" y="4334364"/>
            <a:ext cx="873333" cy="1012233"/>
            <a:chOff x="6368561" y="4377906"/>
            <a:chExt cx="873333" cy="1012233"/>
          </a:xfrm>
        </p:grpSpPr>
        <p:pic>
          <p:nvPicPr>
            <p:cNvPr id="16" name="图片 15"/>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6299111" y="4447356"/>
              <a:ext cx="1012233" cy="873333"/>
            </a:xfrm>
            <a:prstGeom prst="rect">
              <a:avLst/>
            </a:prstGeom>
            <a:effectLst>
              <a:outerShdw blurRad="50800" dist="38100" dir="2700000" algn="tl" rotWithShape="0">
                <a:prstClr val="black">
                  <a:alpha val="40000"/>
                </a:prstClr>
              </a:outerShdw>
            </a:effectLst>
          </p:spPr>
        </p:pic>
        <p:sp>
          <p:nvSpPr>
            <p:cNvPr id="22" name="文本框 21"/>
            <p:cNvSpPr txBox="1"/>
            <p:nvPr/>
          </p:nvSpPr>
          <p:spPr>
            <a:xfrm>
              <a:off x="6368561" y="4681692"/>
              <a:ext cx="645836" cy="400110"/>
            </a:xfrm>
            <a:prstGeom prst="rect">
              <a:avLst/>
            </a:prstGeom>
            <a:noFill/>
          </p:spPr>
          <p:txBody>
            <a:bodyPr wrap="square" rtlCol="0">
              <a:spAutoFit/>
            </a:bodyPr>
            <a:lstStyle/>
            <a:p>
              <a:r>
                <a:rPr lang="en-US" altLang="zh-CN" sz="2000" b="1" dirty="0">
                  <a:solidFill>
                    <a:srgbClr val="526188"/>
                  </a:solidFill>
                  <a:cs typeface="+mn-ea"/>
                  <a:sym typeface="+mn-lt"/>
                </a:rPr>
                <a:t>04</a:t>
              </a:r>
              <a:endParaRPr lang="zh-CN" altLang="en-US" sz="2000" b="1" dirty="0">
                <a:solidFill>
                  <a:srgbClr val="526188"/>
                </a:solidFill>
                <a:cs typeface="+mn-ea"/>
                <a:sym typeface="+mn-lt"/>
              </a:endParaRPr>
            </a:p>
          </p:txBody>
        </p:sp>
      </p:grpSp>
      <p:grpSp>
        <p:nvGrpSpPr>
          <p:cNvPr id="27" name="组合 26"/>
          <p:cNvGrpSpPr/>
          <p:nvPr/>
        </p:nvGrpSpPr>
        <p:grpSpPr>
          <a:xfrm>
            <a:off x="2224328" y="2625956"/>
            <a:ext cx="3504888" cy="1093723"/>
            <a:chOff x="2021129" y="2596928"/>
            <a:chExt cx="3504888" cy="1093723"/>
          </a:xfrm>
        </p:grpSpPr>
        <p:sp>
          <p:nvSpPr>
            <p:cNvPr id="25" name="文本框 24"/>
            <p:cNvSpPr txBox="1"/>
            <p:nvPr/>
          </p:nvSpPr>
          <p:spPr>
            <a:xfrm>
              <a:off x="2021129" y="2596928"/>
              <a:ext cx="1890045" cy="553998"/>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3000" dirty="0">
                  <a:solidFill>
                    <a:srgbClr val="526188"/>
                  </a:solidFill>
                  <a:cs typeface="+mn-ea"/>
                  <a:sym typeface="+mn-lt"/>
                </a:rPr>
                <a:t>工作概述</a:t>
              </a:r>
            </a:p>
          </p:txBody>
        </p:sp>
        <p:sp>
          <p:nvSpPr>
            <p:cNvPr id="26" name="文本框 25"/>
            <p:cNvSpPr txBox="1"/>
            <p:nvPr/>
          </p:nvSpPr>
          <p:spPr>
            <a:xfrm>
              <a:off x="2048630" y="3078496"/>
              <a:ext cx="3477387" cy="612155"/>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200" dirty="0">
                  <a:solidFill>
                    <a:schemeClr val="bg1">
                      <a:lumMod val="50000"/>
                    </a:schemeClr>
                  </a:solidFill>
                  <a:latin typeface="+mn-lt"/>
                  <a:ea typeface="+mn-ea"/>
                  <a:cs typeface="+mn-ea"/>
                  <a:sym typeface="+mn-lt"/>
                </a:rPr>
                <a:t>Distant Time by know not from what distant time thou art ever coming nearer to meet me. </a:t>
              </a:r>
              <a:endParaRPr lang="zh-CN" altLang="en-US" sz="1200" dirty="0">
                <a:solidFill>
                  <a:schemeClr val="bg1">
                    <a:lumMod val="50000"/>
                  </a:schemeClr>
                </a:solidFill>
                <a:latin typeface="+mn-lt"/>
                <a:ea typeface="+mn-ea"/>
                <a:cs typeface="+mn-ea"/>
                <a:sym typeface="+mn-lt"/>
              </a:endParaRPr>
            </a:p>
          </p:txBody>
        </p:sp>
      </p:grpSp>
      <p:grpSp>
        <p:nvGrpSpPr>
          <p:cNvPr id="31" name="组合 30"/>
          <p:cNvGrpSpPr/>
          <p:nvPr/>
        </p:nvGrpSpPr>
        <p:grpSpPr>
          <a:xfrm>
            <a:off x="7571815" y="2625956"/>
            <a:ext cx="3504888" cy="1093723"/>
            <a:chOff x="2021129" y="2596928"/>
            <a:chExt cx="3504888" cy="1093723"/>
          </a:xfrm>
        </p:grpSpPr>
        <p:sp>
          <p:nvSpPr>
            <p:cNvPr id="32" name="文本框 31"/>
            <p:cNvSpPr txBox="1"/>
            <p:nvPr/>
          </p:nvSpPr>
          <p:spPr>
            <a:xfrm>
              <a:off x="2021129" y="2596928"/>
              <a:ext cx="2779662" cy="553998"/>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3000" dirty="0" smtClean="0">
                  <a:solidFill>
                    <a:srgbClr val="526188"/>
                  </a:solidFill>
                  <a:cs typeface="+mn-ea"/>
                  <a:sym typeface="+mn-lt"/>
                </a:rPr>
                <a:t>工作照片展</a:t>
              </a:r>
              <a:r>
                <a:rPr lang="zh-CN" altLang="en-US" sz="3000" dirty="0">
                  <a:solidFill>
                    <a:srgbClr val="526188"/>
                  </a:solidFill>
                  <a:cs typeface="+mn-ea"/>
                  <a:sym typeface="+mn-lt"/>
                </a:rPr>
                <a:t>示</a:t>
              </a:r>
            </a:p>
          </p:txBody>
        </p:sp>
        <p:sp>
          <p:nvSpPr>
            <p:cNvPr id="33" name="文本框 32"/>
            <p:cNvSpPr txBox="1"/>
            <p:nvPr/>
          </p:nvSpPr>
          <p:spPr>
            <a:xfrm>
              <a:off x="2048630" y="3078496"/>
              <a:ext cx="3477387" cy="612155"/>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200" dirty="0">
                  <a:solidFill>
                    <a:schemeClr val="bg1">
                      <a:lumMod val="50000"/>
                    </a:schemeClr>
                  </a:solidFill>
                  <a:latin typeface="+mn-lt"/>
                  <a:ea typeface="+mn-ea"/>
                  <a:cs typeface="+mn-ea"/>
                  <a:sym typeface="+mn-lt"/>
                </a:rPr>
                <a:t>Distant Time by know not from what distant time thou art ever coming nearer to meet me. </a:t>
              </a:r>
              <a:endParaRPr lang="zh-CN" altLang="en-US" sz="1200" dirty="0">
                <a:solidFill>
                  <a:schemeClr val="bg1">
                    <a:lumMod val="50000"/>
                  </a:schemeClr>
                </a:solidFill>
                <a:latin typeface="+mn-lt"/>
                <a:ea typeface="+mn-ea"/>
                <a:cs typeface="+mn-ea"/>
                <a:sym typeface="+mn-lt"/>
              </a:endParaRPr>
            </a:p>
          </p:txBody>
        </p:sp>
      </p:grpSp>
      <p:grpSp>
        <p:nvGrpSpPr>
          <p:cNvPr id="34" name="组合 33"/>
          <p:cNvGrpSpPr/>
          <p:nvPr/>
        </p:nvGrpSpPr>
        <p:grpSpPr>
          <a:xfrm>
            <a:off x="2224328" y="4310496"/>
            <a:ext cx="3504888" cy="1093723"/>
            <a:chOff x="2021129" y="2596928"/>
            <a:chExt cx="3504888" cy="1093723"/>
          </a:xfrm>
        </p:grpSpPr>
        <p:sp>
          <p:nvSpPr>
            <p:cNvPr id="35" name="文本框 34"/>
            <p:cNvSpPr txBox="1"/>
            <p:nvPr/>
          </p:nvSpPr>
          <p:spPr>
            <a:xfrm>
              <a:off x="2021129" y="2596928"/>
              <a:ext cx="1890045" cy="553998"/>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3000" dirty="0">
                  <a:solidFill>
                    <a:srgbClr val="526188"/>
                  </a:solidFill>
                  <a:cs typeface="+mn-ea"/>
                  <a:sym typeface="+mn-lt"/>
                </a:rPr>
                <a:t>工作</a:t>
              </a:r>
              <a:r>
                <a:rPr lang="zh-CN" altLang="en-US" sz="3000" dirty="0" smtClean="0">
                  <a:solidFill>
                    <a:srgbClr val="526188"/>
                  </a:solidFill>
                  <a:cs typeface="+mn-ea"/>
                  <a:sym typeface="+mn-lt"/>
                </a:rPr>
                <a:t>总</a:t>
              </a:r>
              <a:r>
                <a:rPr lang="zh-CN" altLang="en-US" sz="3000" dirty="0">
                  <a:solidFill>
                    <a:srgbClr val="526188"/>
                  </a:solidFill>
                  <a:cs typeface="+mn-ea"/>
                  <a:sym typeface="+mn-lt"/>
                </a:rPr>
                <a:t>结</a:t>
              </a:r>
            </a:p>
          </p:txBody>
        </p:sp>
        <p:sp>
          <p:nvSpPr>
            <p:cNvPr id="36" name="文本框 35"/>
            <p:cNvSpPr txBox="1"/>
            <p:nvPr/>
          </p:nvSpPr>
          <p:spPr>
            <a:xfrm>
              <a:off x="2048630" y="3078496"/>
              <a:ext cx="3477387" cy="612155"/>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200" dirty="0">
                  <a:solidFill>
                    <a:schemeClr val="bg1">
                      <a:lumMod val="50000"/>
                    </a:schemeClr>
                  </a:solidFill>
                  <a:latin typeface="+mn-lt"/>
                  <a:ea typeface="+mn-ea"/>
                  <a:cs typeface="+mn-ea"/>
                  <a:sym typeface="+mn-lt"/>
                </a:rPr>
                <a:t>Distant Time by know not from what distant time thou art ever coming nearer to meet me. </a:t>
              </a:r>
              <a:endParaRPr lang="zh-CN" altLang="en-US" sz="1200" dirty="0">
                <a:solidFill>
                  <a:schemeClr val="bg1">
                    <a:lumMod val="50000"/>
                  </a:schemeClr>
                </a:solidFill>
                <a:latin typeface="+mn-lt"/>
                <a:ea typeface="+mn-ea"/>
                <a:cs typeface="+mn-ea"/>
                <a:sym typeface="+mn-lt"/>
              </a:endParaRPr>
            </a:p>
          </p:txBody>
        </p:sp>
      </p:grpSp>
      <p:grpSp>
        <p:nvGrpSpPr>
          <p:cNvPr id="37" name="组合 36"/>
          <p:cNvGrpSpPr/>
          <p:nvPr/>
        </p:nvGrpSpPr>
        <p:grpSpPr>
          <a:xfrm>
            <a:off x="7571815" y="4310496"/>
            <a:ext cx="3504888" cy="1093723"/>
            <a:chOff x="2021129" y="2596928"/>
            <a:chExt cx="3504888" cy="1093723"/>
          </a:xfrm>
        </p:grpSpPr>
        <p:sp>
          <p:nvSpPr>
            <p:cNvPr id="38" name="文本框 37"/>
            <p:cNvSpPr txBox="1"/>
            <p:nvPr/>
          </p:nvSpPr>
          <p:spPr>
            <a:xfrm>
              <a:off x="2021129" y="2596928"/>
              <a:ext cx="1890045" cy="553998"/>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3000" smtClean="0">
                  <a:solidFill>
                    <a:srgbClr val="526188"/>
                  </a:solidFill>
                  <a:cs typeface="+mn-ea"/>
                  <a:sym typeface="+mn-lt"/>
                </a:rPr>
                <a:t>作品展示</a:t>
              </a:r>
              <a:endParaRPr lang="zh-CN" altLang="en-US" sz="3000" dirty="0">
                <a:solidFill>
                  <a:srgbClr val="526188"/>
                </a:solidFill>
                <a:cs typeface="+mn-ea"/>
                <a:sym typeface="+mn-lt"/>
              </a:endParaRPr>
            </a:p>
          </p:txBody>
        </p:sp>
        <p:sp>
          <p:nvSpPr>
            <p:cNvPr id="39" name="文本框 38"/>
            <p:cNvSpPr txBox="1"/>
            <p:nvPr/>
          </p:nvSpPr>
          <p:spPr>
            <a:xfrm>
              <a:off x="2048630" y="3078496"/>
              <a:ext cx="3477387" cy="612155"/>
            </a:xfrm>
            <a:prstGeom prst="rect">
              <a:avLst/>
            </a:prstGeom>
            <a:noFill/>
            <a:effectLst>
              <a:outerShdw blurRad="63500" sx="102000" sy="102000" algn="ctr" rotWithShape="0">
                <a:prstClr val="black">
                  <a:alpha val="40000"/>
                </a:prstClr>
              </a:outerShdw>
            </a:effectLst>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200" dirty="0">
                  <a:solidFill>
                    <a:schemeClr val="bg1">
                      <a:lumMod val="50000"/>
                    </a:schemeClr>
                  </a:solidFill>
                  <a:latin typeface="+mn-lt"/>
                  <a:ea typeface="+mn-ea"/>
                  <a:cs typeface="+mn-ea"/>
                  <a:sym typeface="+mn-lt"/>
                </a:rPr>
                <a:t>Distant Time by know not from what distant time thou art ever coming nearer to meet me. </a:t>
              </a:r>
              <a:endParaRPr lang="zh-CN" altLang="en-US" sz="1200" dirty="0">
                <a:solidFill>
                  <a:schemeClr val="bg1">
                    <a:lumMod val="50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46076" y="323047"/>
            <a:ext cx="2851486" cy="592053"/>
            <a:chOff x="384176" y="265897"/>
            <a:chExt cx="2851486" cy="592053"/>
          </a:xfrm>
        </p:grpSpPr>
        <p:grpSp>
          <p:nvGrpSpPr>
            <p:cNvPr id="3"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5"/>
            <p:cNvGrpSpPr/>
            <p:nvPr/>
          </p:nvGrpSpPr>
          <p:grpSpPr>
            <a:xfrm>
              <a:off x="825047" y="265897"/>
              <a:ext cx="2410615" cy="592053"/>
              <a:chOff x="5287963" y="239774"/>
              <a:chExt cx="2410615" cy="592053"/>
            </a:xfrm>
          </p:grpSpPr>
          <p:sp>
            <p:nvSpPr>
              <p:cNvPr id="7"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作品展示</a:t>
                </a:r>
                <a:endParaRPr lang="zh-CN" altLang="en-US" sz="2000" b="1" dirty="0">
                  <a:solidFill>
                    <a:srgbClr val="526188"/>
                  </a:solidFill>
                  <a:cs typeface="+mn-ea"/>
                  <a:sym typeface="+mn-lt"/>
                </a:endParaRPr>
              </a:p>
            </p:txBody>
          </p:sp>
          <p:sp>
            <p:nvSpPr>
              <p:cNvPr id="8"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69" name="TextBox 68"/>
          <p:cNvSpPr txBox="1"/>
          <p:nvPr/>
        </p:nvSpPr>
        <p:spPr>
          <a:xfrm>
            <a:off x="10410092" y="797169"/>
            <a:ext cx="461665" cy="1477328"/>
          </a:xfrm>
          <a:prstGeom prst="rect">
            <a:avLst/>
          </a:prstGeom>
          <a:noFill/>
        </p:spPr>
        <p:txBody>
          <a:bodyPr vert="eaVert" wrap="none" rtlCol="0">
            <a:spAutoFit/>
          </a:bodyPr>
          <a:lstStyle/>
          <a:p>
            <a:r>
              <a:rPr lang="zh-CN" altLang="en-US" dirty="0" smtClean="0"/>
              <a:t>冷热水布置图</a:t>
            </a:r>
            <a:endParaRPr lang="zh-CN" altLang="en-US" dirty="0"/>
          </a:p>
        </p:txBody>
      </p:sp>
      <p:pic>
        <p:nvPicPr>
          <p:cNvPr id="11" name="图片 10" descr="2NT@NHYWB11~W%DPDTQ$X{R.png"/>
          <p:cNvPicPr>
            <a:picLocks noChangeAspect="1"/>
          </p:cNvPicPr>
          <p:nvPr/>
        </p:nvPicPr>
        <p:blipFill>
          <a:blip r:embed="rId2" cstate="print"/>
          <a:stretch>
            <a:fillRect/>
          </a:stretch>
        </p:blipFill>
        <p:spPr>
          <a:xfrm>
            <a:off x="2461480" y="863713"/>
            <a:ext cx="6928705" cy="5611821"/>
          </a:xfrm>
          <a:prstGeom prst="rect">
            <a:avLst/>
          </a:prstGeom>
        </p:spPr>
      </p:pic>
    </p:spTree>
    <p:extLst>
      <p:ext uri="{BB962C8B-B14F-4D97-AF65-F5344CB8AC3E}">
        <p14:creationId xmlns:p14="http://schemas.microsoft.com/office/powerpoint/2010/main" xmlns="" val="2528614076"/>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46076" y="323047"/>
            <a:ext cx="2851486" cy="592053"/>
            <a:chOff x="384176" y="265897"/>
            <a:chExt cx="2851486" cy="592053"/>
          </a:xfrm>
        </p:grpSpPr>
        <p:grpSp>
          <p:nvGrpSpPr>
            <p:cNvPr id="3"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5"/>
            <p:cNvGrpSpPr/>
            <p:nvPr/>
          </p:nvGrpSpPr>
          <p:grpSpPr>
            <a:xfrm>
              <a:off x="825047" y="265897"/>
              <a:ext cx="2410615" cy="592053"/>
              <a:chOff x="5287963" y="239774"/>
              <a:chExt cx="2410615" cy="592053"/>
            </a:xfrm>
          </p:grpSpPr>
          <p:sp>
            <p:nvSpPr>
              <p:cNvPr id="7"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作品展示</a:t>
                </a:r>
                <a:endParaRPr lang="zh-CN" altLang="en-US" sz="2000" b="1" dirty="0">
                  <a:solidFill>
                    <a:srgbClr val="526188"/>
                  </a:solidFill>
                  <a:cs typeface="+mn-ea"/>
                  <a:sym typeface="+mn-lt"/>
                </a:endParaRPr>
              </a:p>
            </p:txBody>
          </p:sp>
          <p:sp>
            <p:nvSpPr>
              <p:cNvPr id="8"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69" name="TextBox 68"/>
          <p:cNvSpPr txBox="1"/>
          <p:nvPr/>
        </p:nvSpPr>
        <p:spPr>
          <a:xfrm>
            <a:off x="10410092" y="797169"/>
            <a:ext cx="461665" cy="1708160"/>
          </a:xfrm>
          <a:prstGeom prst="rect">
            <a:avLst/>
          </a:prstGeom>
          <a:noFill/>
        </p:spPr>
        <p:txBody>
          <a:bodyPr vert="eaVert" wrap="none" rtlCol="0">
            <a:spAutoFit/>
          </a:bodyPr>
          <a:lstStyle/>
          <a:p>
            <a:r>
              <a:rPr lang="zh-CN" altLang="en-US" dirty="0" smtClean="0"/>
              <a:t>地</a:t>
            </a:r>
            <a:r>
              <a:rPr lang="zh-CN" altLang="en-US" dirty="0" smtClean="0"/>
              <a:t>面铺设布置图</a:t>
            </a:r>
            <a:endParaRPr lang="zh-CN" altLang="en-US" dirty="0"/>
          </a:p>
        </p:txBody>
      </p:sp>
      <p:pic>
        <p:nvPicPr>
          <p:cNvPr id="12" name="图片 11" descr="GMUTXW}JGQ2MX$XQL]~HRZO.png"/>
          <p:cNvPicPr>
            <a:picLocks noChangeAspect="1"/>
          </p:cNvPicPr>
          <p:nvPr/>
        </p:nvPicPr>
        <p:blipFill>
          <a:blip r:embed="rId2" cstate="print"/>
          <a:stretch>
            <a:fillRect/>
          </a:stretch>
        </p:blipFill>
        <p:spPr>
          <a:xfrm>
            <a:off x="2147886" y="820615"/>
            <a:ext cx="7618240" cy="5357446"/>
          </a:xfrm>
          <a:prstGeom prst="rect">
            <a:avLst/>
          </a:prstGeom>
        </p:spPr>
      </p:pic>
    </p:spTree>
    <p:extLst>
      <p:ext uri="{BB962C8B-B14F-4D97-AF65-F5344CB8AC3E}">
        <p14:creationId xmlns:p14="http://schemas.microsoft.com/office/powerpoint/2010/main" xmlns="" val="2528614076"/>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46076" y="323047"/>
            <a:ext cx="2851486" cy="592053"/>
            <a:chOff x="384176" y="265897"/>
            <a:chExt cx="2851486" cy="592053"/>
          </a:xfrm>
        </p:grpSpPr>
        <p:grpSp>
          <p:nvGrpSpPr>
            <p:cNvPr id="3"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5"/>
            <p:cNvGrpSpPr/>
            <p:nvPr/>
          </p:nvGrpSpPr>
          <p:grpSpPr>
            <a:xfrm>
              <a:off x="825047" y="265897"/>
              <a:ext cx="2410615" cy="592053"/>
              <a:chOff x="5287963" y="239774"/>
              <a:chExt cx="2410615" cy="592053"/>
            </a:xfrm>
          </p:grpSpPr>
          <p:sp>
            <p:nvSpPr>
              <p:cNvPr id="7"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作品展示</a:t>
                </a:r>
                <a:endParaRPr lang="zh-CN" altLang="en-US" sz="2000" b="1" dirty="0">
                  <a:solidFill>
                    <a:srgbClr val="526188"/>
                  </a:solidFill>
                  <a:cs typeface="+mn-ea"/>
                  <a:sym typeface="+mn-lt"/>
                </a:endParaRPr>
              </a:p>
            </p:txBody>
          </p:sp>
          <p:sp>
            <p:nvSpPr>
              <p:cNvPr id="8"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69" name="TextBox 68"/>
          <p:cNvSpPr txBox="1"/>
          <p:nvPr/>
        </p:nvSpPr>
        <p:spPr>
          <a:xfrm>
            <a:off x="10410092" y="797169"/>
            <a:ext cx="461665" cy="1246495"/>
          </a:xfrm>
          <a:prstGeom prst="rect">
            <a:avLst/>
          </a:prstGeom>
          <a:noFill/>
        </p:spPr>
        <p:txBody>
          <a:bodyPr vert="eaVert" wrap="none" rtlCol="0">
            <a:spAutoFit/>
          </a:bodyPr>
          <a:lstStyle/>
          <a:p>
            <a:r>
              <a:rPr lang="zh-CN" altLang="en-US" dirty="0" smtClean="0"/>
              <a:t>天花</a:t>
            </a:r>
            <a:r>
              <a:rPr lang="zh-CN" altLang="en-US" dirty="0" smtClean="0"/>
              <a:t>布置图</a:t>
            </a:r>
            <a:endParaRPr lang="zh-CN" altLang="en-US" dirty="0"/>
          </a:p>
        </p:txBody>
      </p:sp>
      <p:pic>
        <p:nvPicPr>
          <p:cNvPr id="12" name="图片 11" descr="HA]C%0~7%`TDT$9`JDGRZ00.png"/>
          <p:cNvPicPr>
            <a:picLocks noChangeAspect="1"/>
          </p:cNvPicPr>
          <p:nvPr/>
        </p:nvPicPr>
        <p:blipFill>
          <a:blip r:embed="rId2" cstate="print"/>
          <a:stretch>
            <a:fillRect/>
          </a:stretch>
        </p:blipFill>
        <p:spPr>
          <a:xfrm>
            <a:off x="1863237" y="815120"/>
            <a:ext cx="7773133" cy="5345031"/>
          </a:xfrm>
          <a:prstGeom prst="rect">
            <a:avLst/>
          </a:prstGeom>
        </p:spPr>
      </p:pic>
    </p:spTree>
    <p:extLst>
      <p:ext uri="{BB962C8B-B14F-4D97-AF65-F5344CB8AC3E}">
        <p14:creationId xmlns:p14="http://schemas.microsoft.com/office/powerpoint/2010/main" xmlns="" val="2528614076"/>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346076" y="323047"/>
            <a:ext cx="2851486" cy="592053"/>
            <a:chOff x="384176" y="265897"/>
            <a:chExt cx="2851486" cy="592053"/>
          </a:xfrm>
        </p:grpSpPr>
        <p:grpSp>
          <p:nvGrpSpPr>
            <p:cNvPr id="3"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5"/>
            <p:cNvGrpSpPr/>
            <p:nvPr/>
          </p:nvGrpSpPr>
          <p:grpSpPr>
            <a:xfrm>
              <a:off x="825047" y="265897"/>
              <a:ext cx="2410615" cy="592053"/>
              <a:chOff x="5287963" y="239774"/>
              <a:chExt cx="2410615" cy="592053"/>
            </a:xfrm>
          </p:grpSpPr>
          <p:sp>
            <p:nvSpPr>
              <p:cNvPr id="7"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作品展示</a:t>
                </a:r>
                <a:endParaRPr lang="zh-CN" altLang="en-US" sz="2000" b="1" dirty="0">
                  <a:solidFill>
                    <a:srgbClr val="526188"/>
                  </a:solidFill>
                  <a:cs typeface="+mn-ea"/>
                  <a:sym typeface="+mn-lt"/>
                </a:endParaRPr>
              </a:p>
            </p:txBody>
          </p:sp>
          <p:sp>
            <p:nvSpPr>
              <p:cNvPr id="8"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69" name="TextBox 68"/>
          <p:cNvSpPr txBox="1"/>
          <p:nvPr/>
        </p:nvSpPr>
        <p:spPr>
          <a:xfrm>
            <a:off x="10410092" y="797169"/>
            <a:ext cx="461665" cy="1246495"/>
          </a:xfrm>
          <a:prstGeom prst="rect">
            <a:avLst/>
          </a:prstGeom>
          <a:noFill/>
        </p:spPr>
        <p:txBody>
          <a:bodyPr vert="eaVert" wrap="none" rtlCol="0">
            <a:spAutoFit/>
          </a:bodyPr>
          <a:lstStyle/>
          <a:p>
            <a:r>
              <a:rPr lang="zh-CN" altLang="en-US" dirty="0" smtClean="0"/>
              <a:t>插座布置图</a:t>
            </a:r>
            <a:endParaRPr lang="zh-CN" altLang="en-US" dirty="0"/>
          </a:p>
        </p:txBody>
      </p:sp>
      <p:pic>
        <p:nvPicPr>
          <p:cNvPr id="11" name="图片 10" descr="5555.png"/>
          <p:cNvPicPr>
            <a:picLocks noChangeAspect="1"/>
          </p:cNvPicPr>
          <p:nvPr/>
        </p:nvPicPr>
        <p:blipFill>
          <a:blip r:embed="rId2" cstate="print"/>
          <a:stretch>
            <a:fillRect/>
          </a:stretch>
        </p:blipFill>
        <p:spPr>
          <a:xfrm>
            <a:off x="2211266" y="946204"/>
            <a:ext cx="7108579" cy="5488484"/>
          </a:xfrm>
          <a:prstGeom prst="rect">
            <a:avLst/>
          </a:prstGeom>
        </p:spPr>
      </p:pic>
    </p:spTree>
    <p:extLst>
      <p:ext uri="{BB962C8B-B14F-4D97-AF65-F5344CB8AC3E}">
        <p14:creationId xmlns:p14="http://schemas.microsoft.com/office/powerpoint/2010/main" xmlns="" val="2528614076"/>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32" name="组合 31"/>
          <p:cNvGrpSpPr/>
          <p:nvPr/>
        </p:nvGrpSpPr>
        <p:grpSpPr>
          <a:xfrm>
            <a:off x="346076" y="323047"/>
            <a:ext cx="2851486" cy="592053"/>
            <a:chOff x="384176" y="265897"/>
            <a:chExt cx="2851486" cy="592053"/>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825047" y="265897"/>
              <a:ext cx="2410615" cy="592053"/>
              <a:chOff x="5287963" y="239774"/>
              <a:chExt cx="2410615" cy="592053"/>
            </a:xfrm>
          </p:grpSpPr>
          <p:sp>
            <p:nvSpPr>
              <p:cNvPr id="29"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效果图</a:t>
                </a:r>
                <a:endParaRPr lang="zh-CN" altLang="en-US" sz="2000" b="1" dirty="0">
                  <a:solidFill>
                    <a:srgbClr val="526188"/>
                  </a:solidFill>
                  <a:cs typeface="+mn-ea"/>
                  <a:sym typeface="+mn-lt"/>
                </a:endParaRPr>
              </a:p>
            </p:txBody>
          </p:sp>
          <p:sp>
            <p:nvSpPr>
              <p:cNvPr id="30"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pic>
        <p:nvPicPr>
          <p:cNvPr id="99" name="图片 98" descr="147㎡现代一居-副本-未命名-20211210-135744.jpg"/>
          <p:cNvPicPr>
            <a:picLocks noChangeAspect="1"/>
          </p:cNvPicPr>
          <p:nvPr/>
        </p:nvPicPr>
        <p:blipFill>
          <a:blip r:embed="rId2" cstate="print"/>
          <a:stretch>
            <a:fillRect/>
          </a:stretch>
        </p:blipFill>
        <p:spPr>
          <a:xfrm>
            <a:off x="1406770" y="990602"/>
            <a:ext cx="9242994" cy="519918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414110" y="2546276"/>
            <a:ext cx="6284456" cy="892552"/>
          </a:xfrm>
          <a:prstGeom prst="rect">
            <a:avLst/>
          </a:prstGeom>
          <a:noFill/>
        </p:spPr>
        <p:txBody>
          <a:bodyPr wrap="square" rtlCol="0">
            <a:spAutoFit/>
          </a:bodyPr>
          <a:lstStyle/>
          <a:p>
            <a:pPr algn="dist"/>
            <a:r>
              <a:rPr lang="zh-CN" altLang="en-US" sz="5200" b="1" dirty="0">
                <a:solidFill>
                  <a:srgbClr val="526188"/>
                </a:solidFill>
                <a:cs typeface="+mn-ea"/>
                <a:sym typeface="+mn-lt"/>
              </a:rPr>
              <a:t>感谢欣赏 请您指正</a:t>
            </a:r>
          </a:p>
        </p:txBody>
      </p:sp>
      <p:sp>
        <p:nvSpPr>
          <p:cNvPr id="20" name="文本框 19"/>
          <p:cNvSpPr txBox="1"/>
          <p:nvPr/>
        </p:nvSpPr>
        <p:spPr>
          <a:xfrm>
            <a:off x="419645" y="3412457"/>
            <a:ext cx="5249782" cy="584775"/>
          </a:xfrm>
          <a:prstGeom prst="rect">
            <a:avLst/>
          </a:prstGeom>
          <a:noFill/>
        </p:spPr>
        <p:txBody>
          <a:bodyPr wrap="square" rtlCol="0">
            <a:spAutoFit/>
          </a:bodyPr>
          <a:lstStyle/>
          <a:p>
            <a:pPr algn="dist"/>
            <a:r>
              <a:rPr lang="en-US" altLang="zh-CN" sz="3200" dirty="0">
                <a:solidFill>
                  <a:schemeClr val="bg2">
                    <a:lumMod val="50000"/>
                  </a:schemeClr>
                </a:solidFill>
                <a:cs typeface="+mn-ea"/>
                <a:sym typeface="+mn-lt"/>
              </a:rPr>
              <a:t>THANK FOR WHATCHING</a:t>
            </a:r>
            <a:endParaRPr lang="zh-CN" altLang="en-US" sz="3200" dirty="0">
              <a:solidFill>
                <a:schemeClr val="bg2">
                  <a:lumMod val="50000"/>
                </a:schemeClr>
              </a:solidFill>
              <a:cs typeface="+mn-ea"/>
              <a:sym typeface="+mn-lt"/>
            </a:endParaRPr>
          </a:p>
        </p:txBody>
      </p:sp>
      <p:sp>
        <p:nvSpPr>
          <p:cNvPr id="21" name="文本框 20"/>
          <p:cNvSpPr txBox="1"/>
          <p:nvPr/>
        </p:nvSpPr>
        <p:spPr>
          <a:xfrm>
            <a:off x="457701" y="3945095"/>
            <a:ext cx="2952249" cy="1077218"/>
          </a:xfrm>
          <a:prstGeom prst="rect">
            <a:avLst/>
          </a:prstGeom>
          <a:noFill/>
        </p:spPr>
        <p:txBody>
          <a:bodyPr wrap="square" rtlCol="0">
            <a:spAutoFit/>
          </a:bodyPr>
          <a:lstStyle/>
          <a:p>
            <a:pPr algn="dist"/>
            <a:r>
              <a:rPr lang="en-US" altLang="zh-CN" sz="3200" dirty="0">
                <a:solidFill>
                  <a:schemeClr val="bg2">
                    <a:lumMod val="50000"/>
                  </a:schemeClr>
                </a:solidFill>
                <a:cs typeface="+mn-ea"/>
                <a:sym typeface="+mn-lt"/>
              </a:rPr>
              <a:t>WORK SCHELE</a:t>
            </a:r>
            <a:endParaRPr lang="zh-CN" altLang="en-US" sz="3200" dirty="0">
              <a:solidFill>
                <a:schemeClr val="bg2">
                  <a:lumMod val="50000"/>
                </a:schemeClr>
              </a:solidFill>
              <a:cs typeface="+mn-ea"/>
              <a:sym typeface="+mn-lt"/>
            </a:endParaRPr>
          </a:p>
        </p:txBody>
      </p:sp>
      <p:sp>
        <p:nvSpPr>
          <p:cNvPr id="22" name="文本框 21"/>
          <p:cNvSpPr txBox="1"/>
          <p:nvPr/>
        </p:nvSpPr>
        <p:spPr>
          <a:xfrm>
            <a:off x="457701" y="4652484"/>
            <a:ext cx="6201048" cy="553998"/>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r>
              <a:rPr lang="en-US" altLang="zh-CN" sz="1500" dirty="0">
                <a:solidFill>
                  <a:schemeClr val="tx1">
                    <a:lumMod val="85000"/>
                    <a:lumOff val="15000"/>
                  </a:schemeClr>
                </a:solidFill>
                <a:latin typeface="+mn-lt"/>
                <a:ea typeface="+mn-ea"/>
                <a:cs typeface="+mn-ea"/>
                <a:sym typeface="+mn-lt"/>
              </a:rPr>
              <a:t>Distant Time by Rabindranath. I know not from what distant time .thou art ever coming nearer to meet me.</a:t>
            </a:r>
          </a:p>
        </p:txBody>
      </p:sp>
      <p:sp>
        <p:nvSpPr>
          <p:cNvPr id="23" name="文本框 22"/>
          <p:cNvSpPr txBox="1"/>
          <p:nvPr/>
        </p:nvSpPr>
        <p:spPr>
          <a:xfrm>
            <a:off x="483276" y="5370530"/>
            <a:ext cx="1807251" cy="584775"/>
          </a:xfrm>
          <a:prstGeom prst="rect">
            <a:avLst/>
          </a:prstGeom>
          <a:noFill/>
        </p:spPr>
        <p:txBody>
          <a:bodyPr wrap="square" rtlCol="0">
            <a:spAutoFit/>
          </a:bodyPr>
          <a:lstStyle/>
          <a:p>
            <a:pPr algn="dist"/>
            <a:r>
              <a:rPr lang="zh-CN" altLang="en-US" sz="1600" b="1" dirty="0">
                <a:solidFill>
                  <a:schemeClr val="bg2">
                    <a:lumMod val="50000"/>
                  </a:schemeClr>
                </a:solidFill>
                <a:cs typeface="+mn-ea"/>
                <a:sym typeface="+mn-lt"/>
              </a:rPr>
              <a:t>汇报人</a:t>
            </a:r>
            <a:r>
              <a:rPr lang="zh-CN" altLang="en-US" sz="1600" b="1" dirty="0" smtClean="0">
                <a:solidFill>
                  <a:schemeClr val="bg2">
                    <a:lumMod val="50000"/>
                  </a:schemeClr>
                </a:solidFill>
                <a:cs typeface="+mn-ea"/>
                <a:sym typeface="+mn-lt"/>
              </a:rPr>
              <a:t>：闻琦</a:t>
            </a:r>
            <a:endParaRPr lang="en-US" altLang="zh-CN" sz="1600" b="1" dirty="0" smtClean="0">
              <a:solidFill>
                <a:schemeClr val="bg2">
                  <a:lumMod val="50000"/>
                </a:schemeClr>
              </a:solidFill>
              <a:cs typeface="+mn-ea"/>
              <a:sym typeface="+mn-lt"/>
            </a:endParaRPr>
          </a:p>
          <a:p>
            <a:pPr algn="dist"/>
            <a:r>
              <a:rPr lang="zh-CN" altLang="en-US" sz="1600" b="1" dirty="0" smtClean="0">
                <a:solidFill>
                  <a:schemeClr val="bg2">
                    <a:lumMod val="50000"/>
                  </a:schemeClr>
                </a:solidFill>
                <a:cs typeface="+mn-ea"/>
                <a:sym typeface="+mn-lt"/>
              </a:rPr>
              <a:t>                   贾嘉</a:t>
            </a:r>
            <a:endParaRPr lang="zh-CN" altLang="en-US" sz="1600" b="1" dirty="0">
              <a:solidFill>
                <a:schemeClr val="bg2">
                  <a:lumMod val="50000"/>
                </a:schemeClr>
              </a:solidFill>
              <a:cs typeface="+mn-ea"/>
              <a:sym typeface="+mn-lt"/>
            </a:endParaRPr>
          </a:p>
        </p:txBody>
      </p:sp>
      <p:cxnSp>
        <p:nvCxnSpPr>
          <p:cNvPr id="24" name="直接连接符 23"/>
          <p:cNvCxnSpPr/>
          <p:nvPr/>
        </p:nvCxnSpPr>
        <p:spPr>
          <a:xfrm>
            <a:off x="521376" y="4595127"/>
            <a:ext cx="2774274" cy="0"/>
          </a:xfrm>
          <a:prstGeom prst="line">
            <a:avLst/>
          </a:prstGeom>
          <a:ln w="31750">
            <a:solidFill>
              <a:srgbClr val="526188"/>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6698566" y="879190"/>
            <a:ext cx="5376171" cy="5485135"/>
            <a:chOff x="6698566" y="879190"/>
            <a:chExt cx="5376171" cy="5485135"/>
          </a:xfrm>
        </p:grpSpPr>
        <p:pic>
          <p:nvPicPr>
            <p:cNvPr id="35" name="图片 34"/>
            <p:cNvPicPr>
              <a:picLocks noChangeAspect="1"/>
            </p:cNvPicPr>
            <p:nvPr/>
          </p:nvPicPr>
          <p:blipFill>
            <a:blip r:embed="rId2" cstate="print"/>
            <a:stretch>
              <a:fillRect/>
            </a:stretch>
          </p:blipFill>
          <p:spPr>
            <a:xfrm>
              <a:off x="8811925" y="5470844"/>
              <a:ext cx="573074" cy="652329"/>
            </a:xfrm>
            <a:prstGeom prst="rect">
              <a:avLst/>
            </a:prstGeom>
          </p:spPr>
        </p:pic>
        <p:pic>
          <p:nvPicPr>
            <p:cNvPr id="33" name="图片 32"/>
            <p:cNvPicPr>
              <a:picLocks noChangeAspect="1"/>
            </p:cNvPicPr>
            <p:nvPr/>
          </p:nvPicPr>
          <p:blipFill>
            <a:blip r:embed="rId3" cstate="print"/>
            <a:stretch>
              <a:fillRect/>
            </a:stretch>
          </p:blipFill>
          <p:spPr>
            <a:xfrm>
              <a:off x="7483297" y="4565510"/>
              <a:ext cx="1438781" cy="1231499"/>
            </a:xfrm>
            <a:prstGeom prst="rect">
              <a:avLst/>
            </a:prstGeom>
          </p:spPr>
        </p:pic>
        <p:pic>
          <p:nvPicPr>
            <p:cNvPr id="31" name="图片 30"/>
            <p:cNvPicPr>
              <a:picLocks noChangeAspect="1"/>
            </p:cNvPicPr>
            <p:nvPr/>
          </p:nvPicPr>
          <p:blipFill>
            <a:blip r:embed="rId4" cstate="print"/>
            <a:stretch>
              <a:fillRect/>
            </a:stretch>
          </p:blipFill>
          <p:spPr>
            <a:xfrm>
              <a:off x="6698566" y="879190"/>
              <a:ext cx="3828620" cy="3298222"/>
            </a:xfrm>
            <a:prstGeom prst="rect">
              <a:avLst/>
            </a:prstGeom>
          </p:spPr>
        </p:pic>
        <p:pic>
          <p:nvPicPr>
            <p:cNvPr id="9" name="图片 8"/>
            <p:cNvPicPr>
              <a:picLocks noChangeAspect="1"/>
            </p:cNvPicPr>
            <p:nvPr/>
          </p:nvPicPr>
          <p:blipFill>
            <a:blip r:embed="rId5" cstate="print">
              <a:duotone>
                <a:prstClr val="black"/>
                <a:srgbClr val="D9C3A5">
                  <a:tint val="50000"/>
                  <a:satMod val="180000"/>
                </a:srgbClr>
              </a:duotone>
            </a:blip>
            <a:stretch>
              <a:fillRect/>
            </a:stretch>
          </p:blipFill>
          <p:spPr>
            <a:xfrm>
              <a:off x="8574362" y="1163521"/>
              <a:ext cx="2962913" cy="2091109"/>
            </a:xfrm>
            <a:prstGeom prst="rect">
              <a:avLst/>
            </a:prstGeom>
          </p:spPr>
        </p:pic>
        <p:pic>
          <p:nvPicPr>
            <p:cNvPr id="32" name="图片 31"/>
            <p:cNvPicPr>
              <a:picLocks noChangeAspect="1"/>
            </p:cNvPicPr>
            <p:nvPr/>
          </p:nvPicPr>
          <p:blipFill>
            <a:blip r:embed="rId6" cstate="print"/>
            <a:stretch>
              <a:fillRect/>
            </a:stretch>
          </p:blipFill>
          <p:spPr>
            <a:xfrm>
              <a:off x="8520461" y="3297771"/>
              <a:ext cx="3554276" cy="3066554"/>
            </a:xfrm>
            <a:prstGeom prst="rect">
              <a:avLst/>
            </a:prstGeom>
          </p:spPr>
        </p:pic>
      </p:gr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6" name="组合 5"/>
          <p:cNvGrpSpPr/>
          <p:nvPr/>
        </p:nvGrpSpPr>
        <p:grpSpPr>
          <a:xfrm>
            <a:off x="574686" y="530846"/>
            <a:ext cx="5376171" cy="5485135"/>
            <a:chOff x="6698566" y="879190"/>
            <a:chExt cx="5376171" cy="5485135"/>
          </a:xfrm>
        </p:grpSpPr>
        <p:pic>
          <p:nvPicPr>
            <p:cNvPr id="7" name="图片 6"/>
            <p:cNvPicPr>
              <a:picLocks noChangeAspect="1"/>
            </p:cNvPicPr>
            <p:nvPr/>
          </p:nvPicPr>
          <p:blipFill>
            <a:blip r:embed="rId2" cstate="print"/>
            <a:stretch>
              <a:fillRect/>
            </a:stretch>
          </p:blipFill>
          <p:spPr>
            <a:xfrm>
              <a:off x="8811925" y="5470844"/>
              <a:ext cx="573074" cy="652329"/>
            </a:xfrm>
            <a:prstGeom prst="rect">
              <a:avLst/>
            </a:prstGeom>
          </p:spPr>
        </p:pic>
        <p:pic>
          <p:nvPicPr>
            <p:cNvPr id="8" name="图片 7"/>
            <p:cNvPicPr>
              <a:picLocks noChangeAspect="1"/>
            </p:cNvPicPr>
            <p:nvPr/>
          </p:nvPicPr>
          <p:blipFill>
            <a:blip r:embed="rId3" cstate="print"/>
            <a:stretch>
              <a:fillRect/>
            </a:stretch>
          </p:blipFill>
          <p:spPr>
            <a:xfrm>
              <a:off x="7483297" y="4565510"/>
              <a:ext cx="1438781" cy="1231499"/>
            </a:xfrm>
            <a:prstGeom prst="rect">
              <a:avLst/>
            </a:prstGeom>
          </p:spPr>
        </p:pic>
        <p:pic>
          <p:nvPicPr>
            <p:cNvPr id="9" name="图片 8"/>
            <p:cNvPicPr>
              <a:picLocks noChangeAspect="1"/>
            </p:cNvPicPr>
            <p:nvPr/>
          </p:nvPicPr>
          <p:blipFill>
            <a:blip r:embed="rId4" cstate="print"/>
            <a:stretch>
              <a:fillRect/>
            </a:stretch>
          </p:blipFill>
          <p:spPr>
            <a:xfrm>
              <a:off x="6698566" y="879190"/>
              <a:ext cx="3828620" cy="3298222"/>
            </a:xfrm>
            <a:prstGeom prst="rect">
              <a:avLst/>
            </a:prstGeom>
          </p:spPr>
        </p:pic>
        <p:pic>
          <p:nvPicPr>
            <p:cNvPr id="10" name="图片 9"/>
            <p:cNvPicPr>
              <a:picLocks noChangeAspect="1"/>
            </p:cNvPicPr>
            <p:nvPr/>
          </p:nvPicPr>
          <p:blipFill>
            <a:blip r:embed="rId5" cstate="print">
              <a:duotone>
                <a:prstClr val="black"/>
                <a:srgbClr val="D9C3A5">
                  <a:tint val="50000"/>
                  <a:satMod val="180000"/>
                </a:srgbClr>
              </a:duotone>
            </a:blip>
            <a:stretch>
              <a:fillRect/>
            </a:stretch>
          </p:blipFill>
          <p:spPr>
            <a:xfrm>
              <a:off x="8574362" y="1163521"/>
              <a:ext cx="2962913" cy="2091109"/>
            </a:xfrm>
            <a:prstGeom prst="rect">
              <a:avLst/>
            </a:prstGeom>
          </p:spPr>
        </p:pic>
        <p:pic>
          <p:nvPicPr>
            <p:cNvPr id="11" name="图片 10"/>
            <p:cNvPicPr>
              <a:picLocks noChangeAspect="1"/>
            </p:cNvPicPr>
            <p:nvPr/>
          </p:nvPicPr>
          <p:blipFill>
            <a:blip r:embed="rId6" cstate="print"/>
            <a:stretch>
              <a:fillRect/>
            </a:stretch>
          </p:blipFill>
          <p:spPr>
            <a:xfrm>
              <a:off x="8520461" y="3297771"/>
              <a:ext cx="3554276" cy="3066554"/>
            </a:xfrm>
            <a:prstGeom prst="rect">
              <a:avLst/>
            </a:prstGeom>
          </p:spPr>
        </p:pic>
      </p:grpSp>
      <p:sp>
        <p:nvSpPr>
          <p:cNvPr id="12" name="文本框 11"/>
          <p:cNvSpPr txBox="1"/>
          <p:nvPr/>
        </p:nvSpPr>
        <p:spPr>
          <a:xfrm>
            <a:off x="6493184" y="2321004"/>
            <a:ext cx="4339399" cy="110799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6600" dirty="0">
                <a:effectLst>
                  <a:outerShdw blurRad="50800" dist="38100" dir="5400000" algn="t" rotWithShape="0">
                    <a:prstClr val="black">
                      <a:alpha val="40000"/>
                    </a:prstClr>
                  </a:outerShdw>
                </a:effectLst>
                <a:cs typeface="+mn-ea"/>
                <a:sym typeface="+mn-lt"/>
              </a:rPr>
              <a:t>工作概述</a:t>
            </a:r>
          </a:p>
        </p:txBody>
      </p:sp>
      <p:sp>
        <p:nvSpPr>
          <p:cNvPr id="13" name="文本框 12"/>
          <p:cNvSpPr txBox="1"/>
          <p:nvPr/>
        </p:nvSpPr>
        <p:spPr>
          <a:xfrm>
            <a:off x="6518212" y="3433963"/>
            <a:ext cx="4339399" cy="307777"/>
          </a:xfrm>
          <a:prstGeom prst="rect">
            <a:avLst/>
          </a:prstGeom>
          <a:noFill/>
          <a:effectLst>
            <a:glow rad="63500">
              <a:schemeClr val="accent3">
                <a:satMod val="175000"/>
                <a:alpha val="40000"/>
              </a:schemeClr>
            </a:glow>
            <a:outerShdw blurRad="63500" sx="102000" sy="102000" algn="ctr" rotWithShape="0">
              <a:prstClr val="black">
                <a:alpha val="40000"/>
              </a:prstClr>
            </a:outerShdw>
          </a:effectLst>
        </p:spPr>
        <p:txBody>
          <a:bodyPr wrap="square" rtlCol="0">
            <a:spAutoFit/>
          </a:bodyPr>
          <a:lstStyle/>
          <a:p>
            <a:pPr algn="dist"/>
            <a:r>
              <a:rPr lang="en-US" altLang="zh-CN" sz="1400" dirty="0">
                <a:solidFill>
                  <a:schemeClr val="tx1">
                    <a:lumMod val="85000"/>
                    <a:lumOff val="15000"/>
                  </a:schemeClr>
                </a:solidFill>
                <a:cs typeface="+mn-ea"/>
                <a:sym typeface="+mn-lt"/>
              </a:rPr>
              <a:t>ZHENG</a:t>
            </a:r>
            <a:r>
              <a:rPr lang="zh-CN" altLang="en-US" sz="1400" dirty="0">
                <a:solidFill>
                  <a:schemeClr val="tx1">
                    <a:lumMod val="85000"/>
                    <a:lumOff val="15000"/>
                  </a:schemeClr>
                </a:solidFill>
                <a:cs typeface="+mn-ea"/>
                <a:sym typeface="+mn-lt"/>
              </a:rPr>
              <a:t> </a:t>
            </a:r>
            <a:r>
              <a:rPr lang="en-US" altLang="zh-CN" sz="1400" dirty="0">
                <a:solidFill>
                  <a:schemeClr val="tx1">
                    <a:lumMod val="85000"/>
                    <a:lumOff val="15000"/>
                  </a:schemeClr>
                </a:solidFill>
                <a:cs typeface="+mn-ea"/>
                <a:sym typeface="+mn-lt"/>
              </a:rPr>
              <a:t>TI GONG ZUO</a:t>
            </a:r>
            <a:r>
              <a:rPr lang="zh-CN" altLang="en-US" sz="1400" dirty="0">
                <a:solidFill>
                  <a:schemeClr val="tx1">
                    <a:lumMod val="85000"/>
                    <a:lumOff val="15000"/>
                  </a:schemeClr>
                </a:solidFill>
                <a:cs typeface="+mn-ea"/>
                <a:sym typeface="+mn-lt"/>
              </a:rPr>
              <a:t> </a:t>
            </a:r>
            <a:r>
              <a:rPr lang="en-US" altLang="zh-CN" sz="1400" dirty="0">
                <a:solidFill>
                  <a:schemeClr val="tx1">
                    <a:lumMod val="85000"/>
                    <a:lumOff val="15000"/>
                  </a:schemeClr>
                </a:solidFill>
                <a:cs typeface="+mn-ea"/>
                <a:sym typeface="+mn-lt"/>
              </a:rPr>
              <a:t>GAI</a:t>
            </a:r>
            <a:r>
              <a:rPr lang="zh-CN" altLang="en-US" sz="1400" dirty="0">
                <a:solidFill>
                  <a:schemeClr val="tx1">
                    <a:lumMod val="85000"/>
                    <a:lumOff val="15000"/>
                  </a:schemeClr>
                </a:solidFill>
                <a:cs typeface="+mn-ea"/>
                <a:sym typeface="+mn-lt"/>
              </a:rPr>
              <a:t> </a:t>
            </a:r>
            <a:r>
              <a:rPr lang="en-US" altLang="zh-CN" sz="1400" dirty="0">
                <a:solidFill>
                  <a:schemeClr val="tx1">
                    <a:lumMod val="85000"/>
                    <a:lumOff val="15000"/>
                  </a:schemeClr>
                </a:solidFill>
                <a:cs typeface="+mn-ea"/>
                <a:sym typeface="+mn-lt"/>
              </a:rPr>
              <a:t>SHU</a:t>
            </a:r>
            <a:endParaRPr lang="zh-CN" altLang="en-US" sz="1400" dirty="0">
              <a:solidFill>
                <a:schemeClr val="tx1">
                  <a:lumMod val="85000"/>
                  <a:lumOff val="15000"/>
                </a:schemeClr>
              </a:solidFill>
              <a:cs typeface="+mn-ea"/>
              <a:sym typeface="+mn-lt"/>
            </a:endParaRPr>
          </a:p>
        </p:txBody>
      </p:sp>
      <p:sp>
        <p:nvSpPr>
          <p:cNvPr id="14" name="文本框 13"/>
          <p:cNvSpPr txBox="1"/>
          <p:nvPr/>
        </p:nvSpPr>
        <p:spPr>
          <a:xfrm>
            <a:off x="6518211" y="3785929"/>
            <a:ext cx="4991617" cy="822726"/>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100" dirty="0">
                <a:solidFill>
                  <a:schemeClr val="tx1">
                    <a:lumMod val="85000"/>
                    <a:lumOff val="15000"/>
                  </a:schemeClr>
                </a:solidFill>
                <a:latin typeface="+mn-lt"/>
                <a:ea typeface="+mn-ea"/>
                <a:cs typeface="+mn-ea"/>
                <a:sym typeface="+mn-lt"/>
              </a:rPr>
              <a:t>Distant Time by Rabindranath. I know not from what distant time thou art ever coming nearer to meet me. I know not from what distant time. thou art ever </a:t>
            </a:r>
          </a:p>
          <a:p>
            <a:pPr algn="l">
              <a:lnSpc>
                <a:spcPct val="150000"/>
              </a:lnSpc>
            </a:pPr>
            <a:r>
              <a:rPr lang="en-US" altLang="zh-CN" sz="1100" dirty="0">
                <a:solidFill>
                  <a:schemeClr val="tx1">
                    <a:lumMod val="85000"/>
                    <a:lumOff val="15000"/>
                  </a:schemeClr>
                </a:solidFill>
                <a:latin typeface="+mn-lt"/>
                <a:ea typeface="+mn-ea"/>
                <a:cs typeface="+mn-ea"/>
                <a:sym typeface="+mn-lt"/>
              </a:rPr>
              <a:t>coming nearer to meet me.</a:t>
            </a:r>
            <a:endParaRPr lang="zh-CN" altLang="en-US" sz="1100" dirty="0">
              <a:solidFill>
                <a:schemeClr val="tx1">
                  <a:lumMod val="85000"/>
                  <a:lumOff val="15000"/>
                </a:schemeClr>
              </a:solidFill>
              <a:latin typeface="+mn-lt"/>
              <a:ea typeface="+mn-ea"/>
              <a:cs typeface="+mn-ea"/>
              <a:sym typeface="+mn-lt"/>
            </a:endParaRPr>
          </a:p>
        </p:txBody>
      </p:sp>
      <p:sp>
        <p:nvSpPr>
          <p:cNvPr id="15" name="文本框 14"/>
          <p:cNvSpPr txBox="1"/>
          <p:nvPr/>
        </p:nvSpPr>
        <p:spPr>
          <a:xfrm>
            <a:off x="3044480" y="3083852"/>
            <a:ext cx="2613936" cy="923330"/>
          </a:xfrm>
          <a:prstGeom prst="rect">
            <a:avLst/>
          </a:prstGeom>
          <a:noFill/>
        </p:spPr>
        <p:txBody>
          <a:bodyPr wrap="square" rtlCol="0">
            <a:spAutoFit/>
          </a:bodyPr>
          <a:lstStyle/>
          <a:p>
            <a:r>
              <a:rPr lang="en-US" altLang="zh-CN" sz="5400" b="1" dirty="0">
                <a:solidFill>
                  <a:srgbClr val="F2F2F2"/>
                </a:solidFill>
                <a:cs typeface="+mn-ea"/>
                <a:sym typeface="+mn-lt"/>
              </a:rPr>
              <a:t>PART.1</a:t>
            </a:r>
            <a:endParaRPr lang="zh-CN" altLang="en-US" sz="5400" b="1" dirty="0">
              <a:solidFill>
                <a:srgbClr val="F2F2F2"/>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32" name="组合 31"/>
          <p:cNvGrpSpPr/>
          <p:nvPr/>
        </p:nvGrpSpPr>
        <p:grpSpPr>
          <a:xfrm>
            <a:off x="346076" y="323047"/>
            <a:ext cx="2851486" cy="592053"/>
            <a:chOff x="384176" y="265897"/>
            <a:chExt cx="2851486" cy="592053"/>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825047" y="265897"/>
              <a:ext cx="2410615" cy="592053"/>
              <a:chOff x="5287963" y="239774"/>
              <a:chExt cx="2410615" cy="592053"/>
            </a:xfrm>
          </p:grpSpPr>
          <p:sp>
            <p:nvSpPr>
              <p:cNvPr id="29"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实习单位</a:t>
                </a:r>
                <a:endParaRPr lang="zh-CN" altLang="en-US" sz="2000" b="1" dirty="0">
                  <a:solidFill>
                    <a:srgbClr val="526188"/>
                  </a:solidFill>
                  <a:cs typeface="+mn-ea"/>
                  <a:sym typeface="+mn-lt"/>
                </a:endParaRPr>
              </a:p>
            </p:txBody>
          </p:sp>
          <p:sp>
            <p:nvSpPr>
              <p:cNvPr id="30"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grpSp>
        <p:nvGrpSpPr>
          <p:cNvPr id="53" name="组合 52"/>
          <p:cNvGrpSpPr/>
          <p:nvPr/>
        </p:nvGrpSpPr>
        <p:grpSpPr>
          <a:xfrm>
            <a:off x="1395046" y="1436341"/>
            <a:ext cx="8946003" cy="3964969"/>
            <a:chOff x="6399664" y="1338043"/>
            <a:chExt cx="4028489" cy="3964969"/>
          </a:xfrm>
        </p:grpSpPr>
        <p:sp>
          <p:nvSpPr>
            <p:cNvPr id="54" name="文本框 53"/>
            <p:cNvSpPr txBox="1"/>
            <p:nvPr/>
          </p:nvSpPr>
          <p:spPr>
            <a:xfrm>
              <a:off x="7397573" y="1338043"/>
              <a:ext cx="2053374" cy="461665"/>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r>
                <a:rPr lang="zh-CN" altLang="en-US" sz="2400" dirty="0" smtClean="0">
                  <a:solidFill>
                    <a:srgbClr val="526188"/>
                  </a:solidFill>
                  <a:latin typeface="+mn-lt"/>
                  <a:ea typeface="+mn-ea"/>
                  <a:cs typeface="+mn-ea"/>
                  <a:sym typeface="+mn-lt"/>
                </a:rPr>
                <a:t>公司简介</a:t>
              </a:r>
              <a:endParaRPr lang="zh-CN" altLang="en-US" sz="2400" dirty="0">
                <a:solidFill>
                  <a:srgbClr val="526188"/>
                </a:solidFill>
                <a:latin typeface="+mn-lt"/>
                <a:ea typeface="+mn-ea"/>
                <a:cs typeface="+mn-ea"/>
                <a:sym typeface="+mn-lt"/>
              </a:endParaRPr>
            </a:p>
          </p:txBody>
        </p:sp>
        <p:sp>
          <p:nvSpPr>
            <p:cNvPr id="55" name="文本框 54"/>
            <p:cNvSpPr txBox="1"/>
            <p:nvPr/>
          </p:nvSpPr>
          <p:spPr>
            <a:xfrm>
              <a:off x="6399664" y="1655860"/>
              <a:ext cx="4028489" cy="3647152"/>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zh-CN" altLang="en-US" sz="1400" dirty="0" smtClean="0"/>
                <a:t>    苏</a:t>
              </a:r>
              <a:r>
                <a:rPr lang="zh-CN" altLang="en-US" sz="1400" dirty="0" smtClean="0"/>
                <a:t>州金钥匙建筑设计工程有限公司是一家从事宾馆、办公楼、别墅、家居装饰设计、施工为一体的综合实力装饰公司。</a:t>
              </a:r>
              <a:br>
                <a:rPr lang="zh-CN" altLang="en-US" sz="1400" dirty="0" smtClean="0"/>
              </a:br>
              <a:r>
                <a:rPr lang="zh-CN" altLang="en-US" sz="1400" dirty="0" smtClean="0"/>
                <a:t>    公</a:t>
              </a:r>
              <a:r>
                <a:rPr lang="zh-CN" altLang="en-US" sz="1400" dirty="0" smtClean="0"/>
                <a:t>司拥有经验丰富及创意独特的优秀设计师和精湛的施工队伍，在努力打破格式化设计的束缚的同时，又倾力融入各种现代元素，展现东方思维中特有的和谐感和内敛美学，力争以敏锐的时代眼光、理想的设计方案、全面的科学技术服务好每一位客户。</a:t>
              </a:r>
              <a:br>
                <a:rPr lang="zh-CN" altLang="en-US" sz="1400" dirty="0" smtClean="0"/>
              </a:br>
              <a:r>
                <a:rPr lang="zh-CN" altLang="en-US" sz="1400" dirty="0" smtClean="0"/>
                <a:t>    公</a:t>
              </a:r>
              <a:r>
                <a:rPr lang="zh-CN" altLang="en-US" sz="1400" dirty="0" smtClean="0"/>
                <a:t>司自</a:t>
              </a:r>
              <a:r>
                <a:rPr lang="en-US" altLang="zh-CN" sz="1400" dirty="0" smtClean="0"/>
                <a:t>2010</a:t>
              </a:r>
              <a:r>
                <a:rPr lang="zh-CN" altLang="en-US" sz="1400" dirty="0" smtClean="0"/>
                <a:t>年成立以来，本着</a:t>
              </a:r>
              <a:r>
                <a:rPr lang="en-US" altLang="zh-CN" sz="1400" dirty="0" smtClean="0"/>
                <a:t>"</a:t>
              </a:r>
              <a:r>
                <a:rPr lang="zh-CN" altLang="en-US" sz="1400" dirty="0" smtClean="0"/>
                <a:t>用心做 自然好</a:t>
              </a:r>
              <a:r>
                <a:rPr lang="en-US" altLang="zh-CN" sz="1400" dirty="0" smtClean="0"/>
                <a:t>"</a:t>
              </a:r>
              <a:r>
                <a:rPr lang="zh-CN" altLang="en-US" sz="1400" dirty="0" smtClean="0"/>
                <a:t>经营理念迅猛发展，赢的了多方的客户支持和信任，赢得了广泛的市场，业务遍及美资赛业生物科技园、高尔夫湖滨花园别墅、景瑞荣御蓝湾别墅、浏河紫薇园别墅、景瑞翡翠湾别墅、和路雪办公区、五洋广场办公楼、太平保险办公楼、老工业展览馆改造、中央帝景、景瑞荣御蓝湾、景瑞望府、高成上海假日、南洋壹号公馆、通力博客、大庆锦绣新城、塞纳丽舍、南洋丽都、里外滩、通洋花园、沙溪金榜世家、沙溪盛洋花园、森茂汽车城、绿地城、怡景南园、上海花园等太仓内外数十个各大小区</a:t>
              </a:r>
              <a:r>
                <a:rPr lang="en-US" altLang="zh-CN" sz="1400" dirty="0" smtClean="0"/>
                <a:t>400</a:t>
              </a:r>
              <a:r>
                <a:rPr lang="zh-CN" altLang="en-US" sz="1400" dirty="0" smtClean="0"/>
                <a:t>多家家装和公装设计及施工。</a:t>
              </a:r>
              <a:endParaRPr lang="en-US" altLang="zh-CN" sz="1400" dirty="0">
                <a:latin typeface="+mn-lt"/>
                <a:ea typeface="+mn-ea"/>
                <a:cs typeface="+mn-ea"/>
                <a:sym typeface="+mn-lt"/>
              </a:endParaRPr>
            </a:p>
          </p:txBody>
        </p:sp>
      </p:grpSp>
      <p:pic>
        <p:nvPicPr>
          <p:cNvPr id="47" name="图片 46" descr="QQ图片20211210095032.png"/>
          <p:cNvPicPr>
            <a:picLocks noChangeAspect="1"/>
          </p:cNvPicPr>
          <p:nvPr/>
        </p:nvPicPr>
        <p:blipFill>
          <a:blip r:embed="rId2" cstate="print"/>
          <a:stretch>
            <a:fillRect/>
          </a:stretch>
        </p:blipFill>
        <p:spPr>
          <a:xfrm>
            <a:off x="8467725" y="0"/>
            <a:ext cx="3724275" cy="1247775"/>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92968" y="287878"/>
            <a:ext cx="2851486" cy="592053"/>
            <a:chOff x="384176" y="265897"/>
            <a:chExt cx="2851486" cy="592053"/>
          </a:xfrm>
        </p:grpSpPr>
        <p:grpSp>
          <p:nvGrpSpPr>
            <p:cNvPr id="5" name="组合 4"/>
            <p:cNvGrpSpPr/>
            <p:nvPr/>
          </p:nvGrpSpPr>
          <p:grpSpPr>
            <a:xfrm>
              <a:off x="384176" y="307549"/>
              <a:ext cx="377371" cy="507162"/>
              <a:chOff x="899886" y="361978"/>
              <a:chExt cx="377371" cy="507162"/>
            </a:xfrm>
          </p:grpSpPr>
          <p:sp>
            <p:nvSpPr>
              <p:cNvPr id="9" name="等腰三角形 8"/>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p:cNvGrpSpPr/>
            <p:nvPr/>
          </p:nvGrpSpPr>
          <p:grpSpPr>
            <a:xfrm>
              <a:off x="825047" y="265897"/>
              <a:ext cx="2410615" cy="592053"/>
              <a:chOff x="5287963" y="239774"/>
              <a:chExt cx="2410615" cy="592053"/>
            </a:xfrm>
          </p:grpSpPr>
          <p:sp>
            <p:nvSpPr>
              <p:cNvPr id="7"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公司荣誉</a:t>
                </a:r>
                <a:endParaRPr lang="zh-CN" altLang="en-US" sz="2000" b="1" dirty="0">
                  <a:solidFill>
                    <a:srgbClr val="526188"/>
                  </a:solidFill>
                  <a:cs typeface="+mn-ea"/>
                  <a:sym typeface="+mn-lt"/>
                </a:endParaRPr>
              </a:p>
            </p:txBody>
          </p:sp>
          <p:sp>
            <p:nvSpPr>
              <p:cNvPr id="8"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42" name="Freeform 5">
            <a:extLst>
              <a:ext uri="{FF2B5EF4-FFF2-40B4-BE49-F238E27FC236}">
                <a16:creationId xmlns="" xmlns:a16="http://schemas.microsoft.com/office/drawing/2014/main" id="{3C045B3F-4F4F-4244-A144-FCD0AD8BC573}"/>
              </a:ext>
            </a:extLst>
          </p:cNvPr>
          <p:cNvSpPr>
            <a:spLocks/>
          </p:cNvSpPr>
          <p:nvPr/>
        </p:nvSpPr>
        <p:spPr bwMode="auto">
          <a:xfrm rot="5400000">
            <a:off x="4605235" y="2173907"/>
            <a:ext cx="1557768" cy="847584"/>
          </a:xfrm>
          <a:custGeom>
            <a:avLst/>
            <a:gdLst/>
            <a:ahLst/>
            <a:cxnLst>
              <a:cxn ang="0">
                <a:pos x="2591" y="2548"/>
              </a:cxn>
              <a:cxn ang="0">
                <a:pos x="2937" y="2487"/>
              </a:cxn>
              <a:cxn ang="0">
                <a:pos x="3265" y="2375"/>
              </a:cxn>
              <a:cxn ang="0">
                <a:pos x="3569" y="2220"/>
              </a:cxn>
              <a:cxn ang="0">
                <a:pos x="3845" y="2022"/>
              </a:cxn>
              <a:cxn ang="0">
                <a:pos x="4090" y="1788"/>
              </a:cxn>
              <a:cxn ang="0">
                <a:pos x="4301" y="1521"/>
              </a:cxn>
              <a:cxn ang="0">
                <a:pos x="4471" y="1226"/>
              </a:cxn>
              <a:cxn ang="0">
                <a:pos x="4597" y="905"/>
              </a:cxn>
              <a:cxn ang="0">
                <a:pos x="4675" y="564"/>
              </a:cxn>
              <a:cxn ang="0">
                <a:pos x="4702" y="207"/>
              </a:cxn>
              <a:cxn ang="0">
                <a:pos x="4701" y="128"/>
              </a:cxn>
              <a:cxn ang="0">
                <a:pos x="4697" y="51"/>
              </a:cxn>
              <a:cxn ang="0">
                <a:pos x="3728" y="0"/>
              </a:cxn>
              <a:cxn ang="0">
                <a:pos x="3738" y="76"/>
              </a:cxn>
              <a:cxn ang="0">
                <a:pos x="3743" y="154"/>
              </a:cxn>
              <a:cxn ang="0">
                <a:pos x="3741" y="278"/>
              </a:cxn>
              <a:cxn ang="0">
                <a:pos x="3715" y="487"/>
              </a:cxn>
              <a:cxn ang="0">
                <a:pos x="3658" y="685"/>
              </a:cxn>
              <a:cxn ang="0">
                <a:pos x="3575" y="870"/>
              </a:cxn>
              <a:cxn ang="0">
                <a:pos x="3466" y="1040"/>
              </a:cxn>
              <a:cxn ang="0">
                <a:pos x="3335" y="1192"/>
              </a:cxn>
              <a:cxn ang="0">
                <a:pos x="3183" y="1323"/>
              </a:cxn>
              <a:cxn ang="0">
                <a:pos x="3013" y="1432"/>
              </a:cxn>
              <a:cxn ang="0">
                <a:pos x="2829" y="1515"/>
              </a:cxn>
              <a:cxn ang="0">
                <a:pos x="2631" y="1572"/>
              </a:cxn>
              <a:cxn ang="0">
                <a:pos x="2422" y="1599"/>
              </a:cxn>
              <a:cxn ang="0">
                <a:pos x="2209" y="1594"/>
              </a:cxn>
              <a:cxn ang="0">
                <a:pos x="2004" y="1557"/>
              </a:cxn>
              <a:cxn ang="0">
                <a:pos x="1810" y="1491"/>
              </a:cxn>
              <a:cxn ang="0">
                <a:pos x="1630" y="1398"/>
              </a:cxn>
              <a:cxn ang="0">
                <a:pos x="1466" y="1281"/>
              </a:cxn>
              <a:cxn ang="0">
                <a:pos x="1322" y="1143"/>
              </a:cxn>
              <a:cxn ang="0">
                <a:pos x="1197" y="985"/>
              </a:cxn>
              <a:cxn ang="0">
                <a:pos x="1097" y="809"/>
              </a:cxn>
              <a:cxn ang="0">
                <a:pos x="1022" y="621"/>
              </a:cxn>
              <a:cxn ang="0">
                <a:pos x="976" y="419"/>
              </a:cxn>
              <a:cxn ang="0">
                <a:pos x="960" y="207"/>
              </a:cxn>
              <a:cxn ang="0">
                <a:pos x="961" y="128"/>
              </a:cxn>
              <a:cxn ang="0">
                <a:pos x="968" y="50"/>
              </a:cxn>
              <a:cxn ang="0">
                <a:pos x="9" y="0"/>
              </a:cxn>
              <a:cxn ang="0">
                <a:pos x="4" y="77"/>
              </a:cxn>
              <a:cxn ang="0">
                <a:pos x="0" y="154"/>
              </a:cxn>
              <a:cxn ang="0">
                <a:pos x="3" y="328"/>
              </a:cxn>
              <a:cxn ang="0">
                <a:pos x="48" y="680"/>
              </a:cxn>
              <a:cxn ang="0">
                <a:pos x="144" y="1014"/>
              </a:cxn>
              <a:cxn ang="0">
                <a:pos x="284" y="1328"/>
              </a:cxn>
              <a:cxn ang="0">
                <a:pos x="468" y="1613"/>
              </a:cxn>
              <a:cxn ang="0">
                <a:pos x="691" y="1869"/>
              </a:cxn>
              <a:cxn ang="0">
                <a:pos x="946" y="2092"/>
              </a:cxn>
              <a:cxn ang="0">
                <a:pos x="1232" y="2276"/>
              </a:cxn>
              <a:cxn ang="0">
                <a:pos x="1545" y="2417"/>
              </a:cxn>
              <a:cxn ang="0">
                <a:pos x="1879" y="2513"/>
              </a:cxn>
              <a:cxn ang="0">
                <a:pos x="2230" y="2558"/>
              </a:cxn>
            </a:cxnLst>
            <a:rect l="0" t="0" r="r" b="b"/>
            <a:pathLst>
              <a:path w="4702" h="2560">
                <a:moveTo>
                  <a:pt x="2351" y="2560"/>
                </a:moveTo>
                <a:lnTo>
                  <a:pt x="2472" y="2558"/>
                </a:lnTo>
                <a:lnTo>
                  <a:pt x="2591" y="2548"/>
                </a:lnTo>
                <a:lnTo>
                  <a:pt x="2709" y="2533"/>
                </a:lnTo>
                <a:lnTo>
                  <a:pt x="2824" y="2513"/>
                </a:lnTo>
                <a:lnTo>
                  <a:pt x="2937" y="2487"/>
                </a:lnTo>
                <a:lnTo>
                  <a:pt x="3049" y="2455"/>
                </a:lnTo>
                <a:lnTo>
                  <a:pt x="3159" y="2417"/>
                </a:lnTo>
                <a:lnTo>
                  <a:pt x="3265" y="2375"/>
                </a:lnTo>
                <a:lnTo>
                  <a:pt x="3369" y="2328"/>
                </a:lnTo>
                <a:lnTo>
                  <a:pt x="3471" y="2276"/>
                </a:lnTo>
                <a:lnTo>
                  <a:pt x="3569" y="2220"/>
                </a:lnTo>
                <a:lnTo>
                  <a:pt x="3664" y="2157"/>
                </a:lnTo>
                <a:lnTo>
                  <a:pt x="3756" y="2092"/>
                </a:lnTo>
                <a:lnTo>
                  <a:pt x="3845" y="2022"/>
                </a:lnTo>
                <a:lnTo>
                  <a:pt x="3931" y="1948"/>
                </a:lnTo>
                <a:lnTo>
                  <a:pt x="4013" y="1869"/>
                </a:lnTo>
                <a:lnTo>
                  <a:pt x="4090" y="1788"/>
                </a:lnTo>
                <a:lnTo>
                  <a:pt x="4165" y="1703"/>
                </a:lnTo>
                <a:lnTo>
                  <a:pt x="4235" y="1613"/>
                </a:lnTo>
                <a:lnTo>
                  <a:pt x="4301" y="1521"/>
                </a:lnTo>
                <a:lnTo>
                  <a:pt x="4362" y="1426"/>
                </a:lnTo>
                <a:lnTo>
                  <a:pt x="4418" y="1328"/>
                </a:lnTo>
                <a:lnTo>
                  <a:pt x="4471" y="1226"/>
                </a:lnTo>
                <a:lnTo>
                  <a:pt x="4517" y="1122"/>
                </a:lnTo>
                <a:lnTo>
                  <a:pt x="4560" y="1014"/>
                </a:lnTo>
                <a:lnTo>
                  <a:pt x="4597" y="905"/>
                </a:lnTo>
                <a:lnTo>
                  <a:pt x="4629" y="794"/>
                </a:lnTo>
                <a:lnTo>
                  <a:pt x="4654" y="680"/>
                </a:lnTo>
                <a:lnTo>
                  <a:pt x="4675" y="564"/>
                </a:lnTo>
                <a:lnTo>
                  <a:pt x="4691" y="447"/>
                </a:lnTo>
                <a:lnTo>
                  <a:pt x="4700" y="328"/>
                </a:lnTo>
                <a:lnTo>
                  <a:pt x="4702" y="207"/>
                </a:lnTo>
                <a:lnTo>
                  <a:pt x="4702" y="181"/>
                </a:lnTo>
                <a:lnTo>
                  <a:pt x="4702" y="154"/>
                </a:lnTo>
                <a:lnTo>
                  <a:pt x="4701" y="128"/>
                </a:lnTo>
                <a:lnTo>
                  <a:pt x="4701" y="103"/>
                </a:lnTo>
                <a:lnTo>
                  <a:pt x="4698" y="77"/>
                </a:lnTo>
                <a:lnTo>
                  <a:pt x="4697" y="51"/>
                </a:lnTo>
                <a:lnTo>
                  <a:pt x="4696" y="24"/>
                </a:lnTo>
                <a:lnTo>
                  <a:pt x="4694" y="0"/>
                </a:lnTo>
                <a:lnTo>
                  <a:pt x="3728" y="0"/>
                </a:lnTo>
                <a:lnTo>
                  <a:pt x="3732" y="24"/>
                </a:lnTo>
                <a:lnTo>
                  <a:pt x="3734" y="50"/>
                </a:lnTo>
                <a:lnTo>
                  <a:pt x="3738" y="76"/>
                </a:lnTo>
                <a:lnTo>
                  <a:pt x="3739" y="101"/>
                </a:lnTo>
                <a:lnTo>
                  <a:pt x="3741" y="128"/>
                </a:lnTo>
                <a:lnTo>
                  <a:pt x="3743" y="154"/>
                </a:lnTo>
                <a:lnTo>
                  <a:pt x="3743" y="180"/>
                </a:lnTo>
                <a:lnTo>
                  <a:pt x="3744" y="207"/>
                </a:lnTo>
                <a:lnTo>
                  <a:pt x="3741" y="278"/>
                </a:lnTo>
                <a:lnTo>
                  <a:pt x="3737" y="349"/>
                </a:lnTo>
                <a:lnTo>
                  <a:pt x="3727" y="419"/>
                </a:lnTo>
                <a:lnTo>
                  <a:pt x="3715" y="487"/>
                </a:lnTo>
                <a:lnTo>
                  <a:pt x="3700" y="555"/>
                </a:lnTo>
                <a:lnTo>
                  <a:pt x="3680" y="621"/>
                </a:lnTo>
                <a:lnTo>
                  <a:pt x="3658" y="685"/>
                </a:lnTo>
                <a:lnTo>
                  <a:pt x="3634" y="748"/>
                </a:lnTo>
                <a:lnTo>
                  <a:pt x="3606" y="809"/>
                </a:lnTo>
                <a:lnTo>
                  <a:pt x="3575" y="870"/>
                </a:lnTo>
                <a:lnTo>
                  <a:pt x="3541" y="928"/>
                </a:lnTo>
                <a:lnTo>
                  <a:pt x="3505" y="985"/>
                </a:lnTo>
                <a:lnTo>
                  <a:pt x="3466" y="1040"/>
                </a:lnTo>
                <a:lnTo>
                  <a:pt x="3424" y="1093"/>
                </a:lnTo>
                <a:lnTo>
                  <a:pt x="3380" y="1143"/>
                </a:lnTo>
                <a:lnTo>
                  <a:pt x="3335" y="1192"/>
                </a:lnTo>
                <a:lnTo>
                  <a:pt x="3286" y="1237"/>
                </a:lnTo>
                <a:lnTo>
                  <a:pt x="3236" y="1281"/>
                </a:lnTo>
                <a:lnTo>
                  <a:pt x="3183" y="1323"/>
                </a:lnTo>
                <a:lnTo>
                  <a:pt x="3128" y="1362"/>
                </a:lnTo>
                <a:lnTo>
                  <a:pt x="3072" y="1398"/>
                </a:lnTo>
                <a:lnTo>
                  <a:pt x="3013" y="1432"/>
                </a:lnTo>
                <a:lnTo>
                  <a:pt x="2953" y="1463"/>
                </a:lnTo>
                <a:lnTo>
                  <a:pt x="2892" y="1491"/>
                </a:lnTo>
                <a:lnTo>
                  <a:pt x="2829" y="1515"/>
                </a:lnTo>
                <a:lnTo>
                  <a:pt x="2765" y="1537"/>
                </a:lnTo>
                <a:lnTo>
                  <a:pt x="2699" y="1557"/>
                </a:lnTo>
                <a:lnTo>
                  <a:pt x="2631" y="1572"/>
                </a:lnTo>
                <a:lnTo>
                  <a:pt x="2563" y="1584"/>
                </a:lnTo>
                <a:lnTo>
                  <a:pt x="2493" y="1594"/>
                </a:lnTo>
                <a:lnTo>
                  <a:pt x="2422" y="1599"/>
                </a:lnTo>
                <a:lnTo>
                  <a:pt x="2351" y="1600"/>
                </a:lnTo>
                <a:lnTo>
                  <a:pt x="2280" y="1599"/>
                </a:lnTo>
                <a:lnTo>
                  <a:pt x="2209" y="1594"/>
                </a:lnTo>
                <a:lnTo>
                  <a:pt x="2140" y="1584"/>
                </a:lnTo>
                <a:lnTo>
                  <a:pt x="2071" y="1572"/>
                </a:lnTo>
                <a:lnTo>
                  <a:pt x="2004" y="1557"/>
                </a:lnTo>
                <a:lnTo>
                  <a:pt x="1938" y="1537"/>
                </a:lnTo>
                <a:lnTo>
                  <a:pt x="1874" y="1515"/>
                </a:lnTo>
                <a:lnTo>
                  <a:pt x="1810" y="1491"/>
                </a:lnTo>
                <a:lnTo>
                  <a:pt x="1749" y="1463"/>
                </a:lnTo>
                <a:lnTo>
                  <a:pt x="1689" y="1432"/>
                </a:lnTo>
                <a:lnTo>
                  <a:pt x="1630" y="1398"/>
                </a:lnTo>
                <a:lnTo>
                  <a:pt x="1574" y="1362"/>
                </a:lnTo>
                <a:lnTo>
                  <a:pt x="1519" y="1323"/>
                </a:lnTo>
                <a:lnTo>
                  <a:pt x="1466" y="1281"/>
                </a:lnTo>
                <a:lnTo>
                  <a:pt x="1416" y="1237"/>
                </a:lnTo>
                <a:lnTo>
                  <a:pt x="1367" y="1192"/>
                </a:lnTo>
                <a:lnTo>
                  <a:pt x="1322" y="1143"/>
                </a:lnTo>
                <a:lnTo>
                  <a:pt x="1278" y="1093"/>
                </a:lnTo>
                <a:lnTo>
                  <a:pt x="1236" y="1040"/>
                </a:lnTo>
                <a:lnTo>
                  <a:pt x="1197" y="985"/>
                </a:lnTo>
                <a:lnTo>
                  <a:pt x="1162" y="928"/>
                </a:lnTo>
                <a:lnTo>
                  <a:pt x="1127" y="870"/>
                </a:lnTo>
                <a:lnTo>
                  <a:pt x="1097" y="809"/>
                </a:lnTo>
                <a:lnTo>
                  <a:pt x="1069" y="748"/>
                </a:lnTo>
                <a:lnTo>
                  <a:pt x="1044" y="685"/>
                </a:lnTo>
                <a:lnTo>
                  <a:pt x="1022" y="621"/>
                </a:lnTo>
                <a:lnTo>
                  <a:pt x="1003" y="555"/>
                </a:lnTo>
                <a:lnTo>
                  <a:pt x="988" y="487"/>
                </a:lnTo>
                <a:lnTo>
                  <a:pt x="976" y="419"/>
                </a:lnTo>
                <a:lnTo>
                  <a:pt x="966" y="349"/>
                </a:lnTo>
                <a:lnTo>
                  <a:pt x="961" y="278"/>
                </a:lnTo>
                <a:lnTo>
                  <a:pt x="960" y="207"/>
                </a:lnTo>
                <a:lnTo>
                  <a:pt x="960" y="180"/>
                </a:lnTo>
                <a:lnTo>
                  <a:pt x="960" y="154"/>
                </a:lnTo>
                <a:lnTo>
                  <a:pt x="961" y="128"/>
                </a:lnTo>
                <a:lnTo>
                  <a:pt x="964" y="101"/>
                </a:lnTo>
                <a:lnTo>
                  <a:pt x="966" y="76"/>
                </a:lnTo>
                <a:lnTo>
                  <a:pt x="968" y="50"/>
                </a:lnTo>
                <a:lnTo>
                  <a:pt x="971" y="24"/>
                </a:lnTo>
                <a:lnTo>
                  <a:pt x="975" y="0"/>
                </a:lnTo>
                <a:lnTo>
                  <a:pt x="9" y="0"/>
                </a:lnTo>
                <a:lnTo>
                  <a:pt x="8" y="24"/>
                </a:lnTo>
                <a:lnTo>
                  <a:pt x="5" y="51"/>
                </a:lnTo>
                <a:lnTo>
                  <a:pt x="4" y="77"/>
                </a:lnTo>
                <a:lnTo>
                  <a:pt x="3" y="103"/>
                </a:lnTo>
                <a:lnTo>
                  <a:pt x="2" y="128"/>
                </a:lnTo>
                <a:lnTo>
                  <a:pt x="0" y="154"/>
                </a:lnTo>
                <a:lnTo>
                  <a:pt x="0" y="181"/>
                </a:lnTo>
                <a:lnTo>
                  <a:pt x="0" y="207"/>
                </a:lnTo>
                <a:lnTo>
                  <a:pt x="3" y="328"/>
                </a:lnTo>
                <a:lnTo>
                  <a:pt x="13" y="447"/>
                </a:lnTo>
                <a:lnTo>
                  <a:pt x="27" y="564"/>
                </a:lnTo>
                <a:lnTo>
                  <a:pt x="48" y="680"/>
                </a:lnTo>
                <a:lnTo>
                  <a:pt x="74" y="794"/>
                </a:lnTo>
                <a:lnTo>
                  <a:pt x="106" y="905"/>
                </a:lnTo>
                <a:lnTo>
                  <a:pt x="144" y="1014"/>
                </a:lnTo>
                <a:lnTo>
                  <a:pt x="185" y="1122"/>
                </a:lnTo>
                <a:lnTo>
                  <a:pt x="233" y="1226"/>
                </a:lnTo>
                <a:lnTo>
                  <a:pt x="284" y="1328"/>
                </a:lnTo>
                <a:lnTo>
                  <a:pt x="341" y="1426"/>
                </a:lnTo>
                <a:lnTo>
                  <a:pt x="403" y="1521"/>
                </a:lnTo>
                <a:lnTo>
                  <a:pt x="468" y="1613"/>
                </a:lnTo>
                <a:lnTo>
                  <a:pt x="538" y="1703"/>
                </a:lnTo>
                <a:lnTo>
                  <a:pt x="612" y="1788"/>
                </a:lnTo>
                <a:lnTo>
                  <a:pt x="691" y="1869"/>
                </a:lnTo>
                <a:lnTo>
                  <a:pt x="771" y="1948"/>
                </a:lnTo>
                <a:lnTo>
                  <a:pt x="857" y="2022"/>
                </a:lnTo>
                <a:lnTo>
                  <a:pt x="946" y="2092"/>
                </a:lnTo>
                <a:lnTo>
                  <a:pt x="1038" y="2157"/>
                </a:lnTo>
                <a:lnTo>
                  <a:pt x="1134" y="2220"/>
                </a:lnTo>
                <a:lnTo>
                  <a:pt x="1232" y="2276"/>
                </a:lnTo>
                <a:lnTo>
                  <a:pt x="1333" y="2328"/>
                </a:lnTo>
                <a:lnTo>
                  <a:pt x="1437" y="2375"/>
                </a:lnTo>
                <a:lnTo>
                  <a:pt x="1545" y="2417"/>
                </a:lnTo>
                <a:lnTo>
                  <a:pt x="1654" y="2455"/>
                </a:lnTo>
                <a:lnTo>
                  <a:pt x="1765" y="2487"/>
                </a:lnTo>
                <a:lnTo>
                  <a:pt x="1879" y="2513"/>
                </a:lnTo>
                <a:lnTo>
                  <a:pt x="1994" y="2533"/>
                </a:lnTo>
                <a:lnTo>
                  <a:pt x="2111" y="2548"/>
                </a:lnTo>
                <a:lnTo>
                  <a:pt x="2230" y="2558"/>
                </a:lnTo>
                <a:lnTo>
                  <a:pt x="2351" y="2560"/>
                </a:lnTo>
                <a:close/>
              </a:path>
            </a:pathLst>
          </a:custGeom>
          <a:solidFill>
            <a:srgbClr val="E7C7A0"/>
          </a:solidFill>
          <a:ln w="12700">
            <a:noFill/>
            <a:prstDash val="solid"/>
            <a:round/>
            <a:headEnd/>
            <a:tailEnd/>
          </a:ln>
        </p:spPr>
        <p:txBody>
          <a:bodyPr vert="horz" wrap="square" lIns="60953" tIns="30476" rIns="60953" bIns="304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ar-SA" sz="16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43" name="Freeform 6">
            <a:extLst>
              <a:ext uri="{FF2B5EF4-FFF2-40B4-BE49-F238E27FC236}">
                <a16:creationId xmlns="" xmlns:a16="http://schemas.microsoft.com/office/drawing/2014/main" id="{1C24B720-D671-4EB4-B821-D83BA86CB61D}"/>
              </a:ext>
            </a:extLst>
          </p:cNvPr>
          <p:cNvSpPr>
            <a:spLocks/>
          </p:cNvSpPr>
          <p:nvPr/>
        </p:nvSpPr>
        <p:spPr bwMode="auto">
          <a:xfrm rot="5400000">
            <a:off x="5453645" y="3404723"/>
            <a:ext cx="1556112" cy="847584"/>
          </a:xfrm>
          <a:custGeom>
            <a:avLst/>
            <a:gdLst/>
            <a:ahLst/>
            <a:cxnLst>
              <a:cxn ang="0">
                <a:pos x="2111" y="12"/>
              </a:cxn>
              <a:cxn ang="0">
                <a:pos x="1765" y="73"/>
              </a:cxn>
              <a:cxn ang="0">
                <a:pos x="1437" y="185"/>
              </a:cxn>
              <a:cxn ang="0">
                <a:pos x="1133" y="342"/>
              </a:cxn>
              <a:cxn ang="0">
                <a:pos x="857" y="538"/>
              </a:cxn>
              <a:cxn ang="0">
                <a:pos x="612" y="772"/>
              </a:cxn>
              <a:cxn ang="0">
                <a:pos x="403" y="1039"/>
              </a:cxn>
              <a:cxn ang="0">
                <a:pos x="233" y="1334"/>
              </a:cxn>
              <a:cxn ang="0">
                <a:pos x="105" y="1655"/>
              </a:cxn>
              <a:cxn ang="0">
                <a:pos x="27" y="1996"/>
              </a:cxn>
              <a:cxn ang="0">
                <a:pos x="0" y="2353"/>
              </a:cxn>
              <a:cxn ang="0">
                <a:pos x="1" y="2432"/>
              </a:cxn>
              <a:cxn ang="0">
                <a:pos x="5" y="2509"/>
              </a:cxn>
              <a:cxn ang="0">
                <a:pos x="974" y="2562"/>
              </a:cxn>
              <a:cxn ang="0">
                <a:pos x="966" y="2484"/>
              </a:cxn>
              <a:cxn ang="0">
                <a:pos x="960" y="2406"/>
              </a:cxn>
              <a:cxn ang="0">
                <a:pos x="961" y="2282"/>
              </a:cxn>
              <a:cxn ang="0">
                <a:pos x="988" y="2073"/>
              </a:cxn>
              <a:cxn ang="0">
                <a:pos x="1044" y="1875"/>
              </a:cxn>
              <a:cxn ang="0">
                <a:pos x="1127" y="1690"/>
              </a:cxn>
              <a:cxn ang="0">
                <a:pos x="1236" y="1520"/>
              </a:cxn>
              <a:cxn ang="0">
                <a:pos x="1367" y="1368"/>
              </a:cxn>
              <a:cxn ang="0">
                <a:pos x="1519" y="1237"/>
              </a:cxn>
              <a:cxn ang="0">
                <a:pos x="1689" y="1128"/>
              </a:cxn>
              <a:cxn ang="0">
                <a:pos x="1874" y="1045"/>
              </a:cxn>
              <a:cxn ang="0">
                <a:pos x="2071" y="988"/>
              </a:cxn>
              <a:cxn ang="0">
                <a:pos x="2280" y="961"/>
              </a:cxn>
              <a:cxn ang="0">
                <a:pos x="2493" y="966"/>
              </a:cxn>
              <a:cxn ang="0">
                <a:pos x="2699" y="1003"/>
              </a:cxn>
              <a:cxn ang="0">
                <a:pos x="2892" y="1069"/>
              </a:cxn>
              <a:cxn ang="0">
                <a:pos x="3072" y="1162"/>
              </a:cxn>
              <a:cxn ang="0">
                <a:pos x="3236" y="1279"/>
              </a:cxn>
              <a:cxn ang="0">
                <a:pos x="3381" y="1417"/>
              </a:cxn>
              <a:cxn ang="0">
                <a:pos x="3505" y="1575"/>
              </a:cxn>
              <a:cxn ang="0">
                <a:pos x="3605" y="1751"/>
              </a:cxn>
              <a:cxn ang="0">
                <a:pos x="3680" y="1939"/>
              </a:cxn>
              <a:cxn ang="0">
                <a:pos x="3726" y="2141"/>
              </a:cxn>
              <a:cxn ang="0">
                <a:pos x="3744" y="2353"/>
              </a:cxn>
              <a:cxn ang="0">
                <a:pos x="3741" y="2432"/>
              </a:cxn>
              <a:cxn ang="0">
                <a:pos x="3734" y="2510"/>
              </a:cxn>
              <a:cxn ang="0">
                <a:pos x="4693" y="2562"/>
              </a:cxn>
              <a:cxn ang="0">
                <a:pos x="4699" y="2483"/>
              </a:cxn>
              <a:cxn ang="0">
                <a:pos x="4702" y="2406"/>
              </a:cxn>
              <a:cxn ang="0">
                <a:pos x="4699" y="2232"/>
              </a:cxn>
              <a:cxn ang="0">
                <a:pos x="4654" y="1880"/>
              </a:cxn>
              <a:cxn ang="0">
                <a:pos x="4560" y="1546"/>
              </a:cxn>
              <a:cxn ang="0">
                <a:pos x="4418" y="1232"/>
              </a:cxn>
              <a:cxn ang="0">
                <a:pos x="4234" y="947"/>
              </a:cxn>
              <a:cxn ang="0">
                <a:pos x="4013" y="691"/>
              </a:cxn>
              <a:cxn ang="0">
                <a:pos x="3756" y="468"/>
              </a:cxn>
              <a:cxn ang="0">
                <a:pos x="3471" y="284"/>
              </a:cxn>
              <a:cxn ang="0">
                <a:pos x="3159" y="143"/>
              </a:cxn>
              <a:cxn ang="0">
                <a:pos x="2825" y="47"/>
              </a:cxn>
              <a:cxn ang="0">
                <a:pos x="2472" y="2"/>
              </a:cxn>
            </a:cxnLst>
            <a:rect l="0" t="0" r="r" b="b"/>
            <a:pathLst>
              <a:path w="4703" h="2562">
                <a:moveTo>
                  <a:pt x="2351" y="0"/>
                </a:moveTo>
                <a:lnTo>
                  <a:pt x="2231" y="2"/>
                </a:lnTo>
                <a:lnTo>
                  <a:pt x="2111" y="12"/>
                </a:lnTo>
                <a:lnTo>
                  <a:pt x="1994" y="27"/>
                </a:lnTo>
                <a:lnTo>
                  <a:pt x="1879" y="47"/>
                </a:lnTo>
                <a:lnTo>
                  <a:pt x="1765" y="73"/>
                </a:lnTo>
                <a:lnTo>
                  <a:pt x="1653" y="105"/>
                </a:lnTo>
                <a:lnTo>
                  <a:pt x="1545" y="143"/>
                </a:lnTo>
                <a:lnTo>
                  <a:pt x="1437" y="185"/>
                </a:lnTo>
                <a:lnTo>
                  <a:pt x="1333" y="232"/>
                </a:lnTo>
                <a:lnTo>
                  <a:pt x="1232" y="284"/>
                </a:lnTo>
                <a:lnTo>
                  <a:pt x="1133" y="342"/>
                </a:lnTo>
                <a:lnTo>
                  <a:pt x="1038" y="403"/>
                </a:lnTo>
                <a:lnTo>
                  <a:pt x="946" y="468"/>
                </a:lnTo>
                <a:lnTo>
                  <a:pt x="857" y="538"/>
                </a:lnTo>
                <a:lnTo>
                  <a:pt x="771" y="612"/>
                </a:lnTo>
                <a:lnTo>
                  <a:pt x="690" y="691"/>
                </a:lnTo>
                <a:lnTo>
                  <a:pt x="612" y="772"/>
                </a:lnTo>
                <a:lnTo>
                  <a:pt x="537" y="857"/>
                </a:lnTo>
                <a:lnTo>
                  <a:pt x="468" y="947"/>
                </a:lnTo>
                <a:lnTo>
                  <a:pt x="403" y="1039"/>
                </a:lnTo>
                <a:lnTo>
                  <a:pt x="342" y="1134"/>
                </a:lnTo>
                <a:lnTo>
                  <a:pt x="284" y="1232"/>
                </a:lnTo>
                <a:lnTo>
                  <a:pt x="233" y="1334"/>
                </a:lnTo>
                <a:lnTo>
                  <a:pt x="185" y="1438"/>
                </a:lnTo>
                <a:lnTo>
                  <a:pt x="143" y="1546"/>
                </a:lnTo>
                <a:lnTo>
                  <a:pt x="105" y="1655"/>
                </a:lnTo>
                <a:lnTo>
                  <a:pt x="74" y="1766"/>
                </a:lnTo>
                <a:lnTo>
                  <a:pt x="48" y="1880"/>
                </a:lnTo>
                <a:lnTo>
                  <a:pt x="27" y="1996"/>
                </a:lnTo>
                <a:lnTo>
                  <a:pt x="12" y="2113"/>
                </a:lnTo>
                <a:lnTo>
                  <a:pt x="3" y="2232"/>
                </a:lnTo>
                <a:lnTo>
                  <a:pt x="0" y="2353"/>
                </a:lnTo>
                <a:lnTo>
                  <a:pt x="0" y="2379"/>
                </a:lnTo>
                <a:lnTo>
                  <a:pt x="0" y="2406"/>
                </a:lnTo>
                <a:lnTo>
                  <a:pt x="1" y="2432"/>
                </a:lnTo>
                <a:lnTo>
                  <a:pt x="3" y="2457"/>
                </a:lnTo>
                <a:lnTo>
                  <a:pt x="4" y="2483"/>
                </a:lnTo>
                <a:lnTo>
                  <a:pt x="5" y="2509"/>
                </a:lnTo>
                <a:lnTo>
                  <a:pt x="8" y="2536"/>
                </a:lnTo>
                <a:lnTo>
                  <a:pt x="9" y="2562"/>
                </a:lnTo>
                <a:lnTo>
                  <a:pt x="974" y="2562"/>
                </a:lnTo>
                <a:lnTo>
                  <a:pt x="971" y="2536"/>
                </a:lnTo>
                <a:lnTo>
                  <a:pt x="968" y="2510"/>
                </a:lnTo>
                <a:lnTo>
                  <a:pt x="966" y="2484"/>
                </a:lnTo>
                <a:lnTo>
                  <a:pt x="963" y="2459"/>
                </a:lnTo>
                <a:lnTo>
                  <a:pt x="961" y="2432"/>
                </a:lnTo>
                <a:lnTo>
                  <a:pt x="960" y="2406"/>
                </a:lnTo>
                <a:lnTo>
                  <a:pt x="960" y="2380"/>
                </a:lnTo>
                <a:lnTo>
                  <a:pt x="960" y="2353"/>
                </a:lnTo>
                <a:lnTo>
                  <a:pt x="961" y="2282"/>
                </a:lnTo>
                <a:lnTo>
                  <a:pt x="967" y="2211"/>
                </a:lnTo>
                <a:lnTo>
                  <a:pt x="976" y="2141"/>
                </a:lnTo>
                <a:lnTo>
                  <a:pt x="988" y="2073"/>
                </a:lnTo>
                <a:lnTo>
                  <a:pt x="1004" y="2005"/>
                </a:lnTo>
                <a:lnTo>
                  <a:pt x="1022" y="1939"/>
                </a:lnTo>
                <a:lnTo>
                  <a:pt x="1044" y="1875"/>
                </a:lnTo>
                <a:lnTo>
                  <a:pt x="1069" y="1812"/>
                </a:lnTo>
                <a:lnTo>
                  <a:pt x="1097" y="1751"/>
                </a:lnTo>
                <a:lnTo>
                  <a:pt x="1127" y="1690"/>
                </a:lnTo>
                <a:lnTo>
                  <a:pt x="1162" y="1632"/>
                </a:lnTo>
                <a:lnTo>
                  <a:pt x="1197" y="1575"/>
                </a:lnTo>
                <a:lnTo>
                  <a:pt x="1236" y="1520"/>
                </a:lnTo>
                <a:lnTo>
                  <a:pt x="1278" y="1467"/>
                </a:lnTo>
                <a:lnTo>
                  <a:pt x="1322" y="1417"/>
                </a:lnTo>
                <a:lnTo>
                  <a:pt x="1367" y="1368"/>
                </a:lnTo>
                <a:lnTo>
                  <a:pt x="1416" y="1323"/>
                </a:lnTo>
                <a:lnTo>
                  <a:pt x="1466" y="1279"/>
                </a:lnTo>
                <a:lnTo>
                  <a:pt x="1519" y="1237"/>
                </a:lnTo>
                <a:lnTo>
                  <a:pt x="1574" y="1198"/>
                </a:lnTo>
                <a:lnTo>
                  <a:pt x="1630" y="1162"/>
                </a:lnTo>
                <a:lnTo>
                  <a:pt x="1689" y="1128"/>
                </a:lnTo>
                <a:lnTo>
                  <a:pt x="1749" y="1097"/>
                </a:lnTo>
                <a:lnTo>
                  <a:pt x="1810" y="1069"/>
                </a:lnTo>
                <a:lnTo>
                  <a:pt x="1874" y="1045"/>
                </a:lnTo>
                <a:lnTo>
                  <a:pt x="1939" y="1023"/>
                </a:lnTo>
                <a:lnTo>
                  <a:pt x="2003" y="1003"/>
                </a:lnTo>
                <a:lnTo>
                  <a:pt x="2071" y="988"/>
                </a:lnTo>
                <a:lnTo>
                  <a:pt x="2139" y="976"/>
                </a:lnTo>
                <a:lnTo>
                  <a:pt x="2209" y="966"/>
                </a:lnTo>
                <a:lnTo>
                  <a:pt x="2280" y="961"/>
                </a:lnTo>
                <a:lnTo>
                  <a:pt x="2351" y="960"/>
                </a:lnTo>
                <a:lnTo>
                  <a:pt x="2423" y="961"/>
                </a:lnTo>
                <a:lnTo>
                  <a:pt x="2493" y="966"/>
                </a:lnTo>
                <a:lnTo>
                  <a:pt x="2563" y="976"/>
                </a:lnTo>
                <a:lnTo>
                  <a:pt x="2631" y="988"/>
                </a:lnTo>
                <a:lnTo>
                  <a:pt x="2699" y="1003"/>
                </a:lnTo>
                <a:lnTo>
                  <a:pt x="2765" y="1023"/>
                </a:lnTo>
                <a:lnTo>
                  <a:pt x="2829" y="1045"/>
                </a:lnTo>
                <a:lnTo>
                  <a:pt x="2892" y="1069"/>
                </a:lnTo>
                <a:lnTo>
                  <a:pt x="2954" y="1097"/>
                </a:lnTo>
                <a:lnTo>
                  <a:pt x="3014" y="1128"/>
                </a:lnTo>
                <a:lnTo>
                  <a:pt x="3072" y="1162"/>
                </a:lnTo>
                <a:lnTo>
                  <a:pt x="3128" y="1198"/>
                </a:lnTo>
                <a:lnTo>
                  <a:pt x="3183" y="1237"/>
                </a:lnTo>
                <a:lnTo>
                  <a:pt x="3236" y="1279"/>
                </a:lnTo>
                <a:lnTo>
                  <a:pt x="3286" y="1323"/>
                </a:lnTo>
                <a:lnTo>
                  <a:pt x="3335" y="1368"/>
                </a:lnTo>
                <a:lnTo>
                  <a:pt x="3381" y="1417"/>
                </a:lnTo>
                <a:lnTo>
                  <a:pt x="3424" y="1467"/>
                </a:lnTo>
                <a:lnTo>
                  <a:pt x="3466" y="1520"/>
                </a:lnTo>
                <a:lnTo>
                  <a:pt x="3505" y="1575"/>
                </a:lnTo>
                <a:lnTo>
                  <a:pt x="3542" y="1632"/>
                </a:lnTo>
                <a:lnTo>
                  <a:pt x="3575" y="1690"/>
                </a:lnTo>
                <a:lnTo>
                  <a:pt x="3605" y="1751"/>
                </a:lnTo>
                <a:lnTo>
                  <a:pt x="3633" y="1812"/>
                </a:lnTo>
                <a:lnTo>
                  <a:pt x="3658" y="1875"/>
                </a:lnTo>
                <a:lnTo>
                  <a:pt x="3680" y="1939"/>
                </a:lnTo>
                <a:lnTo>
                  <a:pt x="3700" y="2005"/>
                </a:lnTo>
                <a:lnTo>
                  <a:pt x="3714" y="2073"/>
                </a:lnTo>
                <a:lnTo>
                  <a:pt x="3726" y="2141"/>
                </a:lnTo>
                <a:lnTo>
                  <a:pt x="3736" y="2211"/>
                </a:lnTo>
                <a:lnTo>
                  <a:pt x="3741" y="2282"/>
                </a:lnTo>
                <a:lnTo>
                  <a:pt x="3744" y="2353"/>
                </a:lnTo>
                <a:lnTo>
                  <a:pt x="3742" y="2380"/>
                </a:lnTo>
                <a:lnTo>
                  <a:pt x="3742" y="2406"/>
                </a:lnTo>
                <a:lnTo>
                  <a:pt x="3741" y="2432"/>
                </a:lnTo>
                <a:lnTo>
                  <a:pt x="3739" y="2459"/>
                </a:lnTo>
                <a:lnTo>
                  <a:pt x="3738" y="2484"/>
                </a:lnTo>
                <a:lnTo>
                  <a:pt x="3734" y="2510"/>
                </a:lnTo>
                <a:lnTo>
                  <a:pt x="3731" y="2536"/>
                </a:lnTo>
                <a:lnTo>
                  <a:pt x="3728" y="2562"/>
                </a:lnTo>
                <a:lnTo>
                  <a:pt x="4693" y="2562"/>
                </a:lnTo>
                <a:lnTo>
                  <a:pt x="4696" y="2536"/>
                </a:lnTo>
                <a:lnTo>
                  <a:pt x="4697" y="2509"/>
                </a:lnTo>
                <a:lnTo>
                  <a:pt x="4699" y="2483"/>
                </a:lnTo>
                <a:lnTo>
                  <a:pt x="4701" y="2457"/>
                </a:lnTo>
                <a:lnTo>
                  <a:pt x="4701" y="2432"/>
                </a:lnTo>
                <a:lnTo>
                  <a:pt x="4702" y="2406"/>
                </a:lnTo>
                <a:lnTo>
                  <a:pt x="4702" y="2379"/>
                </a:lnTo>
                <a:lnTo>
                  <a:pt x="4703" y="2353"/>
                </a:lnTo>
                <a:lnTo>
                  <a:pt x="4699" y="2232"/>
                </a:lnTo>
                <a:lnTo>
                  <a:pt x="4691" y="2113"/>
                </a:lnTo>
                <a:lnTo>
                  <a:pt x="4675" y="1996"/>
                </a:lnTo>
                <a:lnTo>
                  <a:pt x="4654" y="1880"/>
                </a:lnTo>
                <a:lnTo>
                  <a:pt x="4628" y="1766"/>
                </a:lnTo>
                <a:lnTo>
                  <a:pt x="4597" y="1655"/>
                </a:lnTo>
                <a:lnTo>
                  <a:pt x="4560" y="1546"/>
                </a:lnTo>
                <a:lnTo>
                  <a:pt x="4517" y="1438"/>
                </a:lnTo>
                <a:lnTo>
                  <a:pt x="4471" y="1334"/>
                </a:lnTo>
                <a:lnTo>
                  <a:pt x="4418" y="1232"/>
                </a:lnTo>
                <a:lnTo>
                  <a:pt x="4362" y="1134"/>
                </a:lnTo>
                <a:lnTo>
                  <a:pt x="4300" y="1039"/>
                </a:lnTo>
                <a:lnTo>
                  <a:pt x="4234" y="947"/>
                </a:lnTo>
                <a:lnTo>
                  <a:pt x="4165" y="857"/>
                </a:lnTo>
                <a:lnTo>
                  <a:pt x="4090" y="772"/>
                </a:lnTo>
                <a:lnTo>
                  <a:pt x="4013" y="691"/>
                </a:lnTo>
                <a:lnTo>
                  <a:pt x="3931" y="612"/>
                </a:lnTo>
                <a:lnTo>
                  <a:pt x="3845" y="538"/>
                </a:lnTo>
                <a:lnTo>
                  <a:pt x="3756" y="468"/>
                </a:lnTo>
                <a:lnTo>
                  <a:pt x="3664" y="403"/>
                </a:lnTo>
                <a:lnTo>
                  <a:pt x="3569" y="342"/>
                </a:lnTo>
                <a:lnTo>
                  <a:pt x="3471" y="284"/>
                </a:lnTo>
                <a:lnTo>
                  <a:pt x="3369" y="232"/>
                </a:lnTo>
                <a:lnTo>
                  <a:pt x="3265" y="185"/>
                </a:lnTo>
                <a:lnTo>
                  <a:pt x="3159" y="143"/>
                </a:lnTo>
                <a:lnTo>
                  <a:pt x="3049" y="105"/>
                </a:lnTo>
                <a:lnTo>
                  <a:pt x="2937" y="73"/>
                </a:lnTo>
                <a:lnTo>
                  <a:pt x="2825" y="47"/>
                </a:lnTo>
                <a:lnTo>
                  <a:pt x="2708" y="27"/>
                </a:lnTo>
                <a:lnTo>
                  <a:pt x="2591" y="12"/>
                </a:lnTo>
                <a:lnTo>
                  <a:pt x="2472" y="2"/>
                </a:lnTo>
                <a:lnTo>
                  <a:pt x="2351" y="0"/>
                </a:lnTo>
              </a:path>
            </a:pathLst>
          </a:custGeom>
          <a:solidFill>
            <a:srgbClr val="526188"/>
          </a:solidFill>
          <a:ln w="12700">
            <a:noFill/>
            <a:prstDash val="solid"/>
            <a:round/>
            <a:headEnd/>
            <a:tailEnd/>
          </a:ln>
        </p:spPr>
        <p:txBody>
          <a:bodyPr vert="horz" wrap="square" lIns="60953" tIns="30476" rIns="60953" bIns="304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ar-SA" sz="16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44" name="Freeform 7">
            <a:extLst>
              <a:ext uri="{FF2B5EF4-FFF2-40B4-BE49-F238E27FC236}">
                <a16:creationId xmlns="" xmlns:a16="http://schemas.microsoft.com/office/drawing/2014/main" id="{59ECD1B3-D55A-48E9-A7EB-13183F81B91A}"/>
              </a:ext>
            </a:extLst>
          </p:cNvPr>
          <p:cNvSpPr>
            <a:spLocks/>
          </p:cNvSpPr>
          <p:nvPr/>
        </p:nvSpPr>
        <p:spPr bwMode="auto">
          <a:xfrm rot="5400000">
            <a:off x="4605235" y="4635543"/>
            <a:ext cx="1557768" cy="847584"/>
          </a:xfrm>
          <a:custGeom>
            <a:avLst/>
            <a:gdLst/>
            <a:ahLst/>
            <a:cxnLst>
              <a:cxn ang="0">
                <a:pos x="2591" y="2548"/>
              </a:cxn>
              <a:cxn ang="0">
                <a:pos x="2937" y="2487"/>
              </a:cxn>
              <a:cxn ang="0">
                <a:pos x="3265" y="2375"/>
              </a:cxn>
              <a:cxn ang="0">
                <a:pos x="3568" y="2220"/>
              </a:cxn>
              <a:cxn ang="0">
                <a:pos x="3845" y="2022"/>
              </a:cxn>
              <a:cxn ang="0">
                <a:pos x="4090" y="1788"/>
              </a:cxn>
              <a:cxn ang="0">
                <a:pos x="4299" y="1521"/>
              </a:cxn>
              <a:cxn ang="0">
                <a:pos x="4469" y="1226"/>
              </a:cxn>
              <a:cxn ang="0">
                <a:pos x="4596" y="905"/>
              </a:cxn>
              <a:cxn ang="0">
                <a:pos x="4675" y="564"/>
              </a:cxn>
              <a:cxn ang="0">
                <a:pos x="4702" y="207"/>
              </a:cxn>
              <a:cxn ang="0">
                <a:pos x="4700" y="128"/>
              </a:cxn>
              <a:cxn ang="0">
                <a:pos x="4697" y="51"/>
              </a:cxn>
              <a:cxn ang="0">
                <a:pos x="3727" y="0"/>
              </a:cxn>
              <a:cxn ang="0">
                <a:pos x="3736" y="76"/>
              </a:cxn>
              <a:cxn ang="0">
                <a:pos x="3742" y="154"/>
              </a:cxn>
              <a:cxn ang="0">
                <a:pos x="3741" y="278"/>
              </a:cxn>
              <a:cxn ang="0">
                <a:pos x="3714" y="487"/>
              </a:cxn>
              <a:cxn ang="0">
                <a:pos x="3658" y="685"/>
              </a:cxn>
              <a:cxn ang="0">
                <a:pos x="3575" y="870"/>
              </a:cxn>
              <a:cxn ang="0">
                <a:pos x="3466" y="1040"/>
              </a:cxn>
              <a:cxn ang="0">
                <a:pos x="3335" y="1192"/>
              </a:cxn>
              <a:cxn ang="0">
                <a:pos x="3183" y="1323"/>
              </a:cxn>
              <a:cxn ang="0">
                <a:pos x="3013" y="1432"/>
              </a:cxn>
              <a:cxn ang="0">
                <a:pos x="2828" y="1515"/>
              </a:cxn>
              <a:cxn ang="0">
                <a:pos x="2631" y="1572"/>
              </a:cxn>
              <a:cxn ang="0">
                <a:pos x="2422" y="1599"/>
              </a:cxn>
              <a:cxn ang="0">
                <a:pos x="2209" y="1594"/>
              </a:cxn>
              <a:cxn ang="0">
                <a:pos x="2003" y="1557"/>
              </a:cxn>
              <a:cxn ang="0">
                <a:pos x="1810" y="1491"/>
              </a:cxn>
              <a:cxn ang="0">
                <a:pos x="1630" y="1398"/>
              </a:cxn>
              <a:cxn ang="0">
                <a:pos x="1466" y="1281"/>
              </a:cxn>
              <a:cxn ang="0">
                <a:pos x="1322" y="1143"/>
              </a:cxn>
              <a:cxn ang="0">
                <a:pos x="1197" y="985"/>
              </a:cxn>
              <a:cxn ang="0">
                <a:pos x="1096" y="809"/>
              </a:cxn>
              <a:cxn ang="0">
                <a:pos x="1022" y="621"/>
              </a:cxn>
              <a:cxn ang="0">
                <a:pos x="975" y="419"/>
              </a:cxn>
              <a:cxn ang="0">
                <a:pos x="959" y="207"/>
              </a:cxn>
              <a:cxn ang="0">
                <a:pos x="961" y="128"/>
              </a:cxn>
              <a:cxn ang="0">
                <a:pos x="968" y="50"/>
              </a:cxn>
              <a:cxn ang="0">
                <a:pos x="8" y="0"/>
              </a:cxn>
              <a:cxn ang="0">
                <a:pos x="4" y="77"/>
              </a:cxn>
              <a:cxn ang="0">
                <a:pos x="0" y="154"/>
              </a:cxn>
              <a:cxn ang="0">
                <a:pos x="2" y="328"/>
              </a:cxn>
              <a:cxn ang="0">
                <a:pos x="48" y="680"/>
              </a:cxn>
              <a:cxn ang="0">
                <a:pos x="142" y="1014"/>
              </a:cxn>
              <a:cxn ang="0">
                <a:pos x="284" y="1328"/>
              </a:cxn>
              <a:cxn ang="0">
                <a:pos x="467" y="1613"/>
              </a:cxn>
              <a:cxn ang="0">
                <a:pos x="689" y="1869"/>
              </a:cxn>
              <a:cxn ang="0">
                <a:pos x="946" y="2092"/>
              </a:cxn>
              <a:cxn ang="0">
                <a:pos x="1231" y="2276"/>
              </a:cxn>
              <a:cxn ang="0">
                <a:pos x="1543" y="2417"/>
              </a:cxn>
              <a:cxn ang="0">
                <a:pos x="1878" y="2513"/>
              </a:cxn>
              <a:cxn ang="0">
                <a:pos x="2230" y="2558"/>
              </a:cxn>
            </a:cxnLst>
            <a:rect l="0" t="0" r="r" b="b"/>
            <a:pathLst>
              <a:path w="4702" h="2560">
                <a:moveTo>
                  <a:pt x="2351" y="2560"/>
                </a:moveTo>
                <a:lnTo>
                  <a:pt x="2472" y="2558"/>
                </a:lnTo>
                <a:lnTo>
                  <a:pt x="2591" y="2548"/>
                </a:lnTo>
                <a:lnTo>
                  <a:pt x="2708" y="2533"/>
                </a:lnTo>
                <a:lnTo>
                  <a:pt x="2823" y="2513"/>
                </a:lnTo>
                <a:lnTo>
                  <a:pt x="2937" y="2487"/>
                </a:lnTo>
                <a:lnTo>
                  <a:pt x="3048" y="2455"/>
                </a:lnTo>
                <a:lnTo>
                  <a:pt x="3157" y="2417"/>
                </a:lnTo>
                <a:lnTo>
                  <a:pt x="3265" y="2375"/>
                </a:lnTo>
                <a:lnTo>
                  <a:pt x="3369" y="2328"/>
                </a:lnTo>
                <a:lnTo>
                  <a:pt x="3470" y="2276"/>
                </a:lnTo>
                <a:lnTo>
                  <a:pt x="3568" y="2220"/>
                </a:lnTo>
                <a:lnTo>
                  <a:pt x="3664" y="2157"/>
                </a:lnTo>
                <a:lnTo>
                  <a:pt x="3756" y="2092"/>
                </a:lnTo>
                <a:lnTo>
                  <a:pt x="3845" y="2022"/>
                </a:lnTo>
                <a:lnTo>
                  <a:pt x="3931" y="1948"/>
                </a:lnTo>
                <a:lnTo>
                  <a:pt x="4013" y="1869"/>
                </a:lnTo>
                <a:lnTo>
                  <a:pt x="4090" y="1788"/>
                </a:lnTo>
                <a:lnTo>
                  <a:pt x="4164" y="1703"/>
                </a:lnTo>
                <a:lnTo>
                  <a:pt x="4234" y="1613"/>
                </a:lnTo>
                <a:lnTo>
                  <a:pt x="4299" y="1521"/>
                </a:lnTo>
                <a:lnTo>
                  <a:pt x="4361" y="1426"/>
                </a:lnTo>
                <a:lnTo>
                  <a:pt x="4418" y="1328"/>
                </a:lnTo>
                <a:lnTo>
                  <a:pt x="4469" y="1226"/>
                </a:lnTo>
                <a:lnTo>
                  <a:pt x="4517" y="1122"/>
                </a:lnTo>
                <a:lnTo>
                  <a:pt x="4558" y="1014"/>
                </a:lnTo>
                <a:lnTo>
                  <a:pt x="4596" y="905"/>
                </a:lnTo>
                <a:lnTo>
                  <a:pt x="4628" y="794"/>
                </a:lnTo>
                <a:lnTo>
                  <a:pt x="4654" y="680"/>
                </a:lnTo>
                <a:lnTo>
                  <a:pt x="4675" y="564"/>
                </a:lnTo>
                <a:lnTo>
                  <a:pt x="4689" y="447"/>
                </a:lnTo>
                <a:lnTo>
                  <a:pt x="4699" y="328"/>
                </a:lnTo>
                <a:lnTo>
                  <a:pt x="4702" y="207"/>
                </a:lnTo>
                <a:lnTo>
                  <a:pt x="4702" y="181"/>
                </a:lnTo>
                <a:lnTo>
                  <a:pt x="4702" y="154"/>
                </a:lnTo>
                <a:lnTo>
                  <a:pt x="4700" y="128"/>
                </a:lnTo>
                <a:lnTo>
                  <a:pt x="4699" y="103"/>
                </a:lnTo>
                <a:lnTo>
                  <a:pt x="4698" y="77"/>
                </a:lnTo>
                <a:lnTo>
                  <a:pt x="4697" y="51"/>
                </a:lnTo>
                <a:lnTo>
                  <a:pt x="4695" y="24"/>
                </a:lnTo>
                <a:lnTo>
                  <a:pt x="4693" y="0"/>
                </a:lnTo>
                <a:lnTo>
                  <a:pt x="3727" y="0"/>
                </a:lnTo>
                <a:lnTo>
                  <a:pt x="3731" y="24"/>
                </a:lnTo>
                <a:lnTo>
                  <a:pt x="3734" y="50"/>
                </a:lnTo>
                <a:lnTo>
                  <a:pt x="3736" y="76"/>
                </a:lnTo>
                <a:lnTo>
                  <a:pt x="3738" y="101"/>
                </a:lnTo>
                <a:lnTo>
                  <a:pt x="3741" y="128"/>
                </a:lnTo>
                <a:lnTo>
                  <a:pt x="3742" y="154"/>
                </a:lnTo>
                <a:lnTo>
                  <a:pt x="3742" y="180"/>
                </a:lnTo>
                <a:lnTo>
                  <a:pt x="3742" y="207"/>
                </a:lnTo>
                <a:lnTo>
                  <a:pt x="3741" y="278"/>
                </a:lnTo>
                <a:lnTo>
                  <a:pt x="3736" y="349"/>
                </a:lnTo>
                <a:lnTo>
                  <a:pt x="3726" y="419"/>
                </a:lnTo>
                <a:lnTo>
                  <a:pt x="3714" y="487"/>
                </a:lnTo>
                <a:lnTo>
                  <a:pt x="3699" y="555"/>
                </a:lnTo>
                <a:lnTo>
                  <a:pt x="3680" y="621"/>
                </a:lnTo>
                <a:lnTo>
                  <a:pt x="3658" y="685"/>
                </a:lnTo>
                <a:lnTo>
                  <a:pt x="3633" y="748"/>
                </a:lnTo>
                <a:lnTo>
                  <a:pt x="3605" y="809"/>
                </a:lnTo>
                <a:lnTo>
                  <a:pt x="3575" y="870"/>
                </a:lnTo>
                <a:lnTo>
                  <a:pt x="3540" y="928"/>
                </a:lnTo>
                <a:lnTo>
                  <a:pt x="3505" y="985"/>
                </a:lnTo>
                <a:lnTo>
                  <a:pt x="3466" y="1040"/>
                </a:lnTo>
                <a:lnTo>
                  <a:pt x="3424" y="1093"/>
                </a:lnTo>
                <a:lnTo>
                  <a:pt x="3380" y="1143"/>
                </a:lnTo>
                <a:lnTo>
                  <a:pt x="3335" y="1192"/>
                </a:lnTo>
                <a:lnTo>
                  <a:pt x="3286" y="1237"/>
                </a:lnTo>
                <a:lnTo>
                  <a:pt x="3236" y="1281"/>
                </a:lnTo>
                <a:lnTo>
                  <a:pt x="3183" y="1323"/>
                </a:lnTo>
                <a:lnTo>
                  <a:pt x="3128" y="1362"/>
                </a:lnTo>
                <a:lnTo>
                  <a:pt x="3072" y="1398"/>
                </a:lnTo>
                <a:lnTo>
                  <a:pt x="3013" y="1432"/>
                </a:lnTo>
                <a:lnTo>
                  <a:pt x="2953" y="1463"/>
                </a:lnTo>
                <a:lnTo>
                  <a:pt x="2892" y="1491"/>
                </a:lnTo>
                <a:lnTo>
                  <a:pt x="2828" y="1515"/>
                </a:lnTo>
                <a:lnTo>
                  <a:pt x="2764" y="1537"/>
                </a:lnTo>
                <a:lnTo>
                  <a:pt x="2698" y="1557"/>
                </a:lnTo>
                <a:lnTo>
                  <a:pt x="2631" y="1572"/>
                </a:lnTo>
                <a:lnTo>
                  <a:pt x="2562" y="1584"/>
                </a:lnTo>
                <a:lnTo>
                  <a:pt x="2493" y="1594"/>
                </a:lnTo>
                <a:lnTo>
                  <a:pt x="2422" y="1599"/>
                </a:lnTo>
                <a:lnTo>
                  <a:pt x="2351" y="1600"/>
                </a:lnTo>
                <a:lnTo>
                  <a:pt x="2280" y="1599"/>
                </a:lnTo>
                <a:lnTo>
                  <a:pt x="2209" y="1594"/>
                </a:lnTo>
                <a:lnTo>
                  <a:pt x="2139" y="1584"/>
                </a:lnTo>
                <a:lnTo>
                  <a:pt x="2071" y="1572"/>
                </a:lnTo>
                <a:lnTo>
                  <a:pt x="2003" y="1557"/>
                </a:lnTo>
                <a:lnTo>
                  <a:pt x="1937" y="1537"/>
                </a:lnTo>
                <a:lnTo>
                  <a:pt x="1873" y="1515"/>
                </a:lnTo>
                <a:lnTo>
                  <a:pt x="1810" y="1491"/>
                </a:lnTo>
                <a:lnTo>
                  <a:pt x="1749" y="1463"/>
                </a:lnTo>
                <a:lnTo>
                  <a:pt x="1689" y="1432"/>
                </a:lnTo>
                <a:lnTo>
                  <a:pt x="1630" y="1398"/>
                </a:lnTo>
                <a:lnTo>
                  <a:pt x="1574" y="1362"/>
                </a:lnTo>
                <a:lnTo>
                  <a:pt x="1519" y="1323"/>
                </a:lnTo>
                <a:lnTo>
                  <a:pt x="1466" y="1281"/>
                </a:lnTo>
                <a:lnTo>
                  <a:pt x="1416" y="1237"/>
                </a:lnTo>
                <a:lnTo>
                  <a:pt x="1367" y="1192"/>
                </a:lnTo>
                <a:lnTo>
                  <a:pt x="1322" y="1143"/>
                </a:lnTo>
                <a:lnTo>
                  <a:pt x="1278" y="1093"/>
                </a:lnTo>
                <a:lnTo>
                  <a:pt x="1236" y="1040"/>
                </a:lnTo>
                <a:lnTo>
                  <a:pt x="1197" y="985"/>
                </a:lnTo>
                <a:lnTo>
                  <a:pt x="1161" y="928"/>
                </a:lnTo>
                <a:lnTo>
                  <a:pt x="1127" y="870"/>
                </a:lnTo>
                <a:lnTo>
                  <a:pt x="1096" y="809"/>
                </a:lnTo>
                <a:lnTo>
                  <a:pt x="1068" y="748"/>
                </a:lnTo>
                <a:lnTo>
                  <a:pt x="1044" y="685"/>
                </a:lnTo>
                <a:lnTo>
                  <a:pt x="1022" y="621"/>
                </a:lnTo>
                <a:lnTo>
                  <a:pt x="1002" y="555"/>
                </a:lnTo>
                <a:lnTo>
                  <a:pt x="987" y="487"/>
                </a:lnTo>
                <a:lnTo>
                  <a:pt x="975" y="419"/>
                </a:lnTo>
                <a:lnTo>
                  <a:pt x="965" y="349"/>
                </a:lnTo>
                <a:lnTo>
                  <a:pt x="961" y="278"/>
                </a:lnTo>
                <a:lnTo>
                  <a:pt x="959" y="207"/>
                </a:lnTo>
                <a:lnTo>
                  <a:pt x="959" y="180"/>
                </a:lnTo>
                <a:lnTo>
                  <a:pt x="959" y="154"/>
                </a:lnTo>
                <a:lnTo>
                  <a:pt x="961" y="128"/>
                </a:lnTo>
                <a:lnTo>
                  <a:pt x="963" y="101"/>
                </a:lnTo>
                <a:lnTo>
                  <a:pt x="965" y="76"/>
                </a:lnTo>
                <a:lnTo>
                  <a:pt x="968" y="50"/>
                </a:lnTo>
                <a:lnTo>
                  <a:pt x="970" y="24"/>
                </a:lnTo>
                <a:lnTo>
                  <a:pt x="974" y="0"/>
                </a:lnTo>
                <a:lnTo>
                  <a:pt x="8" y="0"/>
                </a:lnTo>
                <a:lnTo>
                  <a:pt x="6" y="24"/>
                </a:lnTo>
                <a:lnTo>
                  <a:pt x="5" y="51"/>
                </a:lnTo>
                <a:lnTo>
                  <a:pt x="4" y="77"/>
                </a:lnTo>
                <a:lnTo>
                  <a:pt x="2" y="103"/>
                </a:lnTo>
                <a:lnTo>
                  <a:pt x="1" y="128"/>
                </a:lnTo>
                <a:lnTo>
                  <a:pt x="0" y="154"/>
                </a:lnTo>
                <a:lnTo>
                  <a:pt x="0" y="181"/>
                </a:lnTo>
                <a:lnTo>
                  <a:pt x="0" y="207"/>
                </a:lnTo>
                <a:lnTo>
                  <a:pt x="2" y="328"/>
                </a:lnTo>
                <a:lnTo>
                  <a:pt x="12" y="447"/>
                </a:lnTo>
                <a:lnTo>
                  <a:pt x="27" y="564"/>
                </a:lnTo>
                <a:lnTo>
                  <a:pt x="48" y="680"/>
                </a:lnTo>
                <a:lnTo>
                  <a:pt x="73" y="794"/>
                </a:lnTo>
                <a:lnTo>
                  <a:pt x="105" y="905"/>
                </a:lnTo>
                <a:lnTo>
                  <a:pt x="142" y="1014"/>
                </a:lnTo>
                <a:lnTo>
                  <a:pt x="185" y="1122"/>
                </a:lnTo>
                <a:lnTo>
                  <a:pt x="232" y="1226"/>
                </a:lnTo>
                <a:lnTo>
                  <a:pt x="284" y="1328"/>
                </a:lnTo>
                <a:lnTo>
                  <a:pt x="340" y="1426"/>
                </a:lnTo>
                <a:lnTo>
                  <a:pt x="401" y="1521"/>
                </a:lnTo>
                <a:lnTo>
                  <a:pt x="467" y="1613"/>
                </a:lnTo>
                <a:lnTo>
                  <a:pt x="537" y="1703"/>
                </a:lnTo>
                <a:lnTo>
                  <a:pt x="612" y="1788"/>
                </a:lnTo>
                <a:lnTo>
                  <a:pt x="689" y="1869"/>
                </a:lnTo>
                <a:lnTo>
                  <a:pt x="771" y="1948"/>
                </a:lnTo>
                <a:lnTo>
                  <a:pt x="857" y="2022"/>
                </a:lnTo>
                <a:lnTo>
                  <a:pt x="946" y="2092"/>
                </a:lnTo>
                <a:lnTo>
                  <a:pt x="1038" y="2157"/>
                </a:lnTo>
                <a:lnTo>
                  <a:pt x="1133" y="2220"/>
                </a:lnTo>
                <a:lnTo>
                  <a:pt x="1231" y="2276"/>
                </a:lnTo>
                <a:lnTo>
                  <a:pt x="1333" y="2328"/>
                </a:lnTo>
                <a:lnTo>
                  <a:pt x="1437" y="2375"/>
                </a:lnTo>
                <a:lnTo>
                  <a:pt x="1543" y="2417"/>
                </a:lnTo>
                <a:lnTo>
                  <a:pt x="1653" y="2455"/>
                </a:lnTo>
                <a:lnTo>
                  <a:pt x="1765" y="2487"/>
                </a:lnTo>
                <a:lnTo>
                  <a:pt x="1878" y="2513"/>
                </a:lnTo>
                <a:lnTo>
                  <a:pt x="1993" y="2533"/>
                </a:lnTo>
                <a:lnTo>
                  <a:pt x="2111" y="2548"/>
                </a:lnTo>
                <a:lnTo>
                  <a:pt x="2230" y="2558"/>
                </a:lnTo>
                <a:lnTo>
                  <a:pt x="2351" y="2560"/>
                </a:lnTo>
                <a:close/>
              </a:path>
            </a:pathLst>
          </a:custGeom>
          <a:solidFill>
            <a:srgbClr val="E7C7A0"/>
          </a:solidFill>
          <a:ln w="12700">
            <a:noFill/>
            <a:prstDash val="solid"/>
            <a:round/>
            <a:headEnd/>
            <a:tailEnd/>
          </a:ln>
        </p:spPr>
        <p:txBody>
          <a:bodyPr vert="horz" wrap="square" lIns="60953" tIns="30476" rIns="60953" bIns="304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ar-SA" sz="16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45" name="Freeform 6">
            <a:extLst>
              <a:ext uri="{FF2B5EF4-FFF2-40B4-BE49-F238E27FC236}">
                <a16:creationId xmlns="" xmlns:a16="http://schemas.microsoft.com/office/drawing/2014/main" id="{1ABBD59A-8E0E-4485-B463-9C99195283E1}"/>
              </a:ext>
            </a:extLst>
          </p:cNvPr>
          <p:cNvSpPr>
            <a:spLocks/>
          </p:cNvSpPr>
          <p:nvPr/>
        </p:nvSpPr>
        <p:spPr bwMode="auto">
          <a:xfrm rot="5400000">
            <a:off x="5453645" y="940906"/>
            <a:ext cx="1556112" cy="847584"/>
          </a:xfrm>
          <a:custGeom>
            <a:avLst/>
            <a:gdLst/>
            <a:ahLst/>
            <a:cxnLst>
              <a:cxn ang="0">
                <a:pos x="2111" y="12"/>
              </a:cxn>
              <a:cxn ang="0">
                <a:pos x="1765" y="73"/>
              </a:cxn>
              <a:cxn ang="0">
                <a:pos x="1437" y="185"/>
              </a:cxn>
              <a:cxn ang="0">
                <a:pos x="1133" y="342"/>
              </a:cxn>
              <a:cxn ang="0">
                <a:pos x="857" y="538"/>
              </a:cxn>
              <a:cxn ang="0">
                <a:pos x="612" y="772"/>
              </a:cxn>
              <a:cxn ang="0">
                <a:pos x="403" y="1039"/>
              </a:cxn>
              <a:cxn ang="0">
                <a:pos x="233" y="1334"/>
              </a:cxn>
              <a:cxn ang="0">
                <a:pos x="105" y="1655"/>
              </a:cxn>
              <a:cxn ang="0">
                <a:pos x="27" y="1996"/>
              </a:cxn>
              <a:cxn ang="0">
                <a:pos x="0" y="2353"/>
              </a:cxn>
              <a:cxn ang="0">
                <a:pos x="1" y="2432"/>
              </a:cxn>
              <a:cxn ang="0">
                <a:pos x="5" y="2509"/>
              </a:cxn>
              <a:cxn ang="0">
                <a:pos x="974" y="2562"/>
              </a:cxn>
              <a:cxn ang="0">
                <a:pos x="966" y="2484"/>
              </a:cxn>
              <a:cxn ang="0">
                <a:pos x="960" y="2406"/>
              </a:cxn>
              <a:cxn ang="0">
                <a:pos x="961" y="2282"/>
              </a:cxn>
              <a:cxn ang="0">
                <a:pos x="988" y="2073"/>
              </a:cxn>
              <a:cxn ang="0">
                <a:pos x="1044" y="1875"/>
              </a:cxn>
              <a:cxn ang="0">
                <a:pos x="1127" y="1690"/>
              </a:cxn>
              <a:cxn ang="0">
                <a:pos x="1236" y="1520"/>
              </a:cxn>
              <a:cxn ang="0">
                <a:pos x="1367" y="1368"/>
              </a:cxn>
              <a:cxn ang="0">
                <a:pos x="1519" y="1237"/>
              </a:cxn>
              <a:cxn ang="0">
                <a:pos x="1689" y="1128"/>
              </a:cxn>
              <a:cxn ang="0">
                <a:pos x="1874" y="1045"/>
              </a:cxn>
              <a:cxn ang="0">
                <a:pos x="2071" y="988"/>
              </a:cxn>
              <a:cxn ang="0">
                <a:pos x="2280" y="961"/>
              </a:cxn>
              <a:cxn ang="0">
                <a:pos x="2493" y="966"/>
              </a:cxn>
              <a:cxn ang="0">
                <a:pos x="2699" y="1003"/>
              </a:cxn>
              <a:cxn ang="0">
                <a:pos x="2892" y="1069"/>
              </a:cxn>
              <a:cxn ang="0">
                <a:pos x="3072" y="1162"/>
              </a:cxn>
              <a:cxn ang="0">
                <a:pos x="3236" y="1279"/>
              </a:cxn>
              <a:cxn ang="0">
                <a:pos x="3381" y="1417"/>
              </a:cxn>
              <a:cxn ang="0">
                <a:pos x="3505" y="1575"/>
              </a:cxn>
              <a:cxn ang="0">
                <a:pos x="3605" y="1751"/>
              </a:cxn>
              <a:cxn ang="0">
                <a:pos x="3680" y="1939"/>
              </a:cxn>
              <a:cxn ang="0">
                <a:pos x="3726" y="2141"/>
              </a:cxn>
              <a:cxn ang="0">
                <a:pos x="3744" y="2353"/>
              </a:cxn>
              <a:cxn ang="0">
                <a:pos x="3741" y="2432"/>
              </a:cxn>
              <a:cxn ang="0">
                <a:pos x="3734" y="2510"/>
              </a:cxn>
              <a:cxn ang="0">
                <a:pos x="4693" y="2562"/>
              </a:cxn>
              <a:cxn ang="0">
                <a:pos x="4699" y="2483"/>
              </a:cxn>
              <a:cxn ang="0">
                <a:pos x="4702" y="2406"/>
              </a:cxn>
              <a:cxn ang="0">
                <a:pos x="4699" y="2232"/>
              </a:cxn>
              <a:cxn ang="0">
                <a:pos x="4654" y="1880"/>
              </a:cxn>
              <a:cxn ang="0">
                <a:pos x="4560" y="1546"/>
              </a:cxn>
              <a:cxn ang="0">
                <a:pos x="4418" y="1232"/>
              </a:cxn>
              <a:cxn ang="0">
                <a:pos x="4234" y="947"/>
              </a:cxn>
              <a:cxn ang="0">
                <a:pos x="4013" y="691"/>
              </a:cxn>
              <a:cxn ang="0">
                <a:pos x="3756" y="468"/>
              </a:cxn>
              <a:cxn ang="0">
                <a:pos x="3471" y="284"/>
              </a:cxn>
              <a:cxn ang="0">
                <a:pos x="3159" y="143"/>
              </a:cxn>
              <a:cxn ang="0">
                <a:pos x="2825" y="47"/>
              </a:cxn>
              <a:cxn ang="0">
                <a:pos x="2472" y="2"/>
              </a:cxn>
            </a:cxnLst>
            <a:rect l="0" t="0" r="r" b="b"/>
            <a:pathLst>
              <a:path w="4703" h="2562">
                <a:moveTo>
                  <a:pt x="2351" y="0"/>
                </a:moveTo>
                <a:lnTo>
                  <a:pt x="2231" y="2"/>
                </a:lnTo>
                <a:lnTo>
                  <a:pt x="2111" y="12"/>
                </a:lnTo>
                <a:lnTo>
                  <a:pt x="1994" y="27"/>
                </a:lnTo>
                <a:lnTo>
                  <a:pt x="1879" y="47"/>
                </a:lnTo>
                <a:lnTo>
                  <a:pt x="1765" y="73"/>
                </a:lnTo>
                <a:lnTo>
                  <a:pt x="1653" y="105"/>
                </a:lnTo>
                <a:lnTo>
                  <a:pt x="1545" y="143"/>
                </a:lnTo>
                <a:lnTo>
                  <a:pt x="1437" y="185"/>
                </a:lnTo>
                <a:lnTo>
                  <a:pt x="1333" y="232"/>
                </a:lnTo>
                <a:lnTo>
                  <a:pt x="1232" y="284"/>
                </a:lnTo>
                <a:lnTo>
                  <a:pt x="1133" y="342"/>
                </a:lnTo>
                <a:lnTo>
                  <a:pt x="1038" y="403"/>
                </a:lnTo>
                <a:lnTo>
                  <a:pt x="946" y="468"/>
                </a:lnTo>
                <a:lnTo>
                  <a:pt x="857" y="538"/>
                </a:lnTo>
                <a:lnTo>
                  <a:pt x="771" y="612"/>
                </a:lnTo>
                <a:lnTo>
                  <a:pt x="690" y="691"/>
                </a:lnTo>
                <a:lnTo>
                  <a:pt x="612" y="772"/>
                </a:lnTo>
                <a:lnTo>
                  <a:pt x="537" y="857"/>
                </a:lnTo>
                <a:lnTo>
                  <a:pt x="468" y="947"/>
                </a:lnTo>
                <a:lnTo>
                  <a:pt x="403" y="1039"/>
                </a:lnTo>
                <a:lnTo>
                  <a:pt x="342" y="1134"/>
                </a:lnTo>
                <a:lnTo>
                  <a:pt x="284" y="1232"/>
                </a:lnTo>
                <a:lnTo>
                  <a:pt x="233" y="1334"/>
                </a:lnTo>
                <a:lnTo>
                  <a:pt x="185" y="1438"/>
                </a:lnTo>
                <a:lnTo>
                  <a:pt x="143" y="1546"/>
                </a:lnTo>
                <a:lnTo>
                  <a:pt x="105" y="1655"/>
                </a:lnTo>
                <a:lnTo>
                  <a:pt x="74" y="1766"/>
                </a:lnTo>
                <a:lnTo>
                  <a:pt x="48" y="1880"/>
                </a:lnTo>
                <a:lnTo>
                  <a:pt x="27" y="1996"/>
                </a:lnTo>
                <a:lnTo>
                  <a:pt x="12" y="2113"/>
                </a:lnTo>
                <a:lnTo>
                  <a:pt x="3" y="2232"/>
                </a:lnTo>
                <a:lnTo>
                  <a:pt x="0" y="2353"/>
                </a:lnTo>
                <a:lnTo>
                  <a:pt x="0" y="2379"/>
                </a:lnTo>
                <a:lnTo>
                  <a:pt x="0" y="2406"/>
                </a:lnTo>
                <a:lnTo>
                  <a:pt x="1" y="2432"/>
                </a:lnTo>
                <a:lnTo>
                  <a:pt x="3" y="2457"/>
                </a:lnTo>
                <a:lnTo>
                  <a:pt x="4" y="2483"/>
                </a:lnTo>
                <a:lnTo>
                  <a:pt x="5" y="2509"/>
                </a:lnTo>
                <a:lnTo>
                  <a:pt x="8" y="2536"/>
                </a:lnTo>
                <a:lnTo>
                  <a:pt x="9" y="2562"/>
                </a:lnTo>
                <a:lnTo>
                  <a:pt x="974" y="2562"/>
                </a:lnTo>
                <a:lnTo>
                  <a:pt x="971" y="2536"/>
                </a:lnTo>
                <a:lnTo>
                  <a:pt x="968" y="2510"/>
                </a:lnTo>
                <a:lnTo>
                  <a:pt x="966" y="2484"/>
                </a:lnTo>
                <a:lnTo>
                  <a:pt x="963" y="2459"/>
                </a:lnTo>
                <a:lnTo>
                  <a:pt x="961" y="2432"/>
                </a:lnTo>
                <a:lnTo>
                  <a:pt x="960" y="2406"/>
                </a:lnTo>
                <a:lnTo>
                  <a:pt x="960" y="2380"/>
                </a:lnTo>
                <a:lnTo>
                  <a:pt x="960" y="2353"/>
                </a:lnTo>
                <a:lnTo>
                  <a:pt x="961" y="2282"/>
                </a:lnTo>
                <a:lnTo>
                  <a:pt x="967" y="2211"/>
                </a:lnTo>
                <a:lnTo>
                  <a:pt x="976" y="2141"/>
                </a:lnTo>
                <a:lnTo>
                  <a:pt x="988" y="2073"/>
                </a:lnTo>
                <a:lnTo>
                  <a:pt x="1004" y="2005"/>
                </a:lnTo>
                <a:lnTo>
                  <a:pt x="1022" y="1939"/>
                </a:lnTo>
                <a:lnTo>
                  <a:pt x="1044" y="1875"/>
                </a:lnTo>
                <a:lnTo>
                  <a:pt x="1069" y="1812"/>
                </a:lnTo>
                <a:lnTo>
                  <a:pt x="1097" y="1751"/>
                </a:lnTo>
                <a:lnTo>
                  <a:pt x="1127" y="1690"/>
                </a:lnTo>
                <a:lnTo>
                  <a:pt x="1162" y="1632"/>
                </a:lnTo>
                <a:lnTo>
                  <a:pt x="1197" y="1575"/>
                </a:lnTo>
                <a:lnTo>
                  <a:pt x="1236" y="1520"/>
                </a:lnTo>
                <a:lnTo>
                  <a:pt x="1278" y="1467"/>
                </a:lnTo>
                <a:lnTo>
                  <a:pt x="1322" y="1417"/>
                </a:lnTo>
                <a:lnTo>
                  <a:pt x="1367" y="1368"/>
                </a:lnTo>
                <a:lnTo>
                  <a:pt x="1416" y="1323"/>
                </a:lnTo>
                <a:lnTo>
                  <a:pt x="1466" y="1279"/>
                </a:lnTo>
                <a:lnTo>
                  <a:pt x="1519" y="1237"/>
                </a:lnTo>
                <a:lnTo>
                  <a:pt x="1574" y="1198"/>
                </a:lnTo>
                <a:lnTo>
                  <a:pt x="1630" y="1162"/>
                </a:lnTo>
                <a:lnTo>
                  <a:pt x="1689" y="1128"/>
                </a:lnTo>
                <a:lnTo>
                  <a:pt x="1749" y="1097"/>
                </a:lnTo>
                <a:lnTo>
                  <a:pt x="1810" y="1069"/>
                </a:lnTo>
                <a:lnTo>
                  <a:pt x="1874" y="1045"/>
                </a:lnTo>
                <a:lnTo>
                  <a:pt x="1939" y="1023"/>
                </a:lnTo>
                <a:lnTo>
                  <a:pt x="2003" y="1003"/>
                </a:lnTo>
                <a:lnTo>
                  <a:pt x="2071" y="988"/>
                </a:lnTo>
                <a:lnTo>
                  <a:pt x="2139" y="976"/>
                </a:lnTo>
                <a:lnTo>
                  <a:pt x="2209" y="966"/>
                </a:lnTo>
                <a:lnTo>
                  <a:pt x="2280" y="961"/>
                </a:lnTo>
                <a:lnTo>
                  <a:pt x="2351" y="960"/>
                </a:lnTo>
                <a:lnTo>
                  <a:pt x="2423" y="961"/>
                </a:lnTo>
                <a:lnTo>
                  <a:pt x="2493" y="966"/>
                </a:lnTo>
                <a:lnTo>
                  <a:pt x="2563" y="976"/>
                </a:lnTo>
                <a:lnTo>
                  <a:pt x="2631" y="988"/>
                </a:lnTo>
                <a:lnTo>
                  <a:pt x="2699" y="1003"/>
                </a:lnTo>
                <a:lnTo>
                  <a:pt x="2765" y="1023"/>
                </a:lnTo>
                <a:lnTo>
                  <a:pt x="2829" y="1045"/>
                </a:lnTo>
                <a:lnTo>
                  <a:pt x="2892" y="1069"/>
                </a:lnTo>
                <a:lnTo>
                  <a:pt x="2954" y="1097"/>
                </a:lnTo>
                <a:lnTo>
                  <a:pt x="3014" y="1128"/>
                </a:lnTo>
                <a:lnTo>
                  <a:pt x="3072" y="1162"/>
                </a:lnTo>
                <a:lnTo>
                  <a:pt x="3128" y="1198"/>
                </a:lnTo>
                <a:lnTo>
                  <a:pt x="3183" y="1237"/>
                </a:lnTo>
                <a:lnTo>
                  <a:pt x="3236" y="1279"/>
                </a:lnTo>
                <a:lnTo>
                  <a:pt x="3286" y="1323"/>
                </a:lnTo>
                <a:lnTo>
                  <a:pt x="3335" y="1368"/>
                </a:lnTo>
                <a:lnTo>
                  <a:pt x="3381" y="1417"/>
                </a:lnTo>
                <a:lnTo>
                  <a:pt x="3424" y="1467"/>
                </a:lnTo>
                <a:lnTo>
                  <a:pt x="3466" y="1520"/>
                </a:lnTo>
                <a:lnTo>
                  <a:pt x="3505" y="1575"/>
                </a:lnTo>
                <a:lnTo>
                  <a:pt x="3542" y="1632"/>
                </a:lnTo>
                <a:lnTo>
                  <a:pt x="3575" y="1690"/>
                </a:lnTo>
                <a:lnTo>
                  <a:pt x="3605" y="1751"/>
                </a:lnTo>
                <a:lnTo>
                  <a:pt x="3633" y="1812"/>
                </a:lnTo>
                <a:lnTo>
                  <a:pt x="3658" y="1875"/>
                </a:lnTo>
                <a:lnTo>
                  <a:pt x="3680" y="1939"/>
                </a:lnTo>
                <a:lnTo>
                  <a:pt x="3700" y="2005"/>
                </a:lnTo>
                <a:lnTo>
                  <a:pt x="3714" y="2073"/>
                </a:lnTo>
                <a:lnTo>
                  <a:pt x="3726" y="2141"/>
                </a:lnTo>
                <a:lnTo>
                  <a:pt x="3736" y="2211"/>
                </a:lnTo>
                <a:lnTo>
                  <a:pt x="3741" y="2282"/>
                </a:lnTo>
                <a:lnTo>
                  <a:pt x="3744" y="2353"/>
                </a:lnTo>
                <a:lnTo>
                  <a:pt x="3742" y="2380"/>
                </a:lnTo>
                <a:lnTo>
                  <a:pt x="3742" y="2406"/>
                </a:lnTo>
                <a:lnTo>
                  <a:pt x="3741" y="2432"/>
                </a:lnTo>
                <a:lnTo>
                  <a:pt x="3739" y="2459"/>
                </a:lnTo>
                <a:lnTo>
                  <a:pt x="3738" y="2484"/>
                </a:lnTo>
                <a:lnTo>
                  <a:pt x="3734" y="2510"/>
                </a:lnTo>
                <a:lnTo>
                  <a:pt x="3731" y="2536"/>
                </a:lnTo>
                <a:lnTo>
                  <a:pt x="3728" y="2562"/>
                </a:lnTo>
                <a:lnTo>
                  <a:pt x="4693" y="2562"/>
                </a:lnTo>
                <a:lnTo>
                  <a:pt x="4696" y="2536"/>
                </a:lnTo>
                <a:lnTo>
                  <a:pt x="4697" y="2509"/>
                </a:lnTo>
                <a:lnTo>
                  <a:pt x="4699" y="2483"/>
                </a:lnTo>
                <a:lnTo>
                  <a:pt x="4701" y="2457"/>
                </a:lnTo>
                <a:lnTo>
                  <a:pt x="4701" y="2432"/>
                </a:lnTo>
                <a:lnTo>
                  <a:pt x="4702" y="2406"/>
                </a:lnTo>
                <a:lnTo>
                  <a:pt x="4702" y="2379"/>
                </a:lnTo>
                <a:lnTo>
                  <a:pt x="4703" y="2353"/>
                </a:lnTo>
                <a:lnTo>
                  <a:pt x="4699" y="2232"/>
                </a:lnTo>
                <a:lnTo>
                  <a:pt x="4691" y="2113"/>
                </a:lnTo>
                <a:lnTo>
                  <a:pt x="4675" y="1996"/>
                </a:lnTo>
                <a:lnTo>
                  <a:pt x="4654" y="1880"/>
                </a:lnTo>
                <a:lnTo>
                  <a:pt x="4628" y="1766"/>
                </a:lnTo>
                <a:lnTo>
                  <a:pt x="4597" y="1655"/>
                </a:lnTo>
                <a:lnTo>
                  <a:pt x="4560" y="1546"/>
                </a:lnTo>
                <a:lnTo>
                  <a:pt x="4517" y="1438"/>
                </a:lnTo>
                <a:lnTo>
                  <a:pt x="4471" y="1334"/>
                </a:lnTo>
                <a:lnTo>
                  <a:pt x="4418" y="1232"/>
                </a:lnTo>
                <a:lnTo>
                  <a:pt x="4362" y="1134"/>
                </a:lnTo>
                <a:lnTo>
                  <a:pt x="4300" y="1039"/>
                </a:lnTo>
                <a:lnTo>
                  <a:pt x="4234" y="947"/>
                </a:lnTo>
                <a:lnTo>
                  <a:pt x="4165" y="857"/>
                </a:lnTo>
                <a:lnTo>
                  <a:pt x="4090" y="772"/>
                </a:lnTo>
                <a:lnTo>
                  <a:pt x="4013" y="691"/>
                </a:lnTo>
                <a:lnTo>
                  <a:pt x="3931" y="612"/>
                </a:lnTo>
                <a:lnTo>
                  <a:pt x="3845" y="538"/>
                </a:lnTo>
                <a:lnTo>
                  <a:pt x="3756" y="468"/>
                </a:lnTo>
                <a:lnTo>
                  <a:pt x="3664" y="403"/>
                </a:lnTo>
                <a:lnTo>
                  <a:pt x="3569" y="342"/>
                </a:lnTo>
                <a:lnTo>
                  <a:pt x="3471" y="284"/>
                </a:lnTo>
                <a:lnTo>
                  <a:pt x="3369" y="232"/>
                </a:lnTo>
                <a:lnTo>
                  <a:pt x="3265" y="185"/>
                </a:lnTo>
                <a:lnTo>
                  <a:pt x="3159" y="143"/>
                </a:lnTo>
                <a:lnTo>
                  <a:pt x="3049" y="105"/>
                </a:lnTo>
                <a:lnTo>
                  <a:pt x="2937" y="73"/>
                </a:lnTo>
                <a:lnTo>
                  <a:pt x="2825" y="47"/>
                </a:lnTo>
                <a:lnTo>
                  <a:pt x="2708" y="27"/>
                </a:lnTo>
                <a:lnTo>
                  <a:pt x="2591" y="12"/>
                </a:lnTo>
                <a:lnTo>
                  <a:pt x="2472" y="2"/>
                </a:lnTo>
                <a:lnTo>
                  <a:pt x="2351" y="0"/>
                </a:lnTo>
              </a:path>
            </a:pathLst>
          </a:custGeom>
          <a:solidFill>
            <a:srgbClr val="526188"/>
          </a:solidFill>
          <a:ln w="12700">
            <a:noFill/>
            <a:prstDash val="solid"/>
            <a:round/>
            <a:headEnd/>
            <a:tailEnd/>
          </a:ln>
        </p:spPr>
        <p:txBody>
          <a:bodyPr vert="horz" wrap="square" lIns="60953" tIns="30476" rIns="60953" bIns="304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ar-SA" sz="16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46" name="Oval 15">
            <a:extLst>
              <a:ext uri="{FF2B5EF4-FFF2-40B4-BE49-F238E27FC236}">
                <a16:creationId xmlns="" xmlns:a16="http://schemas.microsoft.com/office/drawing/2014/main" id="{70363F45-107E-4795-AD0E-8288484FAB0F}"/>
              </a:ext>
            </a:extLst>
          </p:cNvPr>
          <p:cNvSpPr/>
          <p:nvPr/>
        </p:nvSpPr>
        <p:spPr>
          <a:xfrm>
            <a:off x="5481265" y="991661"/>
            <a:ext cx="750438" cy="750439"/>
          </a:xfrm>
          <a:prstGeom prst="ellipse">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id-ID" sz="900" b="0" i="0" u="none" strike="noStrike" kern="0" cap="none" spc="0" normalizeH="0" baseline="0" noProof="0" smtClean="0">
              <a:ln>
                <a:noFill/>
              </a:ln>
              <a:solidFill>
                <a:prstClr val="white"/>
              </a:solidFill>
              <a:effectLst/>
              <a:uLnTx/>
              <a:uFillTx/>
              <a:latin typeface="Franklin Gothic Book"/>
              <a:ea typeface="+mn-ea"/>
              <a:cs typeface="+mn-cs"/>
              <a:sym typeface="+mn-lt"/>
            </a:endParaRPr>
          </a:p>
        </p:txBody>
      </p:sp>
      <p:sp>
        <p:nvSpPr>
          <p:cNvPr id="47" name="Oval 15">
            <a:extLst>
              <a:ext uri="{FF2B5EF4-FFF2-40B4-BE49-F238E27FC236}">
                <a16:creationId xmlns="" xmlns:a16="http://schemas.microsoft.com/office/drawing/2014/main" id="{FE36EA59-6A43-4D32-A28A-C77F36179431}"/>
              </a:ext>
            </a:extLst>
          </p:cNvPr>
          <p:cNvSpPr/>
          <p:nvPr/>
        </p:nvSpPr>
        <p:spPr>
          <a:xfrm>
            <a:off x="5384117" y="2222477"/>
            <a:ext cx="750438" cy="750439"/>
          </a:xfrm>
          <a:prstGeom prst="ellipse">
            <a:avLst/>
          </a:pr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id-ID" sz="900" b="0" i="0" u="none" strike="noStrike" kern="0" cap="none" spc="0" normalizeH="0" baseline="0" noProof="0" smtClean="0">
              <a:ln>
                <a:noFill/>
              </a:ln>
              <a:solidFill>
                <a:prstClr val="white"/>
              </a:solidFill>
              <a:effectLst/>
              <a:uLnTx/>
              <a:uFillTx/>
              <a:latin typeface="Franklin Gothic Book"/>
              <a:ea typeface="+mn-ea"/>
              <a:cs typeface="+mn-cs"/>
              <a:sym typeface="+mn-lt"/>
            </a:endParaRPr>
          </a:p>
        </p:txBody>
      </p:sp>
      <p:sp>
        <p:nvSpPr>
          <p:cNvPr id="48" name="Oval 15">
            <a:extLst>
              <a:ext uri="{FF2B5EF4-FFF2-40B4-BE49-F238E27FC236}">
                <a16:creationId xmlns="" xmlns:a16="http://schemas.microsoft.com/office/drawing/2014/main" id="{0A645293-13DC-4D39-9F25-A25FD4ED1030}"/>
              </a:ext>
            </a:extLst>
          </p:cNvPr>
          <p:cNvSpPr/>
          <p:nvPr/>
        </p:nvSpPr>
        <p:spPr>
          <a:xfrm>
            <a:off x="5481265" y="3444020"/>
            <a:ext cx="750438" cy="750439"/>
          </a:xfrm>
          <a:prstGeom prst="ellipse">
            <a:avLst/>
          </a:prstGeom>
          <a:solidFill>
            <a:srgbClr val="526188"/>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id-ID" sz="900" b="0" i="0" u="none" strike="noStrike" kern="0" cap="none" spc="0" normalizeH="0" baseline="0" noProof="0" smtClean="0">
              <a:ln>
                <a:noFill/>
              </a:ln>
              <a:solidFill>
                <a:prstClr val="white"/>
              </a:solidFill>
              <a:effectLst/>
              <a:uLnTx/>
              <a:uFillTx/>
              <a:latin typeface="Franklin Gothic Book"/>
              <a:ea typeface="+mn-ea"/>
              <a:cs typeface="+mn-cs"/>
              <a:sym typeface="+mn-lt"/>
            </a:endParaRPr>
          </a:p>
        </p:txBody>
      </p:sp>
      <p:sp>
        <p:nvSpPr>
          <p:cNvPr id="49" name="Oval 15">
            <a:extLst>
              <a:ext uri="{FF2B5EF4-FFF2-40B4-BE49-F238E27FC236}">
                <a16:creationId xmlns="" xmlns:a16="http://schemas.microsoft.com/office/drawing/2014/main" id="{7ACA5488-8999-4977-B405-26935566B2C8}"/>
              </a:ext>
            </a:extLst>
          </p:cNvPr>
          <p:cNvSpPr/>
          <p:nvPr/>
        </p:nvSpPr>
        <p:spPr>
          <a:xfrm>
            <a:off x="5384117" y="4684113"/>
            <a:ext cx="750438" cy="750439"/>
          </a:xfrm>
          <a:prstGeom prst="ellipse">
            <a:avLst/>
          </a:prstGeom>
          <a:solidFill>
            <a:srgbClr val="E7C7A0"/>
          </a:solidFill>
          <a:ln w="25400" cap="flat" cmpd="sng" algn="ctr">
            <a:noFill/>
            <a:prstDash val="solid"/>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id-ID" sz="900" b="0" i="0" u="none" strike="noStrike" kern="0" cap="none" spc="0" normalizeH="0" baseline="0" noProof="0" smtClean="0">
              <a:ln>
                <a:noFill/>
              </a:ln>
              <a:solidFill>
                <a:prstClr val="white"/>
              </a:solidFill>
              <a:effectLst/>
              <a:uLnTx/>
              <a:uFillTx/>
              <a:latin typeface="Franklin Gothic Book"/>
              <a:ea typeface="+mn-ea"/>
              <a:cs typeface="+mn-cs"/>
              <a:sym typeface="+mn-lt"/>
            </a:endParaRPr>
          </a:p>
        </p:txBody>
      </p:sp>
      <p:cxnSp>
        <p:nvCxnSpPr>
          <p:cNvPr id="50" name="Straight Connector 4">
            <a:extLst>
              <a:ext uri="{FF2B5EF4-FFF2-40B4-BE49-F238E27FC236}">
                <a16:creationId xmlns="" xmlns:a16="http://schemas.microsoft.com/office/drawing/2014/main" id="{120ABD04-9498-46A3-97E3-D2C8744935D8}"/>
              </a:ext>
            </a:extLst>
          </p:cNvPr>
          <p:cNvCxnSpPr>
            <a:cxnSpLocks/>
          </p:cNvCxnSpPr>
          <p:nvPr/>
        </p:nvCxnSpPr>
        <p:spPr>
          <a:xfrm flipH="1">
            <a:off x="4239896" y="1358751"/>
            <a:ext cx="1241369" cy="0"/>
          </a:xfrm>
          <a:prstGeom prst="line">
            <a:avLst/>
          </a:prstGeom>
          <a:noFill/>
          <a:ln w="25400" cap="flat" cmpd="sng" algn="ctr">
            <a:solidFill>
              <a:srgbClr val="526188"/>
            </a:solidFill>
            <a:prstDash val="lgDash"/>
            <a:headEnd type="oval" w="lg" len="lg"/>
            <a:tailEnd type="oval" w="lg" len="lg"/>
          </a:ln>
          <a:effectLst/>
        </p:spPr>
      </p:cxnSp>
      <p:cxnSp>
        <p:nvCxnSpPr>
          <p:cNvPr id="51" name="Straight Connector 4">
            <a:extLst>
              <a:ext uri="{FF2B5EF4-FFF2-40B4-BE49-F238E27FC236}">
                <a16:creationId xmlns="" xmlns:a16="http://schemas.microsoft.com/office/drawing/2014/main" id="{5E0569F9-B399-4D0D-A592-5FF9F5F0D766}"/>
              </a:ext>
            </a:extLst>
          </p:cNvPr>
          <p:cNvCxnSpPr>
            <a:cxnSpLocks/>
          </p:cNvCxnSpPr>
          <p:nvPr/>
        </p:nvCxnSpPr>
        <p:spPr>
          <a:xfrm flipH="1">
            <a:off x="6134558" y="2586809"/>
            <a:ext cx="1241369" cy="0"/>
          </a:xfrm>
          <a:prstGeom prst="line">
            <a:avLst/>
          </a:prstGeom>
          <a:noFill/>
          <a:ln w="25400" cap="flat" cmpd="sng" algn="ctr">
            <a:solidFill>
              <a:srgbClr val="E7C7A0"/>
            </a:solidFill>
            <a:prstDash val="lgDash"/>
            <a:headEnd type="oval" w="lg" len="lg"/>
            <a:tailEnd type="oval" w="lg" len="lg"/>
          </a:ln>
          <a:effectLst/>
        </p:spPr>
      </p:cxnSp>
      <p:cxnSp>
        <p:nvCxnSpPr>
          <p:cNvPr id="52" name="Straight Connector 4">
            <a:extLst>
              <a:ext uri="{FF2B5EF4-FFF2-40B4-BE49-F238E27FC236}">
                <a16:creationId xmlns="" xmlns:a16="http://schemas.microsoft.com/office/drawing/2014/main" id="{D238E32D-A68D-4A5D-947D-129EBD6F7732}"/>
              </a:ext>
            </a:extLst>
          </p:cNvPr>
          <p:cNvCxnSpPr>
            <a:cxnSpLocks/>
          </p:cNvCxnSpPr>
          <p:nvPr/>
        </p:nvCxnSpPr>
        <p:spPr>
          <a:xfrm flipH="1">
            <a:off x="4239896" y="3847118"/>
            <a:ext cx="1241369" cy="0"/>
          </a:xfrm>
          <a:prstGeom prst="line">
            <a:avLst/>
          </a:prstGeom>
          <a:noFill/>
          <a:ln w="25400" cap="flat" cmpd="sng" algn="ctr">
            <a:solidFill>
              <a:srgbClr val="526188"/>
            </a:solidFill>
            <a:prstDash val="lgDash"/>
            <a:headEnd type="oval" w="lg" len="lg"/>
            <a:tailEnd type="oval" w="lg" len="lg"/>
          </a:ln>
          <a:effectLst/>
        </p:spPr>
      </p:cxnSp>
      <p:cxnSp>
        <p:nvCxnSpPr>
          <p:cNvPr id="53" name="Straight Connector 4">
            <a:extLst>
              <a:ext uri="{FF2B5EF4-FFF2-40B4-BE49-F238E27FC236}">
                <a16:creationId xmlns="" xmlns:a16="http://schemas.microsoft.com/office/drawing/2014/main" id="{4018EC2B-6AD4-43C9-9FA4-7D8F9E470B8B}"/>
              </a:ext>
            </a:extLst>
          </p:cNvPr>
          <p:cNvCxnSpPr>
            <a:cxnSpLocks/>
          </p:cNvCxnSpPr>
          <p:nvPr/>
        </p:nvCxnSpPr>
        <p:spPr>
          <a:xfrm flipH="1">
            <a:off x="6134558" y="5031341"/>
            <a:ext cx="1241369" cy="0"/>
          </a:xfrm>
          <a:prstGeom prst="line">
            <a:avLst/>
          </a:prstGeom>
          <a:noFill/>
          <a:ln w="25400" cap="flat" cmpd="sng" algn="ctr">
            <a:solidFill>
              <a:srgbClr val="E7C7A0"/>
            </a:solidFill>
            <a:prstDash val="lgDash"/>
            <a:headEnd type="oval" w="lg" len="lg"/>
            <a:tailEnd type="oval" w="lg" len="lg"/>
          </a:ln>
          <a:effectLst/>
        </p:spPr>
      </p:cxnSp>
      <p:sp>
        <p:nvSpPr>
          <p:cNvPr id="54" name="Rectangle 18">
            <a:extLst>
              <a:ext uri="{FF2B5EF4-FFF2-40B4-BE49-F238E27FC236}">
                <a16:creationId xmlns="" xmlns:a16="http://schemas.microsoft.com/office/drawing/2014/main" id="{67798D9A-2184-4F4B-B75C-DABCF8343484}"/>
              </a:ext>
            </a:extLst>
          </p:cNvPr>
          <p:cNvSpPr/>
          <p:nvPr/>
        </p:nvSpPr>
        <p:spPr>
          <a:xfrm>
            <a:off x="7503079" y="2419069"/>
            <a:ext cx="1723630" cy="344377"/>
          </a:xfrm>
          <a:prstGeom prst="rect">
            <a:avLst/>
          </a:prstGeom>
        </p:spPr>
        <p:txBody>
          <a:bodyPr wrap="square" lIns="91428" tIns="45714" rIns="91428" bIns="45714">
            <a:spAutoFit/>
          </a:bodyPr>
          <a:lstStyle/>
          <a:p>
            <a:pPr fontAlgn="base">
              <a:spcBef>
                <a:spcPct val="0"/>
              </a:spcBef>
              <a:spcAft>
                <a:spcPct val="0"/>
              </a:spcAft>
            </a:pPr>
            <a:r>
              <a:rPr lang="en-US" sz="1600" dirty="0" smtClean="0">
                <a:solidFill>
                  <a:prstClr val="black">
                    <a:lumMod val="40000"/>
                    <a:lumOff val="60000"/>
                  </a:prstClr>
                </a:solidFill>
                <a:latin typeface="Franklin Gothic Book"/>
                <a:ea typeface="宋体" pitchFamily="2" charset="-122"/>
                <a:sym typeface="+mn-lt"/>
              </a:rPr>
              <a:t>2018-2021</a:t>
            </a:r>
            <a:endParaRPr lang="en-US" sz="1600" dirty="0">
              <a:solidFill>
                <a:prstClr val="black">
                  <a:lumMod val="40000"/>
                  <a:lumOff val="60000"/>
                </a:prstClr>
              </a:solidFill>
              <a:latin typeface="Franklin Gothic Book"/>
              <a:ea typeface="宋体" pitchFamily="2" charset="-122"/>
              <a:sym typeface="+mn-lt"/>
            </a:endParaRPr>
          </a:p>
        </p:txBody>
      </p:sp>
      <p:sp>
        <p:nvSpPr>
          <p:cNvPr id="55" name="Rectangle 19">
            <a:extLst>
              <a:ext uri="{FF2B5EF4-FFF2-40B4-BE49-F238E27FC236}">
                <a16:creationId xmlns="" xmlns:a16="http://schemas.microsoft.com/office/drawing/2014/main" id="{928CF4F5-CEFA-41AF-8045-1740169672AB}"/>
              </a:ext>
            </a:extLst>
          </p:cNvPr>
          <p:cNvSpPr/>
          <p:nvPr/>
        </p:nvSpPr>
        <p:spPr>
          <a:xfrm>
            <a:off x="7503079" y="2720216"/>
            <a:ext cx="2489752" cy="830985"/>
          </a:xfrm>
          <a:prstGeom prst="rect">
            <a:avLst/>
          </a:prstGeom>
        </p:spPr>
        <p:txBody>
          <a:bodyPr wrap="square" lIns="91428" tIns="45714" rIns="91428" bIns="45714">
            <a:spAutoFit/>
          </a:bodyPr>
          <a:lstStyle/>
          <a:p>
            <a:r>
              <a:rPr lang="zh-CN" altLang="en-US" sz="1200" dirty="0" smtClean="0">
                <a:latin typeface="宋体" pitchFamily="2" charset="-122"/>
                <a:ea typeface="宋体" pitchFamily="2" charset="-122"/>
              </a:rPr>
              <a:t>太</a:t>
            </a:r>
            <a:r>
              <a:rPr lang="zh-CN" altLang="en-US" sz="1200" dirty="0" smtClean="0">
                <a:latin typeface="宋体" pitchFamily="2" charset="-122"/>
                <a:ea typeface="宋体" pitchFamily="2" charset="-122"/>
              </a:rPr>
              <a:t>仓市室内设计木兰荟第一届会长</a:t>
            </a:r>
          </a:p>
          <a:p>
            <a:r>
              <a:rPr lang="zh-CN" altLang="en-US" sz="1200" dirty="0" smtClean="0">
                <a:latin typeface="宋体" pitchFamily="2" charset="-122"/>
                <a:ea typeface="宋体" pitchFamily="2" charset="-122"/>
              </a:rPr>
              <a:t>太</a:t>
            </a:r>
            <a:r>
              <a:rPr lang="zh-CN" altLang="en-US" sz="1200" dirty="0" smtClean="0">
                <a:latin typeface="宋体" pitchFamily="2" charset="-122"/>
                <a:ea typeface="宋体" pitchFamily="2" charset="-122"/>
              </a:rPr>
              <a:t>仓市室内设计研究会理事单位</a:t>
            </a:r>
          </a:p>
          <a:p>
            <a:r>
              <a:rPr lang="zh-CN" altLang="en-US" sz="1200" dirty="0" smtClean="0">
                <a:latin typeface="宋体" pitchFamily="2" charset="-122"/>
                <a:ea typeface="宋体" pitchFamily="2" charset="-122"/>
              </a:rPr>
              <a:t>太</a:t>
            </a:r>
            <a:r>
              <a:rPr lang="zh-CN" altLang="en-US" sz="1200" dirty="0" smtClean="0">
                <a:latin typeface="宋体" pitchFamily="2" charset="-122"/>
                <a:ea typeface="宋体" pitchFamily="2" charset="-122"/>
              </a:rPr>
              <a:t>仓市室内空间设计荣获商业空间二等奖</a:t>
            </a:r>
            <a:endParaRPr lang="zh-CN" altLang="en-US" sz="1200" dirty="0">
              <a:latin typeface="宋体" pitchFamily="2" charset="-122"/>
              <a:ea typeface="宋体" pitchFamily="2" charset="-122"/>
            </a:endParaRPr>
          </a:p>
        </p:txBody>
      </p:sp>
      <p:sp>
        <p:nvSpPr>
          <p:cNvPr id="56" name="Rectangle 20">
            <a:extLst>
              <a:ext uri="{FF2B5EF4-FFF2-40B4-BE49-F238E27FC236}">
                <a16:creationId xmlns="" xmlns:a16="http://schemas.microsoft.com/office/drawing/2014/main" id="{804E2C13-1048-4B5D-8EB4-40FF826F8919}"/>
              </a:ext>
            </a:extLst>
          </p:cNvPr>
          <p:cNvSpPr/>
          <p:nvPr/>
        </p:nvSpPr>
        <p:spPr>
          <a:xfrm>
            <a:off x="7503079" y="4877454"/>
            <a:ext cx="1723630" cy="344377"/>
          </a:xfrm>
          <a:prstGeom prst="rect">
            <a:avLst/>
          </a:prstGeom>
        </p:spPr>
        <p:txBody>
          <a:bodyPr wrap="square" lIns="91428" tIns="45714" rIns="91428" bIns="45714">
            <a:spAutoFit/>
          </a:bodyPr>
          <a:lstStyle/>
          <a:p>
            <a:pPr fontAlgn="base">
              <a:spcBef>
                <a:spcPct val="0"/>
              </a:spcBef>
              <a:spcAft>
                <a:spcPct val="0"/>
              </a:spcAft>
            </a:pPr>
            <a:r>
              <a:rPr lang="en-US" sz="1600" dirty="0" smtClean="0">
                <a:solidFill>
                  <a:prstClr val="black">
                    <a:lumMod val="40000"/>
                    <a:lumOff val="60000"/>
                  </a:prstClr>
                </a:solidFill>
                <a:latin typeface="Franklin Gothic Book"/>
                <a:ea typeface="宋体" pitchFamily="2" charset="-122"/>
                <a:sym typeface="+mn-lt"/>
              </a:rPr>
              <a:t>2012</a:t>
            </a:r>
            <a:endParaRPr lang="en-US" sz="1600" dirty="0">
              <a:solidFill>
                <a:prstClr val="black">
                  <a:lumMod val="40000"/>
                  <a:lumOff val="60000"/>
                </a:prstClr>
              </a:solidFill>
              <a:latin typeface="Franklin Gothic Book"/>
              <a:ea typeface="宋体" pitchFamily="2" charset="-122"/>
              <a:sym typeface="+mn-lt"/>
            </a:endParaRPr>
          </a:p>
        </p:txBody>
      </p:sp>
      <p:sp>
        <p:nvSpPr>
          <p:cNvPr id="57" name="Rectangle 21">
            <a:extLst>
              <a:ext uri="{FF2B5EF4-FFF2-40B4-BE49-F238E27FC236}">
                <a16:creationId xmlns="" xmlns:a16="http://schemas.microsoft.com/office/drawing/2014/main" id="{ED647BD2-7359-423D-AC9B-D5E16D8C7EAB}"/>
              </a:ext>
            </a:extLst>
          </p:cNvPr>
          <p:cNvSpPr/>
          <p:nvPr/>
        </p:nvSpPr>
        <p:spPr>
          <a:xfrm>
            <a:off x="7503079" y="5178603"/>
            <a:ext cx="2489752" cy="646319"/>
          </a:xfrm>
          <a:prstGeom prst="rect">
            <a:avLst/>
          </a:prstGeom>
        </p:spPr>
        <p:txBody>
          <a:bodyPr wrap="square" lIns="91428" tIns="45714" rIns="91428" bIns="45714">
            <a:spAutoFit/>
          </a:bodyPr>
          <a:lstStyle/>
          <a:p>
            <a:r>
              <a:rPr lang="zh-CN" altLang="en-US" sz="1200" dirty="0" smtClean="0">
                <a:latin typeface="宋体" pitchFamily="2" charset="-122"/>
                <a:ea typeface="宋体" pitchFamily="2" charset="-122"/>
              </a:rPr>
              <a:t>荣</a:t>
            </a:r>
            <a:r>
              <a:rPr lang="zh-CN" altLang="en-US" sz="1200" dirty="0" smtClean="0">
                <a:latin typeface="宋体" pitchFamily="2" charset="-122"/>
                <a:ea typeface="宋体" pitchFamily="2" charset="-122"/>
              </a:rPr>
              <a:t>获首</a:t>
            </a:r>
            <a:r>
              <a:rPr lang="zh-CN" altLang="en-US" sz="1200" dirty="0" smtClean="0">
                <a:latin typeface="宋体" pitchFamily="2" charset="-122"/>
                <a:ea typeface="宋体" pitchFamily="2" charset="-122"/>
              </a:rPr>
              <a:t>届</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金</a:t>
            </a:r>
            <a:r>
              <a:rPr lang="zh-CN" altLang="en-US" sz="1200" dirty="0" smtClean="0">
                <a:latin typeface="宋体" pitchFamily="2" charset="-122"/>
                <a:ea typeface="宋体" pitchFamily="2" charset="-122"/>
              </a:rPr>
              <a:t>牌团</a:t>
            </a:r>
            <a:r>
              <a:rPr lang="zh-CN" altLang="en-US" sz="1200" dirty="0" smtClean="0">
                <a:latin typeface="宋体" pitchFamily="2" charset="-122"/>
                <a:ea typeface="宋体" pitchFamily="2" charset="-122"/>
              </a:rPr>
              <a:t>队</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家</a:t>
            </a:r>
            <a:r>
              <a:rPr lang="zh-CN" altLang="en-US" sz="1200" dirty="0" smtClean="0">
                <a:latin typeface="宋体" pitchFamily="2" charset="-122"/>
                <a:ea typeface="宋体" pitchFamily="2" charset="-122"/>
              </a:rPr>
              <a:t>居装饰节优秀施工单位</a:t>
            </a:r>
          </a:p>
          <a:p>
            <a:r>
              <a:rPr lang="zh-CN" altLang="en-US" sz="1200" dirty="0" smtClean="0">
                <a:latin typeface="宋体" pitchFamily="2" charset="-122"/>
                <a:ea typeface="宋体" pitchFamily="2" charset="-122"/>
              </a:rPr>
              <a:t>太</a:t>
            </a:r>
            <a:r>
              <a:rPr lang="zh-CN" altLang="en-US" sz="1200" dirty="0" smtClean="0">
                <a:latin typeface="宋体" pitchFamily="2" charset="-122"/>
                <a:ea typeface="宋体" pitchFamily="2" charset="-122"/>
              </a:rPr>
              <a:t>仓电视台</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创业人生</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专访单位</a:t>
            </a:r>
            <a:endParaRPr lang="zh-CN" altLang="en-US" sz="1200" dirty="0">
              <a:latin typeface="宋体" pitchFamily="2" charset="-122"/>
              <a:ea typeface="宋体" pitchFamily="2" charset="-122"/>
            </a:endParaRPr>
          </a:p>
        </p:txBody>
      </p:sp>
      <p:sp>
        <p:nvSpPr>
          <p:cNvPr id="58" name="Rectangle 22">
            <a:extLst>
              <a:ext uri="{FF2B5EF4-FFF2-40B4-BE49-F238E27FC236}">
                <a16:creationId xmlns="" xmlns:a16="http://schemas.microsoft.com/office/drawing/2014/main" id="{3977957C-4AB8-485A-A827-EFDC7ED60A37}"/>
              </a:ext>
            </a:extLst>
          </p:cNvPr>
          <p:cNvSpPr/>
          <p:nvPr/>
        </p:nvSpPr>
        <p:spPr>
          <a:xfrm>
            <a:off x="2422703" y="1234846"/>
            <a:ext cx="1723630" cy="344377"/>
          </a:xfrm>
          <a:prstGeom prst="rect">
            <a:avLst/>
          </a:prstGeom>
        </p:spPr>
        <p:txBody>
          <a:bodyPr wrap="square" lIns="91428" tIns="45714" rIns="91428" bIns="45714">
            <a:spAutoFit/>
          </a:bodyPr>
          <a:lstStyle/>
          <a:p>
            <a:pPr algn="r" fontAlgn="base">
              <a:spcBef>
                <a:spcPct val="0"/>
              </a:spcBef>
              <a:spcAft>
                <a:spcPct val="0"/>
              </a:spcAft>
            </a:pPr>
            <a:r>
              <a:rPr lang="en-US" sz="1600" dirty="0" smtClean="0">
                <a:solidFill>
                  <a:prstClr val="black">
                    <a:lumMod val="40000"/>
                    <a:lumOff val="60000"/>
                  </a:prstClr>
                </a:solidFill>
                <a:latin typeface="Franklin Gothic Book"/>
                <a:ea typeface="宋体" pitchFamily="2" charset="-122"/>
                <a:sym typeface="+mn-lt"/>
              </a:rPr>
              <a:t>2016-2017</a:t>
            </a:r>
            <a:endParaRPr lang="en-US" sz="1600" dirty="0">
              <a:solidFill>
                <a:prstClr val="black">
                  <a:lumMod val="40000"/>
                  <a:lumOff val="60000"/>
                </a:prstClr>
              </a:solidFill>
              <a:latin typeface="Franklin Gothic Book"/>
              <a:ea typeface="宋体" pitchFamily="2" charset="-122"/>
              <a:sym typeface="+mn-lt"/>
            </a:endParaRPr>
          </a:p>
        </p:txBody>
      </p:sp>
      <p:sp>
        <p:nvSpPr>
          <p:cNvPr id="59" name="Rectangle 23">
            <a:extLst>
              <a:ext uri="{FF2B5EF4-FFF2-40B4-BE49-F238E27FC236}">
                <a16:creationId xmlns="" xmlns:a16="http://schemas.microsoft.com/office/drawing/2014/main" id="{3EC8BD31-0435-4926-9C31-A7BF3B9CFC14}"/>
              </a:ext>
            </a:extLst>
          </p:cNvPr>
          <p:cNvSpPr/>
          <p:nvPr/>
        </p:nvSpPr>
        <p:spPr>
          <a:xfrm>
            <a:off x="1656581" y="1535993"/>
            <a:ext cx="2489752" cy="461653"/>
          </a:xfrm>
          <a:prstGeom prst="rect">
            <a:avLst/>
          </a:prstGeom>
        </p:spPr>
        <p:txBody>
          <a:bodyPr wrap="square" lIns="91428" tIns="45714" rIns="91428" bIns="45714">
            <a:spAutoFit/>
          </a:bodyPr>
          <a:lstStyle/>
          <a:p>
            <a:r>
              <a:rPr lang="zh-CN" altLang="en-US" sz="1200" dirty="0" smtClean="0">
                <a:latin typeface="宋体" pitchFamily="2" charset="-122"/>
                <a:ea typeface="宋体" pitchFamily="2" charset="-122"/>
              </a:rPr>
              <a:t>太</a:t>
            </a:r>
            <a:r>
              <a:rPr lang="zh-CN" altLang="en-US" sz="1200" dirty="0" smtClean="0">
                <a:latin typeface="宋体" pitchFamily="2" charset="-122"/>
                <a:ea typeface="宋体" pitchFamily="2" charset="-122"/>
              </a:rPr>
              <a:t>仓市室内设计研究会理事单位</a:t>
            </a:r>
          </a:p>
          <a:p>
            <a:r>
              <a:rPr lang="zh-CN" altLang="en-US" sz="1200" dirty="0" smtClean="0">
                <a:latin typeface="宋体" pitchFamily="2" charset="-122"/>
                <a:ea typeface="宋体" pitchFamily="2" charset="-122"/>
              </a:rPr>
              <a:t>中</a:t>
            </a:r>
            <a:r>
              <a:rPr lang="zh-CN" altLang="en-US" sz="1200" dirty="0" smtClean="0">
                <a:latin typeface="宋体" pitchFamily="2" charset="-122"/>
                <a:ea typeface="宋体" pitchFamily="2" charset="-122"/>
              </a:rPr>
              <a:t>国设计星太仓站优秀创意奖</a:t>
            </a:r>
            <a:endParaRPr lang="zh-CN" altLang="en-US" sz="1200" dirty="0">
              <a:latin typeface="宋体" pitchFamily="2" charset="-122"/>
              <a:ea typeface="宋体" pitchFamily="2" charset="-122"/>
            </a:endParaRPr>
          </a:p>
        </p:txBody>
      </p:sp>
      <p:sp>
        <p:nvSpPr>
          <p:cNvPr id="60" name="Rectangle 24">
            <a:extLst>
              <a:ext uri="{FF2B5EF4-FFF2-40B4-BE49-F238E27FC236}">
                <a16:creationId xmlns="" xmlns:a16="http://schemas.microsoft.com/office/drawing/2014/main" id="{6AE74421-2A95-4AA8-9BEF-43CE12D3CDA0}"/>
              </a:ext>
            </a:extLst>
          </p:cNvPr>
          <p:cNvSpPr/>
          <p:nvPr/>
        </p:nvSpPr>
        <p:spPr>
          <a:xfrm>
            <a:off x="2422703" y="3693231"/>
            <a:ext cx="1723630" cy="344377"/>
          </a:xfrm>
          <a:prstGeom prst="rect">
            <a:avLst/>
          </a:prstGeom>
        </p:spPr>
        <p:txBody>
          <a:bodyPr wrap="square" lIns="91428" tIns="45714" rIns="91428" bIns="45714">
            <a:spAutoFit/>
          </a:bodyPr>
          <a:lstStyle/>
          <a:p>
            <a:pPr algn="r" fontAlgn="base">
              <a:spcBef>
                <a:spcPct val="0"/>
              </a:spcBef>
              <a:spcAft>
                <a:spcPct val="0"/>
              </a:spcAft>
            </a:pPr>
            <a:r>
              <a:rPr lang="en-US" sz="1600" dirty="0" smtClean="0">
                <a:solidFill>
                  <a:prstClr val="black">
                    <a:lumMod val="40000"/>
                    <a:lumOff val="60000"/>
                  </a:prstClr>
                </a:solidFill>
                <a:latin typeface="Franklin Gothic Book"/>
                <a:ea typeface="宋体" pitchFamily="2" charset="-122"/>
                <a:sym typeface="+mn-lt"/>
              </a:rPr>
              <a:t>2010-2011</a:t>
            </a:r>
            <a:endParaRPr lang="en-US" sz="1600" dirty="0">
              <a:solidFill>
                <a:prstClr val="black">
                  <a:lumMod val="40000"/>
                  <a:lumOff val="60000"/>
                </a:prstClr>
              </a:solidFill>
              <a:latin typeface="Franklin Gothic Book"/>
              <a:ea typeface="宋体" pitchFamily="2" charset="-122"/>
              <a:sym typeface="+mn-lt"/>
            </a:endParaRPr>
          </a:p>
        </p:txBody>
      </p:sp>
      <p:sp>
        <p:nvSpPr>
          <p:cNvPr id="61" name="Rectangle 25">
            <a:extLst>
              <a:ext uri="{FF2B5EF4-FFF2-40B4-BE49-F238E27FC236}">
                <a16:creationId xmlns="" xmlns:a16="http://schemas.microsoft.com/office/drawing/2014/main" id="{B978B5AB-94ED-48D3-9069-D93AB96571F2}"/>
              </a:ext>
            </a:extLst>
          </p:cNvPr>
          <p:cNvSpPr/>
          <p:nvPr/>
        </p:nvSpPr>
        <p:spPr>
          <a:xfrm>
            <a:off x="1656581" y="3994380"/>
            <a:ext cx="2489752" cy="646319"/>
          </a:xfrm>
          <a:prstGeom prst="rect">
            <a:avLst/>
          </a:prstGeom>
        </p:spPr>
        <p:txBody>
          <a:bodyPr wrap="square" lIns="91428" tIns="45714" rIns="91428" bIns="45714">
            <a:spAutoFit/>
          </a:bodyPr>
          <a:lstStyle/>
          <a:p>
            <a:r>
              <a:rPr lang="zh-CN" altLang="en-US" sz="1200" dirty="0" smtClean="0">
                <a:latin typeface="宋体" pitchFamily="2" charset="-122"/>
                <a:ea typeface="宋体" pitchFamily="2" charset="-122"/>
              </a:rPr>
              <a:t>荣</a:t>
            </a:r>
            <a:r>
              <a:rPr lang="zh-CN" altLang="en-US" sz="1200" dirty="0" smtClean="0">
                <a:latin typeface="宋体" pitchFamily="2" charset="-122"/>
                <a:ea typeface="宋体" pitchFamily="2" charset="-122"/>
              </a:rPr>
              <a:t>获</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通力</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城市博客</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楼盘室内空间设计大赛</a:t>
            </a:r>
            <a:r>
              <a:rPr lang="en-US" altLang="zh-CN" sz="1200" dirty="0" smtClean="0">
                <a:latin typeface="宋体" pitchFamily="2" charset="-122"/>
                <a:ea typeface="宋体" pitchFamily="2" charset="-122"/>
              </a:rPr>
              <a:t>"</a:t>
            </a:r>
            <a:r>
              <a:rPr lang="zh-CN" altLang="en-US" sz="1200" dirty="0" smtClean="0">
                <a:latin typeface="宋体" pitchFamily="2" charset="-122"/>
                <a:ea typeface="宋体" pitchFamily="2" charset="-122"/>
              </a:rPr>
              <a:t>最佳装修设计</a:t>
            </a:r>
            <a:r>
              <a:rPr lang="zh-CN" altLang="en-US" sz="1200" dirty="0" smtClean="0">
                <a:latin typeface="宋体" pitchFamily="2" charset="-122"/>
                <a:ea typeface="宋体" pitchFamily="2" charset="-122"/>
              </a:rPr>
              <a:t>奖</a:t>
            </a:r>
            <a:r>
              <a:rPr lang="en-US" altLang="zh-CN" sz="1200" dirty="0" smtClean="0">
                <a:latin typeface="宋体" pitchFamily="2" charset="-122"/>
                <a:ea typeface="宋体" pitchFamily="2" charset="-122"/>
              </a:rPr>
              <a:t>“</a:t>
            </a:r>
            <a:endParaRPr lang="en-US" altLang="zh-CN" sz="1200" dirty="0" smtClean="0">
              <a:latin typeface="宋体" pitchFamily="2" charset="-122"/>
              <a:ea typeface="宋体" pitchFamily="2" charset="-122"/>
            </a:endParaRPr>
          </a:p>
          <a:p>
            <a:r>
              <a:rPr lang="zh-CN" altLang="en-US" sz="1200" dirty="0" smtClean="0">
                <a:latin typeface="宋体" pitchFamily="2" charset="-122"/>
                <a:ea typeface="宋体" pitchFamily="2" charset="-122"/>
              </a:rPr>
              <a:t>苏</a:t>
            </a:r>
            <a:r>
              <a:rPr lang="zh-CN" altLang="en-US" sz="1200" dirty="0" smtClean="0">
                <a:latin typeface="宋体" pitchFamily="2" charset="-122"/>
                <a:ea typeface="宋体" pitchFamily="2" charset="-122"/>
              </a:rPr>
              <a:t>州市装修装饰行业协会会员单位</a:t>
            </a:r>
            <a:endParaRPr lang="zh-CN" altLang="en-US" sz="1200" dirty="0">
              <a:latin typeface="宋体" pitchFamily="2" charset="-122"/>
              <a:ea typeface="宋体" pitchFamily="2" charset="-122"/>
            </a:endParaRPr>
          </a:p>
        </p:txBody>
      </p:sp>
      <p:grpSp>
        <p:nvGrpSpPr>
          <p:cNvPr id="62" name="Group 26">
            <a:extLst>
              <a:ext uri="{FF2B5EF4-FFF2-40B4-BE49-F238E27FC236}">
                <a16:creationId xmlns="" xmlns:a16="http://schemas.microsoft.com/office/drawing/2014/main" id="{A8BAD189-5563-4D67-87AD-B74206E93259}"/>
              </a:ext>
            </a:extLst>
          </p:cNvPr>
          <p:cNvGrpSpPr/>
          <p:nvPr/>
        </p:nvGrpSpPr>
        <p:grpSpPr>
          <a:xfrm>
            <a:off x="5626252" y="2466278"/>
            <a:ext cx="266173" cy="266173"/>
            <a:chOff x="3498967" y="3049909"/>
            <a:chExt cx="464344" cy="464344"/>
          </a:xfrm>
          <a:solidFill>
            <a:sysClr val="window" lastClr="FFFFFF"/>
          </a:solidFill>
        </p:grpSpPr>
        <p:sp>
          <p:nvSpPr>
            <p:cNvPr id="63" name="AutoShape 126">
              <a:extLst>
                <a:ext uri="{FF2B5EF4-FFF2-40B4-BE49-F238E27FC236}">
                  <a16:creationId xmlns="" xmlns:a16="http://schemas.microsoft.com/office/drawing/2014/main" id="{479380BB-ED0A-415D-9D96-C4277D4A3228}"/>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64" name="AutoShape 127">
              <a:extLst>
                <a:ext uri="{FF2B5EF4-FFF2-40B4-BE49-F238E27FC236}">
                  <a16:creationId xmlns="" xmlns:a16="http://schemas.microsoft.com/office/drawing/2014/main" id="{60E5A4B5-2A0C-43DF-AB40-BAFA5D1F9534}"/>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grpSp>
        <p:nvGrpSpPr>
          <p:cNvPr id="65" name="Group 29">
            <a:extLst>
              <a:ext uri="{FF2B5EF4-FFF2-40B4-BE49-F238E27FC236}">
                <a16:creationId xmlns="" xmlns:a16="http://schemas.microsoft.com/office/drawing/2014/main" id="{5A992283-87D5-418A-92EE-E50716DE5282}"/>
              </a:ext>
            </a:extLst>
          </p:cNvPr>
          <p:cNvGrpSpPr/>
          <p:nvPr/>
        </p:nvGrpSpPr>
        <p:grpSpPr>
          <a:xfrm>
            <a:off x="5665608" y="4911975"/>
            <a:ext cx="199742" cy="266628"/>
            <a:chOff x="2639219" y="3510757"/>
            <a:chExt cx="348456" cy="465138"/>
          </a:xfrm>
          <a:solidFill>
            <a:sysClr val="window" lastClr="FFFFFF"/>
          </a:solidFill>
        </p:grpSpPr>
        <p:sp>
          <p:nvSpPr>
            <p:cNvPr id="66" name="AutoShape 115">
              <a:extLst>
                <a:ext uri="{FF2B5EF4-FFF2-40B4-BE49-F238E27FC236}">
                  <a16:creationId xmlns="" xmlns:a16="http://schemas.microsoft.com/office/drawing/2014/main" id="{367576DB-56C3-480E-A76F-90D572A02985}"/>
                </a:ext>
              </a:extLst>
            </p:cNvPr>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67" name="AutoShape 116">
              <a:extLst>
                <a:ext uri="{FF2B5EF4-FFF2-40B4-BE49-F238E27FC236}">
                  <a16:creationId xmlns="" xmlns:a16="http://schemas.microsoft.com/office/drawing/2014/main" id="{E16DB93A-4C32-4876-AD09-618DFE37306D}"/>
                </a:ext>
              </a:extLst>
            </p:cNvPr>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sp>
        <p:nvSpPr>
          <p:cNvPr id="68" name="AutoShape 117">
            <a:extLst>
              <a:ext uri="{FF2B5EF4-FFF2-40B4-BE49-F238E27FC236}">
                <a16:creationId xmlns="" xmlns:a16="http://schemas.microsoft.com/office/drawing/2014/main" id="{B6A2FDDB-3525-4AEC-AFC7-F752A3D9FADD}"/>
              </a:ext>
            </a:extLst>
          </p:cNvPr>
          <p:cNvSpPr>
            <a:spLocks/>
          </p:cNvSpPr>
          <p:nvPr/>
        </p:nvSpPr>
        <p:spPr bwMode="auto">
          <a:xfrm>
            <a:off x="5723397" y="1264828"/>
            <a:ext cx="266173" cy="19974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val="window" lastClr="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3" tIns="9523" rIns="9523" bIns="9523"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nvGrpSpPr>
          <p:cNvPr id="69" name="Group 33">
            <a:extLst>
              <a:ext uri="{FF2B5EF4-FFF2-40B4-BE49-F238E27FC236}">
                <a16:creationId xmlns="" xmlns:a16="http://schemas.microsoft.com/office/drawing/2014/main" id="{2DC53377-379D-4544-BBF0-D2D5CCB7EB43}"/>
              </a:ext>
            </a:extLst>
          </p:cNvPr>
          <p:cNvGrpSpPr/>
          <p:nvPr/>
        </p:nvGrpSpPr>
        <p:grpSpPr>
          <a:xfrm>
            <a:off x="5723575" y="3693230"/>
            <a:ext cx="266173" cy="266173"/>
            <a:chOff x="4427654" y="3049909"/>
            <a:chExt cx="464344" cy="464344"/>
          </a:xfrm>
          <a:solidFill>
            <a:sysClr val="window" lastClr="FFFFFF"/>
          </a:solidFill>
        </p:grpSpPr>
        <p:sp>
          <p:nvSpPr>
            <p:cNvPr id="70" name="AutoShape 123">
              <a:extLst>
                <a:ext uri="{FF2B5EF4-FFF2-40B4-BE49-F238E27FC236}">
                  <a16:creationId xmlns="" xmlns:a16="http://schemas.microsoft.com/office/drawing/2014/main" id="{232B6164-219E-4826-9177-84158530114E}"/>
                </a:ext>
              </a:extLst>
            </p:cNvPr>
            <p:cNvSpPr>
              <a:spLocks/>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71" name="AutoShape 124">
              <a:extLst>
                <a:ext uri="{FF2B5EF4-FFF2-40B4-BE49-F238E27FC236}">
                  <a16:creationId xmlns="" xmlns:a16="http://schemas.microsoft.com/office/drawing/2014/main" id="{D9BB8BCB-EC20-4549-84B9-F73782C0C4F6}"/>
                </a:ext>
              </a:extLst>
            </p:cNvPr>
            <p:cNvSpPr>
              <a:spLocks/>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72" name="AutoShape 125">
              <a:extLst>
                <a:ext uri="{FF2B5EF4-FFF2-40B4-BE49-F238E27FC236}">
                  <a16:creationId xmlns="" xmlns:a16="http://schemas.microsoft.com/office/drawing/2014/main" id="{36288E78-01F8-4FFE-9356-ECEC1A3460F8}"/>
                </a:ext>
              </a:extLst>
            </p:cNvPr>
            <p:cNvSpPr>
              <a:spLocks/>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spTree>
    <p:extLst>
      <p:ext uri="{BB962C8B-B14F-4D97-AF65-F5344CB8AC3E}">
        <p14:creationId xmlns:p14="http://schemas.microsoft.com/office/powerpoint/2010/main" xmlns="" val="2056585285"/>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346076" y="323047"/>
            <a:ext cx="2851486" cy="592053"/>
            <a:chOff x="384176" y="265897"/>
            <a:chExt cx="2851486" cy="592053"/>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825047" y="265897"/>
              <a:ext cx="2410615" cy="592053"/>
              <a:chOff x="5287963" y="239774"/>
              <a:chExt cx="2410615" cy="592053"/>
            </a:xfrm>
          </p:grpSpPr>
          <p:sp>
            <p:nvSpPr>
              <p:cNvPr id="29"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a:solidFill>
                      <a:srgbClr val="526188"/>
                    </a:solidFill>
                    <a:cs typeface="+mn-ea"/>
                    <a:sym typeface="+mn-lt"/>
                  </a:rPr>
                  <a:t>工作概述</a:t>
                </a:r>
              </a:p>
            </p:txBody>
          </p:sp>
          <p:sp>
            <p:nvSpPr>
              <p:cNvPr id="30"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12" name="任意多边形: 形状 11"/>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pic>
        <p:nvPicPr>
          <p:cNvPr id="58" name="图片 57" descr="QQ图片20211210091847.jpg"/>
          <p:cNvPicPr>
            <a:picLocks noChangeAspect="1"/>
          </p:cNvPicPr>
          <p:nvPr/>
        </p:nvPicPr>
        <p:blipFill>
          <a:blip r:embed="rId3" cstate="print"/>
          <a:stretch>
            <a:fillRect/>
          </a:stretch>
        </p:blipFill>
        <p:spPr>
          <a:xfrm>
            <a:off x="539261" y="1260230"/>
            <a:ext cx="3516924" cy="4689232"/>
          </a:xfrm>
          <a:prstGeom prst="rect">
            <a:avLst/>
          </a:prstGeom>
        </p:spPr>
      </p:pic>
      <p:sp>
        <p:nvSpPr>
          <p:cNvPr id="59" name="TextBox 58"/>
          <p:cNvSpPr txBox="1"/>
          <p:nvPr/>
        </p:nvSpPr>
        <p:spPr>
          <a:xfrm>
            <a:off x="5357447" y="1652953"/>
            <a:ext cx="5638800" cy="3139321"/>
          </a:xfrm>
          <a:prstGeom prst="rect">
            <a:avLst/>
          </a:prstGeom>
          <a:noFill/>
        </p:spPr>
        <p:txBody>
          <a:bodyPr wrap="square" rtlCol="0">
            <a:spAutoFit/>
          </a:bodyPr>
          <a:lstStyle/>
          <a:p>
            <a:r>
              <a:rPr lang="zh-CN" altLang="en-US" dirty="0" smtClean="0"/>
              <a:t>        我们这次实习的公司是金钥匙设计公司，</a:t>
            </a:r>
            <a:r>
              <a:rPr lang="zh-CN" altLang="zh-CN" dirty="0" smtClean="0"/>
              <a:t>实习任务主要来说就是看会图纸、做简单的造价和下工地等一些实践</a:t>
            </a:r>
            <a:r>
              <a:rPr lang="zh-CN" altLang="zh-CN" dirty="0" smtClean="0"/>
              <a:t>。</a:t>
            </a:r>
            <a:r>
              <a:rPr lang="zh-CN" altLang="en-US" dirty="0" smtClean="0"/>
              <a:t>如何获得充份的专业理念知识呢。一方面来源于学习室内设计的课程，另一方面来源于工作中的积累</a:t>
            </a:r>
            <a:r>
              <a:rPr lang="en-US" altLang="zh-CN" dirty="0" smtClean="0"/>
              <a:t>;</a:t>
            </a:r>
            <a:r>
              <a:rPr lang="zh-CN" altLang="en-US" dirty="0" smtClean="0"/>
              <a:t>丰富的设计经验包括了解装潢设计的市场、常用及最新的材料、所有的能遇上的施工工艺、设计风格及流行时尚、顾客心理学等等，这些的获取来源于两个字：实践。俗话说得好：实践出真知。只有遇到问题才会有解决问题的方法，没有真实的情空想出来的东西是不切实际</a:t>
            </a:r>
            <a:r>
              <a:rPr lang="zh-CN" altLang="en-US" dirty="0" smtClean="0"/>
              <a:t>的，这正是我们所需要在这三周里学习的东西。</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6">
            <a:extLst>
              <a:ext uri="{FF2B5EF4-FFF2-40B4-BE49-F238E27FC236}">
                <a16:creationId xmlns="" xmlns:a16="http://schemas.microsoft.com/office/drawing/2014/main" id="{5550D508-E028-4208-8E42-46F2987C82D7}"/>
              </a:ext>
            </a:extLst>
          </p:cNvPr>
          <p:cNvSpPr/>
          <p:nvPr/>
        </p:nvSpPr>
        <p:spPr>
          <a:xfrm>
            <a:off x="974293" y="2288564"/>
            <a:ext cx="4394617" cy="1229193"/>
          </a:xfrm>
          <a:prstGeom prst="rect">
            <a:avLst/>
          </a:prstGeom>
          <a:noFill/>
          <a:ln w="25400" cap="flat" cmpd="sng" algn="ctr">
            <a:solidFill>
              <a:sysClr val="windowText" lastClr="000000">
                <a:lumMod val="60000"/>
                <a:lumOff val="40000"/>
              </a:sysClr>
            </a:solidFill>
            <a:prstDash val="lgDash"/>
            <a:headEnd type="oval" w="lg" len="lg"/>
            <a:tailEnd type="oval" w="lg" len="lg"/>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mn-ea"/>
              <a:cs typeface="+mn-cs"/>
              <a:sym typeface="+mn-lt"/>
            </a:endParaRPr>
          </a:p>
        </p:txBody>
      </p:sp>
      <p:sp>
        <p:nvSpPr>
          <p:cNvPr id="37" name="Oval 8">
            <a:extLst>
              <a:ext uri="{FF2B5EF4-FFF2-40B4-BE49-F238E27FC236}">
                <a16:creationId xmlns="" xmlns:a16="http://schemas.microsoft.com/office/drawing/2014/main" id="{1AC6FB48-0901-4378-914A-8B700290ED4C}"/>
              </a:ext>
            </a:extLst>
          </p:cNvPr>
          <p:cNvSpPr>
            <a:spLocks noChangeArrowheads="1"/>
          </p:cNvSpPr>
          <p:nvPr/>
        </p:nvSpPr>
        <p:spPr bwMode="auto">
          <a:xfrm>
            <a:off x="4921100" y="2457237"/>
            <a:ext cx="895612" cy="896826"/>
          </a:xfrm>
          <a:prstGeom prst="ellipse">
            <a:avLst/>
          </a:prstGeom>
          <a:solidFill>
            <a:srgbClr val="526188"/>
          </a:solidFill>
          <a:ln w="9525">
            <a:noFill/>
            <a:round/>
            <a:headEnd/>
            <a:tailEnd/>
          </a:ln>
        </p:spPr>
        <p:txBody>
          <a:bodyPr vert="horz" wrap="square" lIns="45714" tIns="22858" rIns="45714" bIns="2285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38" name="Rectangle 7">
            <a:extLst>
              <a:ext uri="{FF2B5EF4-FFF2-40B4-BE49-F238E27FC236}">
                <a16:creationId xmlns="" xmlns:a16="http://schemas.microsoft.com/office/drawing/2014/main" id="{52FB9F57-6EED-4020-ACD8-7F154D489E21}"/>
              </a:ext>
            </a:extLst>
          </p:cNvPr>
          <p:cNvSpPr/>
          <p:nvPr/>
        </p:nvSpPr>
        <p:spPr>
          <a:xfrm>
            <a:off x="6481115" y="2288564"/>
            <a:ext cx="4394617" cy="1229193"/>
          </a:xfrm>
          <a:prstGeom prst="rect">
            <a:avLst/>
          </a:prstGeom>
          <a:noFill/>
          <a:ln w="25400" cap="flat" cmpd="sng" algn="ctr">
            <a:solidFill>
              <a:sysClr val="windowText" lastClr="000000">
                <a:lumMod val="60000"/>
                <a:lumOff val="40000"/>
              </a:sysClr>
            </a:solidFill>
            <a:prstDash val="lgDash"/>
            <a:headEnd type="oval" w="lg" len="lg"/>
            <a:tailEnd type="oval" w="lg" len="lg"/>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mn-ea"/>
              <a:cs typeface="+mn-cs"/>
              <a:sym typeface="+mn-lt"/>
            </a:endParaRPr>
          </a:p>
        </p:txBody>
      </p:sp>
      <p:sp>
        <p:nvSpPr>
          <p:cNvPr id="39" name="Rectangle 8">
            <a:extLst>
              <a:ext uri="{FF2B5EF4-FFF2-40B4-BE49-F238E27FC236}">
                <a16:creationId xmlns="" xmlns:a16="http://schemas.microsoft.com/office/drawing/2014/main" id="{E0BEE825-5550-4581-B9D5-8651FD79939E}"/>
              </a:ext>
            </a:extLst>
          </p:cNvPr>
          <p:cNvSpPr/>
          <p:nvPr/>
        </p:nvSpPr>
        <p:spPr>
          <a:xfrm>
            <a:off x="974293" y="3696440"/>
            <a:ext cx="4394617" cy="1229193"/>
          </a:xfrm>
          <a:prstGeom prst="rect">
            <a:avLst/>
          </a:prstGeom>
          <a:noFill/>
          <a:ln w="25400" cap="flat" cmpd="sng" algn="ctr">
            <a:solidFill>
              <a:sysClr val="windowText" lastClr="000000">
                <a:lumMod val="60000"/>
                <a:lumOff val="40000"/>
              </a:sysClr>
            </a:solidFill>
            <a:prstDash val="lgDash"/>
            <a:headEnd type="oval" w="lg" len="lg"/>
            <a:tailEnd type="oval" w="lg" len="lg"/>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mn-ea"/>
              <a:cs typeface="+mn-cs"/>
              <a:sym typeface="+mn-lt"/>
            </a:endParaRPr>
          </a:p>
        </p:txBody>
      </p:sp>
      <p:sp>
        <p:nvSpPr>
          <p:cNvPr id="40" name="Rectangle 9">
            <a:extLst>
              <a:ext uri="{FF2B5EF4-FFF2-40B4-BE49-F238E27FC236}">
                <a16:creationId xmlns="" xmlns:a16="http://schemas.microsoft.com/office/drawing/2014/main" id="{799469D9-2B10-417C-AA5D-17FB362E51B3}"/>
              </a:ext>
            </a:extLst>
          </p:cNvPr>
          <p:cNvSpPr/>
          <p:nvPr/>
        </p:nvSpPr>
        <p:spPr>
          <a:xfrm>
            <a:off x="6481115" y="3696440"/>
            <a:ext cx="4394617" cy="1229193"/>
          </a:xfrm>
          <a:prstGeom prst="rect">
            <a:avLst/>
          </a:prstGeom>
          <a:noFill/>
          <a:ln w="25400" cap="flat" cmpd="sng" algn="ctr">
            <a:solidFill>
              <a:sysClr val="windowText" lastClr="000000">
                <a:lumMod val="60000"/>
                <a:lumOff val="40000"/>
              </a:sysClr>
            </a:solidFill>
            <a:prstDash val="lgDash"/>
            <a:headEnd type="oval" w="lg" len="lg"/>
            <a:tailEnd type="oval" w="lg" len="lg"/>
          </a:ln>
          <a:effectLst/>
        </p:spPr>
        <p:txBody>
          <a:bodyPr lIns="91428" tIns="45714" rIns="91428" bIns="45714"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mn-ea"/>
              <a:cs typeface="+mn-cs"/>
              <a:sym typeface="+mn-lt"/>
            </a:endParaRPr>
          </a:p>
        </p:txBody>
      </p:sp>
      <p:sp>
        <p:nvSpPr>
          <p:cNvPr id="41" name="Oval 8">
            <a:extLst>
              <a:ext uri="{FF2B5EF4-FFF2-40B4-BE49-F238E27FC236}">
                <a16:creationId xmlns="" xmlns:a16="http://schemas.microsoft.com/office/drawing/2014/main" id="{00598A21-6F35-4659-932F-7D0D724E6D87}"/>
              </a:ext>
            </a:extLst>
          </p:cNvPr>
          <p:cNvSpPr>
            <a:spLocks noChangeArrowheads="1"/>
          </p:cNvSpPr>
          <p:nvPr/>
        </p:nvSpPr>
        <p:spPr bwMode="auto">
          <a:xfrm>
            <a:off x="6057474" y="3858099"/>
            <a:ext cx="895612" cy="896826"/>
          </a:xfrm>
          <a:prstGeom prst="ellipse">
            <a:avLst/>
          </a:prstGeom>
          <a:solidFill>
            <a:srgbClr val="E7C7A0"/>
          </a:solidFill>
          <a:ln w="9525">
            <a:noFill/>
            <a:round/>
            <a:headEnd/>
            <a:tailEnd/>
          </a:ln>
        </p:spPr>
        <p:txBody>
          <a:bodyPr vert="horz" wrap="square" lIns="45714" tIns="22858" rIns="45714" bIns="2285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white"/>
              </a:solidFill>
              <a:effectLst/>
              <a:uLnTx/>
              <a:uFillTx/>
              <a:latin typeface="Franklin Gothic Book"/>
              <a:ea typeface="宋体" pitchFamily="2" charset="-122"/>
              <a:sym typeface="+mn-lt"/>
            </a:endParaRPr>
          </a:p>
        </p:txBody>
      </p:sp>
      <p:sp>
        <p:nvSpPr>
          <p:cNvPr id="42" name="Oval 8">
            <a:extLst>
              <a:ext uri="{FF2B5EF4-FFF2-40B4-BE49-F238E27FC236}">
                <a16:creationId xmlns="" xmlns:a16="http://schemas.microsoft.com/office/drawing/2014/main" id="{6AF3D09B-EAF6-4107-B229-88AC7EF83FE6}"/>
              </a:ext>
            </a:extLst>
          </p:cNvPr>
          <p:cNvSpPr>
            <a:spLocks noChangeArrowheads="1"/>
          </p:cNvSpPr>
          <p:nvPr/>
        </p:nvSpPr>
        <p:spPr bwMode="auto">
          <a:xfrm>
            <a:off x="4921100" y="3858099"/>
            <a:ext cx="895612" cy="896826"/>
          </a:xfrm>
          <a:prstGeom prst="ellipse">
            <a:avLst/>
          </a:prstGeom>
          <a:solidFill>
            <a:srgbClr val="526188"/>
          </a:solidFill>
          <a:ln w="9525">
            <a:noFill/>
            <a:round/>
            <a:headEnd/>
            <a:tailEnd/>
          </a:ln>
        </p:spPr>
        <p:txBody>
          <a:bodyPr vert="horz" wrap="square" lIns="45714" tIns="22858" rIns="45714" bIns="2285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43" name="Oval 8">
            <a:extLst>
              <a:ext uri="{FF2B5EF4-FFF2-40B4-BE49-F238E27FC236}">
                <a16:creationId xmlns="" xmlns:a16="http://schemas.microsoft.com/office/drawing/2014/main" id="{2C6B017E-F6BE-4414-8BA5-3DE631982736}"/>
              </a:ext>
            </a:extLst>
          </p:cNvPr>
          <p:cNvSpPr>
            <a:spLocks noChangeArrowheads="1"/>
          </p:cNvSpPr>
          <p:nvPr/>
        </p:nvSpPr>
        <p:spPr bwMode="auto">
          <a:xfrm>
            <a:off x="6057474" y="2457237"/>
            <a:ext cx="895612" cy="896826"/>
          </a:xfrm>
          <a:prstGeom prst="ellipse">
            <a:avLst/>
          </a:prstGeom>
          <a:solidFill>
            <a:srgbClr val="E7C7A0"/>
          </a:solidFill>
          <a:ln w="9525">
            <a:noFill/>
            <a:round/>
            <a:headEnd/>
            <a:tailEnd/>
          </a:ln>
        </p:spPr>
        <p:txBody>
          <a:bodyPr vert="horz" wrap="square" lIns="45714" tIns="22858" rIns="45714" bIns="2285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44" name="AutoShape 117">
            <a:extLst>
              <a:ext uri="{FF2B5EF4-FFF2-40B4-BE49-F238E27FC236}">
                <a16:creationId xmlns="" xmlns:a16="http://schemas.microsoft.com/office/drawing/2014/main" id="{399533F0-DE8F-40F6-9C76-0B31A96FC179}"/>
              </a:ext>
            </a:extLst>
          </p:cNvPr>
          <p:cNvSpPr>
            <a:spLocks/>
          </p:cNvSpPr>
          <p:nvPr/>
        </p:nvSpPr>
        <p:spPr bwMode="auto">
          <a:xfrm>
            <a:off x="5209498" y="4186884"/>
            <a:ext cx="318822" cy="239253"/>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ysClr val="window" lastClr="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3" tIns="9523" rIns="9523" bIns="9523"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nvGrpSpPr>
          <p:cNvPr id="45" name="Group 16">
            <a:extLst>
              <a:ext uri="{FF2B5EF4-FFF2-40B4-BE49-F238E27FC236}">
                <a16:creationId xmlns="" xmlns:a16="http://schemas.microsoft.com/office/drawing/2014/main" id="{5428AC15-BCBE-4C7E-91B0-6B9CA4222D5C}"/>
              </a:ext>
            </a:extLst>
          </p:cNvPr>
          <p:cNvGrpSpPr/>
          <p:nvPr/>
        </p:nvGrpSpPr>
        <p:grpSpPr>
          <a:xfrm>
            <a:off x="6333379" y="4147100"/>
            <a:ext cx="319366" cy="318821"/>
            <a:chOff x="2581275" y="2582069"/>
            <a:chExt cx="465138" cy="464344"/>
          </a:xfrm>
          <a:solidFill>
            <a:sysClr val="window" lastClr="FFFFFF"/>
          </a:solidFill>
        </p:grpSpPr>
        <p:sp>
          <p:nvSpPr>
            <p:cNvPr id="46" name="AutoShape 128">
              <a:extLst>
                <a:ext uri="{FF2B5EF4-FFF2-40B4-BE49-F238E27FC236}">
                  <a16:creationId xmlns="" xmlns:a16="http://schemas.microsoft.com/office/drawing/2014/main" id="{75056BC4-673F-40D4-932E-518A71969F44}"/>
                </a:ext>
              </a:extLst>
            </p:cNvPr>
            <p:cNvSpPr>
              <a:spLocks/>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47" name="AutoShape 129">
              <a:extLst>
                <a:ext uri="{FF2B5EF4-FFF2-40B4-BE49-F238E27FC236}">
                  <a16:creationId xmlns="" xmlns:a16="http://schemas.microsoft.com/office/drawing/2014/main" id="{36F424F5-23E8-4D25-8EB9-2A1ACFE56BC9}"/>
                </a:ext>
              </a:extLst>
            </p:cNvPr>
            <p:cNvSpPr>
              <a:spLocks/>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sp>
        <p:nvSpPr>
          <p:cNvPr id="48" name="AutoShape 130">
            <a:extLst>
              <a:ext uri="{FF2B5EF4-FFF2-40B4-BE49-F238E27FC236}">
                <a16:creationId xmlns="" xmlns:a16="http://schemas.microsoft.com/office/drawing/2014/main" id="{E4F6BEC0-D78D-4496-BA1E-C3DC13A97F95}"/>
              </a:ext>
            </a:extLst>
          </p:cNvPr>
          <p:cNvSpPr>
            <a:spLocks/>
          </p:cNvSpPr>
          <p:nvPr/>
        </p:nvSpPr>
        <p:spPr bwMode="auto">
          <a:xfrm>
            <a:off x="5209498" y="2746241"/>
            <a:ext cx="318822" cy="318821"/>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ysClr val="window" lastClr="FFFFFF"/>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3" tIns="9523" rIns="9523" bIns="9523"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nvGrpSpPr>
          <p:cNvPr id="49" name="Group 13">
            <a:extLst>
              <a:ext uri="{FF2B5EF4-FFF2-40B4-BE49-F238E27FC236}">
                <a16:creationId xmlns="" xmlns:a16="http://schemas.microsoft.com/office/drawing/2014/main" id="{CAFB487E-44DE-4957-8BB9-D4E0874FD09B}"/>
              </a:ext>
            </a:extLst>
          </p:cNvPr>
          <p:cNvGrpSpPr/>
          <p:nvPr/>
        </p:nvGrpSpPr>
        <p:grpSpPr>
          <a:xfrm>
            <a:off x="6333651" y="2746241"/>
            <a:ext cx="318822" cy="318821"/>
            <a:chOff x="3498967" y="3049909"/>
            <a:chExt cx="464344" cy="464344"/>
          </a:xfrm>
          <a:solidFill>
            <a:sysClr val="window" lastClr="FFFFFF"/>
          </a:solidFill>
        </p:grpSpPr>
        <p:sp>
          <p:nvSpPr>
            <p:cNvPr id="50" name="AutoShape 126">
              <a:extLst>
                <a:ext uri="{FF2B5EF4-FFF2-40B4-BE49-F238E27FC236}">
                  <a16:creationId xmlns="" xmlns:a16="http://schemas.microsoft.com/office/drawing/2014/main" id="{94D7E116-79C0-4E48-8E24-1209AC2EE7A6}"/>
                </a:ext>
              </a:extLst>
            </p:cNvPr>
            <p:cNvSpPr>
              <a:spLocks/>
            </p:cNvSpPr>
            <p:nvPr/>
          </p:nvSpPr>
          <p:spPr bwMode="auto">
            <a:xfrm>
              <a:off x="3498967"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sp>
          <p:nvSpPr>
            <p:cNvPr id="51" name="AutoShape 127">
              <a:extLst>
                <a:ext uri="{FF2B5EF4-FFF2-40B4-BE49-F238E27FC236}">
                  <a16:creationId xmlns="" xmlns:a16="http://schemas.microsoft.com/office/drawing/2014/main" id="{4EEE8670-5C94-42C3-B8F9-FC75AE2F3B73}"/>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25" tIns="9525" rIns="9525" bIns="9525" anchor="ctr"/>
            <a:lstStyle/>
            <a:p>
              <a:pPr marL="0" marR="0" lvl="0" indent="0" algn="ctr" defTabSz="114285" eaLnBrk="1"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Franklin Gothic Book"/>
                <a:ea typeface="宋体" pitchFamily="2" charset="-122"/>
                <a:sym typeface="+mn-lt"/>
              </a:endParaRPr>
            </a:p>
          </p:txBody>
        </p:sp>
      </p:grpSp>
      <p:sp>
        <p:nvSpPr>
          <p:cNvPr id="52" name="Oval 8">
            <a:extLst>
              <a:ext uri="{FF2B5EF4-FFF2-40B4-BE49-F238E27FC236}">
                <a16:creationId xmlns="" xmlns:a16="http://schemas.microsoft.com/office/drawing/2014/main" id="{943ACF02-E2DB-456E-996D-688A91AF972A}"/>
              </a:ext>
            </a:extLst>
          </p:cNvPr>
          <p:cNvSpPr>
            <a:spLocks noChangeArrowheads="1"/>
          </p:cNvSpPr>
          <p:nvPr/>
        </p:nvSpPr>
        <p:spPr bwMode="auto">
          <a:xfrm>
            <a:off x="792486" y="2699398"/>
            <a:ext cx="411944" cy="412504"/>
          </a:xfrm>
          <a:prstGeom prst="ellipse">
            <a:avLst/>
          </a:prstGeom>
          <a:solidFill>
            <a:srgbClr val="526188"/>
          </a:solidFill>
          <a:ln w="9525">
            <a:noFill/>
            <a:round/>
            <a:headEnd/>
            <a:tailEnd/>
          </a:ln>
        </p:spPr>
        <p:txBody>
          <a:bodyPr vert="horz" wrap="square" lIns="45714" tIns="22858" rIns="45714" bIns="2285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53" name="Oval 8">
            <a:extLst>
              <a:ext uri="{FF2B5EF4-FFF2-40B4-BE49-F238E27FC236}">
                <a16:creationId xmlns="" xmlns:a16="http://schemas.microsoft.com/office/drawing/2014/main" id="{171E6A3D-D1E0-4915-AEE9-459C9D20C59C}"/>
              </a:ext>
            </a:extLst>
          </p:cNvPr>
          <p:cNvSpPr>
            <a:spLocks noChangeArrowheads="1"/>
          </p:cNvSpPr>
          <p:nvPr/>
        </p:nvSpPr>
        <p:spPr bwMode="auto">
          <a:xfrm>
            <a:off x="792486" y="4100259"/>
            <a:ext cx="411944" cy="412504"/>
          </a:xfrm>
          <a:prstGeom prst="ellipse">
            <a:avLst/>
          </a:prstGeom>
          <a:solidFill>
            <a:srgbClr val="526188"/>
          </a:solidFill>
          <a:ln w="9525">
            <a:noFill/>
            <a:round/>
            <a:headEnd/>
            <a:tailEnd/>
          </a:ln>
        </p:spPr>
        <p:txBody>
          <a:bodyPr vert="horz" wrap="square" lIns="45714" tIns="22858" rIns="45714" bIns="2285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54" name="Oval 8">
            <a:extLst>
              <a:ext uri="{FF2B5EF4-FFF2-40B4-BE49-F238E27FC236}">
                <a16:creationId xmlns="" xmlns:a16="http://schemas.microsoft.com/office/drawing/2014/main" id="{A2E64900-626D-41E9-8514-877CE967457B}"/>
              </a:ext>
            </a:extLst>
          </p:cNvPr>
          <p:cNvSpPr>
            <a:spLocks noChangeArrowheads="1"/>
          </p:cNvSpPr>
          <p:nvPr/>
        </p:nvSpPr>
        <p:spPr bwMode="auto">
          <a:xfrm>
            <a:off x="10653086" y="2699398"/>
            <a:ext cx="411944" cy="412504"/>
          </a:xfrm>
          <a:prstGeom prst="ellipse">
            <a:avLst/>
          </a:prstGeom>
          <a:solidFill>
            <a:srgbClr val="E7C7A0"/>
          </a:solidFill>
          <a:ln w="9525">
            <a:noFill/>
            <a:round/>
            <a:headEnd/>
            <a:tailEnd/>
          </a:ln>
        </p:spPr>
        <p:txBody>
          <a:bodyPr vert="horz" wrap="square" lIns="45714" tIns="22858" rIns="45714" bIns="2285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black"/>
              </a:solidFill>
              <a:effectLst/>
              <a:uLnTx/>
              <a:uFillTx/>
              <a:latin typeface="Franklin Gothic Book"/>
              <a:ea typeface="宋体" pitchFamily="2" charset="-122"/>
              <a:sym typeface="+mn-lt"/>
            </a:endParaRPr>
          </a:p>
        </p:txBody>
      </p:sp>
      <p:sp>
        <p:nvSpPr>
          <p:cNvPr id="55" name="Oval 8">
            <a:extLst>
              <a:ext uri="{FF2B5EF4-FFF2-40B4-BE49-F238E27FC236}">
                <a16:creationId xmlns="" xmlns:a16="http://schemas.microsoft.com/office/drawing/2014/main" id="{BCACE91A-AE94-4DD7-8AA5-A1E75BD1A081}"/>
              </a:ext>
            </a:extLst>
          </p:cNvPr>
          <p:cNvSpPr>
            <a:spLocks noChangeArrowheads="1"/>
          </p:cNvSpPr>
          <p:nvPr/>
        </p:nvSpPr>
        <p:spPr bwMode="auto">
          <a:xfrm>
            <a:off x="10653086" y="4100259"/>
            <a:ext cx="411944" cy="412504"/>
          </a:xfrm>
          <a:prstGeom prst="ellipse">
            <a:avLst/>
          </a:prstGeom>
          <a:solidFill>
            <a:srgbClr val="E7C7A0"/>
          </a:solidFill>
          <a:ln w="9525">
            <a:noFill/>
            <a:round/>
            <a:headEnd/>
            <a:tailEnd/>
          </a:ln>
        </p:spPr>
        <p:txBody>
          <a:bodyPr vert="horz" wrap="square" lIns="45714" tIns="22858" rIns="45714" bIns="22858"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solidFill>
                <a:prstClr val="white"/>
              </a:solidFill>
              <a:effectLst/>
              <a:uLnTx/>
              <a:uFillTx/>
              <a:latin typeface="Franklin Gothic Book"/>
              <a:ea typeface="宋体" pitchFamily="2" charset="-122"/>
              <a:sym typeface="+mn-lt"/>
            </a:endParaRPr>
          </a:p>
        </p:txBody>
      </p:sp>
      <p:sp>
        <p:nvSpPr>
          <p:cNvPr id="56" name="Rectangle 28">
            <a:extLst>
              <a:ext uri="{FF2B5EF4-FFF2-40B4-BE49-F238E27FC236}">
                <a16:creationId xmlns="" xmlns:a16="http://schemas.microsoft.com/office/drawing/2014/main" id="{946FDB01-DCAB-415C-848D-DFFDAF937A43}"/>
              </a:ext>
            </a:extLst>
          </p:cNvPr>
          <p:cNvSpPr/>
          <p:nvPr/>
        </p:nvSpPr>
        <p:spPr>
          <a:xfrm>
            <a:off x="7241481" y="2562724"/>
            <a:ext cx="1723630" cy="344377"/>
          </a:xfrm>
          <a:prstGeom prst="rect">
            <a:avLst/>
          </a:prstGeom>
        </p:spPr>
        <p:txBody>
          <a:bodyPr wrap="square" lIns="91428" tIns="45714" rIns="91428" bIns="45714">
            <a:spAutoFit/>
          </a:bodyPr>
          <a:lstStyle/>
          <a:p>
            <a:pPr fontAlgn="base">
              <a:spcBef>
                <a:spcPct val="0"/>
              </a:spcBef>
              <a:spcAft>
                <a:spcPct val="0"/>
              </a:spcAft>
            </a:pPr>
            <a:r>
              <a:rPr lang="zh-CN" altLang="en-US" sz="1600" dirty="0" smtClean="0">
                <a:solidFill>
                  <a:prstClr val="black">
                    <a:lumMod val="40000"/>
                    <a:lumOff val="60000"/>
                  </a:prstClr>
                </a:solidFill>
                <a:latin typeface="Franklin Gothic Book"/>
                <a:ea typeface="宋体" pitchFamily="2" charset="-122"/>
                <a:sym typeface="+mn-lt"/>
              </a:rPr>
              <a:t>量房</a:t>
            </a:r>
            <a:endParaRPr lang="en-US" sz="1600" dirty="0">
              <a:solidFill>
                <a:prstClr val="black">
                  <a:lumMod val="40000"/>
                  <a:lumOff val="60000"/>
                </a:prstClr>
              </a:solidFill>
              <a:latin typeface="Franklin Gothic Book"/>
              <a:ea typeface="宋体" pitchFamily="2" charset="-122"/>
              <a:sym typeface="+mn-lt"/>
            </a:endParaRPr>
          </a:p>
        </p:txBody>
      </p:sp>
      <p:sp>
        <p:nvSpPr>
          <p:cNvPr id="57" name="Rectangle 29">
            <a:extLst>
              <a:ext uri="{FF2B5EF4-FFF2-40B4-BE49-F238E27FC236}">
                <a16:creationId xmlns="" xmlns:a16="http://schemas.microsoft.com/office/drawing/2014/main" id="{9401A50A-C56A-41CD-BBBF-4BCF24882C28}"/>
              </a:ext>
            </a:extLst>
          </p:cNvPr>
          <p:cNvSpPr/>
          <p:nvPr/>
        </p:nvSpPr>
        <p:spPr>
          <a:xfrm>
            <a:off x="7253204" y="2823607"/>
            <a:ext cx="3123208" cy="722493"/>
          </a:xfrm>
          <a:prstGeom prst="rect">
            <a:avLst/>
          </a:prstGeom>
        </p:spPr>
        <p:txBody>
          <a:bodyPr wrap="square" lIns="91428" tIns="45714" rIns="91428" bIns="45714">
            <a:spAutoFit/>
          </a:bodyPr>
          <a:lstStyle/>
          <a:p>
            <a:pPr fontAlgn="base">
              <a:lnSpc>
                <a:spcPct val="130000"/>
              </a:lnSpc>
              <a:spcBef>
                <a:spcPct val="0"/>
              </a:spcBef>
              <a:spcAft>
                <a:spcPct val="0"/>
              </a:spcAft>
            </a:pPr>
            <a:r>
              <a:rPr lang="zh-CN" altLang="en-US" sz="1050" dirty="0" smtClean="0">
                <a:latin typeface="宋体" pitchFamily="2" charset="-122"/>
                <a:ea typeface="宋体" pitchFamily="2" charset="-122"/>
              </a:rPr>
              <a:t>如果量房准确，可以便于设计师进行合理的设计，可以做出工程量准</a:t>
            </a:r>
            <a:r>
              <a:rPr lang="zh-CN" altLang="en-US" sz="1050" dirty="0" smtClean="0">
                <a:latin typeface="宋体" pitchFamily="2" charset="-122"/>
                <a:ea typeface="宋体" pitchFamily="2" charset="-122"/>
              </a:rPr>
              <a:t>确的预算，</a:t>
            </a:r>
            <a:r>
              <a:rPr lang="zh-CN" altLang="en-US" sz="1050" dirty="0" smtClean="0">
                <a:latin typeface="宋体" pitchFamily="2" charset="-122"/>
                <a:ea typeface="宋体" pitchFamily="2" charset="-122"/>
              </a:rPr>
              <a:t>可以使得施工队进行严谨的施工。</a:t>
            </a:r>
            <a:endParaRPr lang="en-US" sz="1050" dirty="0">
              <a:solidFill>
                <a:prstClr val="black"/>
              </a:solidFill>
              <a:latin typeface="宋体" pitchFamily="2" charset="-122"/>
              <a:ea typeface="宋体" pitchFamily="2" charset="-122"/>
              <a:sym typeface="+mn-lt"/>
            </a:endParaRPr>
          </a:p>
        </p:txBody>
      </p:sp>
      <p:sp>
        <p:nvSpPr>
          <p:cNvPr id="58" name="Rectangle 28">
            <a:extLst>
              <a:ext uri="{FF2B5EF4-FFF2-40B4-BE49-F238E27FC236}">
                <a16:creationId xmlns="" xmlns:a16="http://schemas.microsoft.com/office/drawing/2014/main" id="{2A1871BE-DA81-428C-ADCB-D62E3EBC1C95}"/>
              </a:ext>
            </a:extLst>
          </p:cNvPr>
          <p:cNvSpPr/>
          <p:nvPr/>
        </p:nvSpPr>
        <p:spPr>
          <a:xfrm>
            <a:off x="7241481" y="3958681"/>
            <a:ext cx="1723630" cy="344377"/>
          </a:xfrm>
          <a:prstGeom prst="rect">
            <a:avLst/>
          </a:prstGeom>
        </p:spPr>
        <p:txBody>
          <a:bodyPr wrap="square" lIns="91428" tIns="45714" rIns="91428" bIns="45714">
            <a:spAutoFit/>
          </a:bodyPr>
          <a:lstStyle/>
          <a:p>
            <a:pPr fontAlgn="base">
              <a:spcBef>
                <a:spcPct val="0"/>
              </a:spcBef>
              <a:spcAft>
                <a:spcPct val="0"/>
              </a:spcAft>
            </a:pPr>
            <a:r>
              <a:rPr lang="zh-CN" altLang="en-US" sz="1600" dirty="0" smtClean="0">
                <a:solidFill>
                  <a:prstClr val="black">
                    <a:lumMod val="40000"/>
                    <a:lumOff val="60000"/>
                  </a:prstClr>
                </a:solidFill>
                <a:latin typeface="Franklin Gothic Book"/>
                <a:ea typeface="宋体" pitchFamily="2" charset="-122"/>
                <a:sym typeface="+mn-lt"/>
              </a:rPr>
              <a:t>做出效果图</a:t>
            </a:r>
            <a:endParaRPr lang="en-US" sz="1600" dirty="0">
              <a:solidFill>
                <a:prstClr val="black">
                  <a:lumMod val="40000"/>
                  <a:lumOff val="60000"/>
                </a:prstClr>
              </a:solidFill>
              <a:latin typeface="Franklin Gothic Book"/>
              <a:ea typeface="宋体" pitchFamily="2" charset="-122"/>
              <a:sym typeface="+mn-lt"/>
            </a:endParaRPr>
          </a:p>
        </p:txBody>
      </p:sp>
      <p:sp>
        <p:nvSpPr>
          <p:cNvPr id="59" name="Rectangle 29">
            <a:extLst>
              <a:ext uri="{FF2B5EF4-FFF2-40B4-BE49-F238E27FC236}">
                <a16:creationId xmlns="" xmlns:a16="http://schemas.microsoft.com/office/drawing/2014/main" id="{6FBD5A93-41AE-4D42-A8C5-876B51F8C91F}"/>
              </a:ext>
            </a:extLst>
          </p:cNvPr>
          <p:cNvSpPr/>
          <p:nvPr/>
        </p:nvSpPr>
        <p:spPr>
          <a:xfrm>
            <a:off x="7241481" y="4266456"/>
            <a:ext cx="3123208" cy="701783"/>
          </a:xfrm>
          <a:prstGeom prst="rect">
            <a:avLst/>
          </a:prstGeom>
        </p:spPr>
        <p:txBody>
          <a:bodyPr wrap="square" lIns="91428" tIns="45714" rIns="91428" bIns="45714">
            <a:spAutoFit/>
          </a:bodyPr>
          <a:lstStyle/>
          <a:p>
            <a:pPr fontAlgn="base">
              <a:lnSpc>
                <a:spcPct val="130000"/>
              </a:lnSpc>
              <a:spcBef>
                <a:spcPct val="0"/>
              </a:spcBef>
              <a:spcAft>
                <a:spcPct val="0"/>
              </a:spcAft>
            </a:pPr>
            <a:r>
              <a:rPr lang="zh-CN" altLang="en-US" sz="1050" dirty="0" smtClean="0">
                <a:latin typeface="宋体" pitchFamily="2" charset="-122"/>
                <a:ea typeface="宋体" pitchFamily="2" charset="-122"/>
              </a:rPr>
              <a:t>真实地再现设计师的创意，从而沟通设计师与观者之间视觉语言的联系，使人们更清楚地了解设计的各项性能、构造、材料 。</a:t>
            </a:r>
            <a:endParaRPr lang="en-US" sz="1050" dirty="0">
              <a:solidFill>
                <a:prstClr val="black"/>
              </a:solidFill>
              <a:latin typeface="宋体" pitchFamily="2" charset="-122"/>
              <a:ea typeface="宋体" pitchFamily="2" charset="-122"/>
              <a:sym typeface="+mn-lt"/>
            </a:endParaRPr>
          </a:p>
        </p:txBody>
      </p:sp>
      <p:sp>
        <p:nvSpPr>
          <p:cNvPr id="60" name="Rectangle 28">
            <a:extLst>
              <a:ext uri="{FF2B5EF4-FFF2-40B4-BE49-F238E27FC236}">
                <a16:creationId xmlns="" xmlns:a16="http://schemas.microsoft.com/office/drawing/2014/main" id="{76A99982-AA79-4BDA-96F3-DE511D9F174C}"/>
              </a:ext>
            </a:extLst>
          </p:cNvPr>
          <p:cNvSpPr/>
          <p:nvPr/>
        </p:nvSpPr>
        <p:spPr>
          <a:xfrm>
            <a:off x="2864393" y="2562724"/>
            <a:ext cx="1723630" cy="344377"/>
          </a:xfrm>
          <a:prstGeom prst="rect">
            <a:avLst/>
          </a:prstGeom>
        </p:spPr>
        <p:txBody>
          <a:bodyPr wrap="square" lIns="91428" tIns="45714" rIns="91428" bIns="45714">
            <a:spAutoFit/>
          </a:bodyPr>
          <a:lstStyle/>
          <a:p>
            <a:pPr algn="r" fontAlgn="base">
              <a:spcBef>
                <a:spcPct val="0"/>
              </a:spcBef>
              <a:spcAft>
                <a:spcPct val="0"/>
              </a:spcAft>
            </a:pPr>
            <a:r>
              <a:rPr lang="zh-CN" altLang="en-US" sz="1600" dirty="0" smtClean="0">
                <a:solidFill>
                  <a:prstClr val="black">
                    <a:lumMod val="40000"/>
                    <a:lumOff val="60000"/>
                  </a:prstClr>
                </a:solidFill>
                <a:latin typeface="Franklin Gothic Book"/>
                <a:ea typeface="宋体" pitchFamily="2" charset="-122"/>
                <a:sym typeface="+mn-lt"/>
              </a:rPr>
              <a:t>了解图纸规格</a:t>
            </a:r>
            <a:endParaRPr lang="en-US" sz="1600" dirty="0">
              <a:solidFill>
                <a:prstClr val="black">
                  <a:lumMod val="40000"/>
                  <a:lumOff val="60000"/>
                </a:prstClr>
              </a:solidFill>
              <a:latin typeface="Franklin Gothic Book"/>
              <a:ea typeface="宋体" pitchFamily="2" charset="-122"/>
              <a:sym typeface="+mn-lt"/>
            </a:endParaRPr>
          </a:p>
        </p:txBody>
      </p:sp>
      <p:sp>
        <p:nvSpPr>
          <p:cNvPr id="61" name="Rectangle 29">
            <a:extLst>
              <a:ext uri="{FF2B5EF4-FFF2-40B4-BE49-F238E27FC236}">
                <a16:creationId xmlns="" xmlns:a16="http://schemas.microsoft.com/office/drawing/2014/main" id="{F3163091-E9BB-4151-8258-FEEB509BCAA0}"/>
              </a:ext>
            </a:extLst>
          </p:cNvPr>
          <p:cNvSpPr/>
          <p:nvPr/>
        </p:nvSpPr>
        <p:spPr>
          <a:xfrm>
            <a:off x="1464813" y="2870499"/>
            <a:ext cx="3123208" cy="509166"/>
          </a:xfrm>
          <a:prstGeom prst="rect">
            <a:avLst/>
          </a:prstGeom>
        </p:spPr>
        <p:txBody>
          <a:bodyPr wrap="square" lIns="91428" tIns="45714" rIns="91428" bIns="45714">
            <a:spAutoFit/>
          </a:bodyPr>
          <a:lstStyle/>
          <a:p>
            <a:pPr fontAlgn="base">
              <a:lnSpc>
                <a:spcPct val="130000"/>
              </a:lnSpc>
              <a:spcBef>
                <a:spcPct val="0"/>
              </a:spcBef>
              <a:spcAft>
                <a:spcPct val="0"/>
              </a:spcAft>
            </a:pPr>
            <a:r>
              <a:rPr lang="zh-CN" altLang="en-US" sz="1050" dirty="0" smtClean="0">
                <a:solidFill>
                  <a:prstClr val="black"/>
                </a:solidFill>
                <a:latin typeface="Franklin Gothic Book"/>
                <a:ea typeface="宋体" pitchFamily="2" charset="-122"/>
                <a:sym typeface="+mn-lt"/>
              </a:rPr>
              <a:t>了解图纸上一些图标的含义以及用法，更方便与施工工人沟通，也利于更好的和顾客讲解</a:t>
            </a:r>
            <a:endParaRPr lang="en-US" sz="1050" dirty="0">
              <a:solidFill>
                <a:prstClr val="black"/>
              </a:solidFill>
              <a:latin typeface="Franklin Gothic Book"/>
              <a:ea typeface="宋体" pitchFamily="2" charset="-122"/>
              <a:sym typeface="+mn-lt"/>
            </a:endParaRPr>
          </a:p>
        </p:txBody>
      </p:sp>
      <p:sp>
        <p:nvSpPr>
          <p:cNvPr id="62" name="Rectangle 28">
            <a:extLst>
              <a:ext uri="{FF2B5EF4-FFF2-40B4-BE49-F238E27FC236}">
                <a16:creationId xmlns="" xmlns:a16="http://schemas.microsoft.com/office/drawing/2014/main" id="{79ACFC6A-C057-4B37-8AFF-385393CC8CA0}"/>
              </a:ext>
            </a:extLst>
          </p:cNvPr>
          <p:cNvSpPr/>
          <p:nvPr/>
        </p:nvSpPr>
        <p:spPr>
          <a:xfrm>
            <a:off x="2864393" y="3958681"/>
            <a:ext cx="1723630" cy="338542"/>
          </a:xfrm>
          <a:prstGeom prst="rect">
            <a:avLst/>
          </a:prstGeom>
        </p:spPr>
        <p:txBody>
          <a:bodyPr wrap="square" lIns="91428" tIns="45714" rIns="91428" bIns="45714">
            <a:spAutoFit/>
          </a:bodyPr>
          <a:lstStyle/>
          <a:p>
            <a:pPr algn="r" fontAlgn="base">
              <a:spcBef>
                <a:spcPct val="0"/>
              </a:spcBef>
              <a:spcAft>
                <a:spcPct val="0"/>
              </a:spcAft>
            </a:pPr>
            <a:r>
              <a:rPr lang="zh-CN" altLang="en-US" sz="1600" dirty="0" smtClean="0">
                <a:solidFill>
                  <a:prstClr val="black">
                    <a:lumMod val="40000"/>
                    <a:lumOff val="60000"/>
                  </a:prstClr>
                </a:solidFill>
                <a:latin typeface="Franklin Gothic Book"/>
                <a:ea typeface="宋体" pitchFamily="2" charset="-122"/>
                <a:sym typeface="+mn-lt"/>
              </a:rPr>
              <a:t>了解施工工艺</a:t>
            </a:r>
            <a:endParaRPr lang="en-US" sz="1600" dirty="0">
              <a:solidFill>
                <a:prstClr val="black">
                  <a:lumMod val="40000"/>
                  <a:lumOff val="60000"/>
                </a:prstClr>
              </a:solidFill>
              <a:latin typeface="Franklin Gothic Book"/>
              <a:ea typeface="宋体" pitchFamily="2" charset="-122"/>
              <a:sym typeface="+mn-lt"/>
            </a:endParaRPr>
          </a:p>
        </p:txBody>
      </p:sp>
      <p:sp>
        <p:nvSpPr>
          <p:cNvPr id="63" name="Rectangle 29">
            <a:extLst>
              <a:ext uri="{FF2B5EF4-FFF2-40B4-BE49-F238E27FC236}">
                <a16:creationId xmlns="" xmlns:a16="http://schemas.microsoft.com/office/drawing/2014/main" id="{DD5E92B4-2866-4FC9-8EF6-65004889852A}"/>
              </a:ext>
            </a:extLst>
          </p:cNvPr>
          <p:cNvSpPr/>
          <p:nvPr/>
        </p:nvSpPr>
        <p:spPr>
          <a:xfrm>
            <a:off x="1464813" y="4266456"/>
            <a:ext cx="3123208" cy="491726"/>
          </a:xfrm>
          <a:prstGeom prst="rect">
            <a:avLst/>
          </a:prstGeom>
        </p:spPr>
        <p:txBody>
          <a:bodyPr wrap="square" lIns="91428" tIns="45714" rIns="91428" bIns="45714">
            <a:spAutoFit/>
          </a:bodyPr>
          <a:lstStyle/>
          <a:p>
            <a:pPr fontAlgn="base">
              <a:lnSpc>
                <a:spcPct val="130000"/>
              </a:lnSpc>
              <a:spcBef>
                <a:spcPct val="0"/>
              </a:spcBef>
              <a:spcAft>
                <a:spcPct val="0"/>
              </a:spcAft>
            </a:pPr>
            <a:r>
              <a:rPr lang="zh-CN" altLang="en-US" sz="1050" dirty="0" smtClean="0">
                <a:latin typeface="宋体" pitchFamily="2" charset="-122"/>
                <a:ea typeface="宋体" pitchFamily="2" charset="-122"/>
              </a:rPr>
              <a:t>室内设计师如果不具备施工工艺知识，最简单的剖面图、节点图你怎么画啊</a:t>
            </a:r>
            <a:r>
              <a:rPr lang="en-US" altLang="zh-CN" sz="1050" dirty="0" smtClean="0">
                <a:latin typeface="宋体" pitchFamily="2" charset="-122"/>
                <a:ea typeface="宋体" pitchFamily="2" charset="-122"/>
              </a:rPr>
              <a:t>?</a:t>
            </a:r>
            <a:endParaRPr lang="en-US" sz="1050" dirty="0">
              <a:solidFill>
                <a:prstClr val="black"/>
              </a:solidFill>
              <a:latin typeface="宋体" pitchFamily="2" charset="-122"/>
              <a:ea typeface="宋体" pitchFamily="2" charset="-122"/>
              <a:sym typeface="+mn-lt"/>
            </a:endParaRPr>
          </a:p>
        </p:txBody>
      </p:sp>
      <p:sp>
        <p:nvSpPr>
          <p:cNvPr id="64" name="Rectangle 32">
            <a:extLst>
              <a:ext uri="{FF2B5EF4-FFF2-40B4-BE49-F238E27FC236}">
                <a16:creationId xmlns="" xmlns:a16="http://schemas.microsoft.com/office/drawing/2014/main" id="{152DCDD9-CA37-4611-B884-B6CFF574FEBA}"/>
              </a:ext>
            </a:extLst>
          </p:cNvPr>
          <p:cNvSpPr/>
          <p:nvPr/>
        </p:nvSpPr>
        <p:spPr>
          <a:xfrm>
            <a:off x="819437" y="2777007"/>
            <a:ext cx="358047" cy="523220"/>
          </a:xfrm>
          <a:prstGeom prst="rect">
            <a:avLst/>
          </a:prstGeom>
        </p:spPr>
        <p:txBody>
          <a:bodyPr wrap="square" lIns="91428" tIns="45714" rIns="91428" bIns="45714">
            <a:spAutoFit/>
          </a:bodyPr>
          <a:lstStyle/>
          <a:p>
            <a:pPr algn="ctr" fontAlgn="base">
              <a:spcBef>
                <a:spcPct val="0"/>
              </a:spcBef>
              <a:spcAft>
                <a:spcPct val="0"/>
              </a:spcAft>
            </a:pPr>
            <a:r>
              <a:rPr lang="en-US" sz="1400" b="1" dirty="0">
                <a:solidFill>
                  <a:prstClr val="white"/>
                </a:solidFill>
                <a:latin typeface="Franklin Gothic Book"/>
                <a:ea typeface="宋体" pitchFamily="2" charset="-122"/>
                <a:sym typeface="+mn-lt"/>
              </a:rPr>
              <a:t>01</a:t>
            </a:r>
          </a:p>
        </p:txBody>
      </p:sp>
      <p:sp>
        <p:nvSpPr>
          <p:cNvPr id="65" name="Rectangle 33">
            <a:extLst>
              <a:ext uri="{FF2B5EF4-FFF2-40B4-BE49-F238E27FC236}">
                <a16:creationId xmlns="" xmlns:a16="http://schemas.microsoft.com/office/drawing/2014/main" id="{E298B0E8-31BA-4F48-8141-063A58AB5D92}"/>
              </a:ext>
            </a:extLst>
          </p:cNvPr>
          <p:cNvSpPr/>
          <p:nvPr/>
        </p:nvSpPr>
        <p:spPr>
          <a:xfrm>
            <a:off x="819437" y="4186886"/>
            <a:ext cx="358047" cy="523220"/>
          </a:xfrm>
          <a:prstGeom prst="rect">
            <a:avLst/>
          </a:prstGeom>
        </p:spPr>
        <p:txBody>
          <a:bodyPr wrap="square" lIns="91428" tIns="45714" rIns="91428" bIns="45714">
            <a:spAutoFit/>
          </a:bodyPr>
          <a:lstStyle/>
          <a:p>
            <a:pPr algn="ctr" fontAlgn="base">
              <a:spcBef>
                <a:spcPct val="0"/>
              </a:spcBef>
              <a:spcAft>
                <a:spcPct val="0"/>
              </a:spcAft>
            </a:pPr>
            <a:r>
              <a:rPr lang="en-US" sz="1400" b="1" dirty="0">
                <a:solidFill>
                  <a:prstClr val="white"/>
                </a:solidFill>
                <a:latin typeface="Franklin Gothic Book"/>
                <a:ea typeface="宋体" pitchFamily="2" charset="-122"/>
                <a:sym typeface="+mn-lt"/>
              </a:rPr>
              <a:t>02</a:t>
            </a:r>
          </a:p>
        </p:txBody>
      </p:sp>
      <p:sp>
        <p:nvSpPr>
          <p:cNvPr id="66" name="Rectangle 34">
            <a:extLst>
              <a:ext uri="{FF2B5EF4-FFF2-40B4-BE49-F238E27FC236}">
                <a16:creationId xmlns="" xmlns:a16="http://schemas.microsoft.com/office/drawing/2014/main" id="{6152C5D3-6B99-43BC-83EB-DD4ABD7AAF9C}"/>
              </a:ext>
            </a:extLst>
          </p:cNvPr>
          <p:cNvSpPr/>
          <p:nvPr/>
        </p:nvSpPr>
        <p:spPr>
          <a:xfrm>
            <a:off x="10680037" y="2777007"/>
            <a:ext cx="358047" cy="523220"/>
          </a:xfrm>
          <a:prstGeom prst="rect">
            <a:avLst/>
          </a:prstGeom>
        </p:spPr>
        <p:txBody>
          <a:bodyPr wrap="square" lIns="91428" tIns="45714" rIns="91428" bIns="45714">
            <a:spAutoFit/>
          </a:bodyPr>
          <a:lstStyle/>
          <a:p>
            <a:pPr algn="ctr" fontAlgn="base">
              <a:spcBef>
                <a:spcPct val="0"/>
              </a:spcBef>
              <a:spcAft>
                <a:spcPct val="0"/>
              </a:spcAft>
            </a:pPr>
            <a:r>
              <a:rPr lang="en-US" sz="1400" b="1" dirty="0">
                <a:solidFill>
                  <a:prstClr val="white"/>
                </a:solidFill>
                <a:latin typeface="Franklin Gothic Book"/>
                <a:ea typeface="宋体" pitchFamily="2" charset="-122"/>
                <a:sym typeface="+mn-lt"/>
              </a:rPr>
              <a:t>03</a:t>
            </a:r>
          </a:p>
        </p:txBody>
      </p:sp>
      <p:sp>
        <p:nvSpPr>
          <p:cNvPr id="67" name="Rectangle 35">
            <a:extLst>
              <a:ext uri="{FF2B5EF4-FFF2-40B4-BE49-F238E27FC236}">
                <a16:creationId xmlns="" xmlns:a16="http://schemas.microsoft.com/office/drawing/2014/main" id="{48563569-83D6-40DA-AE27-1B59566EBB4C}"/>
              </a:ext>
            </a:extLst>
          </p:cNvPr>
          <p:cNvSpPr/>
          <p:nvPr/>
        </p:nvSpPr>
        <p:spPr>
          <a:xfrm>
            <a:off x="10680037" y="4186886"/>
            <a:ext cx="358047" cy="523220"/>
          </a:xfrm>
          <a:prstGeom prst="rect">
            <a:avLst/>
          </a:prstGeom>
        </p:spPr>
        <p:txBody>
          <a:bodyPr wrap="square" lIns="91428" tIns="45714" rIns="91428" bIns="45714">
            <a:spAutoFit/>
          </a:bodyPr>
          <a:lstStyle/>
          <a:p>
            <a:pPr algn="ctr" fontAlgn="base">
              <a:spcBef>
                <a:spcPct val="0"/>
              </a:spcBef>
              <a:spcAft>
                <a:spcPct val="0"/>
              </a:spcAft>
            </a:pPr>
            <a:r>
              <a:rPr lang="en-US" sz="1400" b="1" dirty="0">
                <a:solidFill>
                  <a:prstClr val="white"/>
                </a:solidFill>
                <a:latin typeface="Franklin Gothic Book"/>
                <a:ea typeface="宋体" pitchFamily="2" charset="-122"/>
                <a:sym typeface="+mn-lt"/>
              </a:rPr>
              <a:t>04</a:t>
            </a:r>
          </a:p>
        </p:txBody>
      </p:sp>
      <p:grpSp>
        <p:nvGrpSpPr>
          <p:cNvPr id="68" name="组合 67"/>
          <p:cNvGrpSpPr/>
          <p:nvPr/>
        </p:nvGrpSpPr>
        <p:grpSpPr>
          <a:xfrm>
            <a:off x="346076" y="323047"/>
            <a:ext cx="2851486" cy="592053"/>
            <a:chOff x="384176" y="265897"/>
            <a:chExt cx="2851486" cy="592053"/>
          </a:xfrm>
        </p:grpSpPr>
        <p:grpSp>
          <p:nvGrpSpPr>
            <p:cNvPr id="69" name="组合 68"/>
            <p:cNvGrpSpPr/>
            <p:nvPr/>
          </p:nvGrpSpPr>
          <p:grpSpPr>
            <a:xfrm>
              <a:off x="384176" y="307549"/>
              <a:ext cx="377371" cy="507162"/>
              <a:chOff x="899886" y="361978"/>
              <a:chExt cx="377371" cy="507162"/>
            </a:xfrm>
          </p:grpSpPr>
          <p:sp>
            <p:nvSpPr>
              <p:cNvPr id="73" name="等腰三角形 72"/>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等腰三角形 73"/>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0" name="组合 69"/>
            <p:cNvGrpSpPr/>
            <p:nvPr/>
          </p:nvGrpSpPr>
          <p:grpSpPr>
            <a:xfrm>
              <a:off x="825047" y="265897"/>
              <a:ext cx="2410615" cy="592053"/>
              <a:chOff x="5287963" y="239774"/>
              <a:chExt cx="2410615" cy="592053"/>
            </a:xfrm>
          </p:grpSpPr>
          <p:sp>
            <p:nvSpPr>
              <p:cNvPr id="71"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a:solidFill>
                      <a:srgbClr val="526188"/>
                    </a:solidFill>
                    <a:cs typeface="+mn-ea"/>
                    <a:sym typeface="+mn-lt"/>
                  </a:rPr>
                  <a:t>工作概述</a:t>
                </a:r>
              </a:p>
            </p:txBody>
          </p:sp>
          <p:sp>
            <p:nvSpPr>
              <p:cNvPr id="72"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Tree>
    <p:extLst>
      <p:ext uri="{BB962C8B-B14F-4D97-AF65-F5344CB8AC3E}">
        <p14:creationId xmlns:p14="http://schemas.microsoft.com/office/powerpoint/2010/main" xmlns="" val="2692159364"/>
      </p:ext>
    </p:extLst>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6" name="组合 5"/>
          <p:cNvGrpSpPr/>
          <p:nvPr/>
        </p:nvGrpSpPr>
        <p:grpSpPr>
          <a:xfrm>
            <a:off x="574686" y="530846"/>
            <a:ext cx="5376171" cy="5485135"/>
            <a:chOff x="6698566" y="879190"/>
            <a:chExt cx="5376171" cy="5485135"/>
          </a:xfrm>
        </p:grpSpPr>
        <p:pic>
          <p:nvPicPr>
            <p:cNvPr id="7" name="图片 6"/>
            <p:cNvPicPr>
              <a:picLocks noChangeAspect="1"/>
            </p:cNvPicPr>
            <p:nvPr/>
          </p:nvPicPr>
          <p:blipFill>
            <a:blip r:embed="rId3" cstate="print"/>
            <a:stretch>
              <a:fillRect/>
            </a:stretch>
          </p:blipFill>
          <p:spPr>
            <a:xfrm>
              <a:off x="8811925" y="5470844"/>
              <a:ext cx="573074" cy="652329"/>
            </a:xfrm>
            <a:prstGeom prst="rect">
              <a:avLst/>
            </a:prstGeom>
          </p:spPr>
        </p:pic>
        <p:pic>
          <p:nvPicPr>
            <p:cNvPr id="8" name="图片 7"/>
            <p:cNvPicPr>
              <a:picLocks noChangeAspect="1"/>
            </p:cNvPicPr>
            <p:nvPr/>
          </p:nvPicPr>
          <p:blipFill>
            <a:blip r:embed="rId4" cstate="print"/>
            <a:stretch>
              <a:fillRect/>
            </a:stretch>
          </p:blipFill>
          <p:spPr>
            <a:xfrm>
              <a:off x="7483297" y="4565510"/>
              <a:ext cx="1438781" cy="1231499"/>
            </a:xfrm>
            <a:prstGeom prst="rect">
              <a:avLst/>
            </a:prstGeom>
          </p:spPr>
        </p:pic>
        <p:pic>
          <p:nvPicPr>
            <p:cNvPr id="9" name="图片 8"/>
            <p:cNvPicPr>
              <a:picLocks noChangeAspect="1"/>
            </p:cNvPicPr>
            <p:nvPr/>
          </p:nvPicPr>
          <p:blipFill>
            <a:blip r:embed="rId5" cstate="print"/>
            <a:stretch>
              <a:fillRect/>
            </a:stretch>
          </p:blipFill>
          <p:spPr>
            <a:xfrm>
              <a:off x="6698566" y="879190"/>
              <a:ext cx="3828620" cy="3298222"/>
            </a:xfrm>
            <a:prstGeom prst="rect">
              <a:avLst/>
            </a:prstGeom>
          </p:spPr>
        </p:pic>
        <p:pic>
          <p:nvPicPr>
            <p:cNvPr id="10" name="图片 9"/>
            <p:cNvPicPr>
              <a:picLocks noChangeAspect="1"/>
            </p:cNvPicPr>
            <p:nvPr/>
          </p:nvPicPr>
          <p:blipFill>
            <a:blip r:embed="rId6" cstate="print">
              <a:duotone>
                <a:prstClr val="black"/>
                <a:srgbClr val="D9C3A5">
                  <a:tint val="50000"/>
                  <a:satMod val="180000"/>
                </a:srgbClr>
              </a:duotone>
            </a:blip>
            <a:stretch>
              <a:fillRect/>
            </a:stretch>
          </p:blipFill>
          <p:spPr>
            <a:xfrm>
              <a:off x="8574362" y="1163521"/>
              <a:ext cx="2962913" cy="2091109"/>
            </a:xfrm>
            <a:prstGeom prst="rect">
              <a:avLst/>
            </a:prstGeom>
          </p:spPr>
        </p:pic>
        <p:pic>
          <p:nvPicPr>
            <p:cNvPr id="11" name="图片 10"/>
            <p:cNvPicPr>
              <a:picLocks noChangeAspect="1"/>
            </p:cNvPicPr>
            <p:nvPr/>
          </p:nvPicPr>
          <p:blipFill>
            <a:blip r:embed="rId7" cstate="print"/>
            <a:stretch>
              <a:fillRect/>
            </a:stretch>
          </p:blipFill>
          <p:spPr>
            <a:xfrm>
              <a:off x="8520461" y="3297771"/>
              <a:ext cx="3554276" cy="3066554"/>
            </a:xfrm>
            <a:prstGeom prst="rect">
              <a:avLst/>
            </a:prstGeom>
          </p:spPr>
        </p:pic>
      </p:grpSp>
      <p:sp>
        <p:nvSpPr>
          <p:cNvPr id="12" name="文本框 11"/>
          <p:cNvSpPr txBox="1"/>
          <p:nvPr/>
        </p:nvSpPr>
        <p:spPr>
          <a:xfrm>
            <a:off x="6493184" y="2321004"/>
            <a:ext cx="4339399" cy="923330"/>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dist"/>
            <a:r>
              <a:rPr lang="zh-CN" altLang="en-US" sz="5400" dirty="0" smtClean="0">
                <a:effectLst>
                  <a:outerShdw blurRad="50800" dist="38100" dir="5400000" algn="t" rotWithShape="0">
                    <a:prstClr val="black">
                      <a:alpha val="40000"/>
                    </a:prstClr>
                  </a:outerShdw>
                </a:effectLst>
                <a:cs typeface="+mn-ea"/>
                <a:sym typeface="+mn-lt"/>
              </a:rPr>
              <a:t>工作照片展</a:t>
            </a:r>
            <a:r>
              <a:rPr lang="zh-CN" altLang="en-US" sz="5400" dirty="0">
                <a:effectLst>
                  <a:outerShdw blurRad="50800" dist="38100" dir="5400000" algn="t" rotWithShape="0">
                    <a:prstClr val="black">
                      <a:alpha val="40000"/>
                    </a:prstClr>
                  </a:outerShdw>
                </a:effectLst>
                <a:cs typeface="+mn-ea"/>
                <a:sym typeface="+mn-lt"/>
              </a:rPr>
              <a:t>示</a:t>
            </a:r>
          </a:p>
        </p:txBody>
      </p:sp>
      <p:sp>
        <p:nvSpPr>
          <p:cNvPr id="13" name="文本框 12"/>
          <p:cNvSpPr txBox="1"/>
          <p:nvPr/>
        </p:nvSpPr>
        <p:spPr>
          <a:xfrm>
            <a:off x="6518212" y="3433963"/>
            <a:ext cx="4339399" cy="307777"/>
          </a:xfrm>
          <a:prstGeom prst="rect">
            <a:avLst/>
          </a:prstGeom>
          <a:noFill/>
          <a:effectLst>
            <a:glow rad="63500">
              <a:schemeClr val="accent3">
                <a:satMod val="175000"/>
                <a:alpha val="40000"/>
              </a:schemeClr>
            </a:glow>
            <a:outerShdw blurRad="63500" sx="102000" sy="102000" algn="ctr" rotWithShape="0">
              <a:prstClr val="black">
                <a:alpha val="40000"/>
              </a:prstClr>
            </a:outerShdw>
          </a:effectLst>
        </p:spPr>
        <p:txBody>
          <a:bodyPr wrap="square" rtlCol="0">
            <a:spAutoFit/>
          </a:bodyPr>
          <a:lstStyle/>
          <a:p>
            <a:pPr algn="dist"/>
            <a:r>
              <a:rPr lang="en-US" altLang="zh-CN" sz="1400" dirty="0">
                <a:solidFill>
                  <a:schemeClr val="tx1">
                    <a:lumMod val="85000"/>
                    <a:lumOff val="15000"/>
                  </a:schemeClr>
                </a:solidFill>
                <a:cs typeface="+mn-ea"/>
                <a:sym typeface="+mn-lt"/>
              </a:rPr>
              <a:t>ZHENG</a:t>
            </a:r>
            <a:r>
              <a:rPr lang="zh-CN" altLang="en-US" sz="1400" dirty="0">
                <a:solidFill>
                  <a:schemeClr val="tx1">
                    <a:lumMod val="85000"/>
                    <a:lumOff val="15000"/>
                  </a:schemeClr>
                </a:solidFill>
                <a:cs typeface="+mn-ea"/>
                <a:sym typeface="+mn-lt"/>
              </a:rPr>
              <a:t> </a:t>
            </a:r>
            <a:r>
              <a:rPr lang="en-US" altLang="zh-CN" sz="1400" dirty="0">
                <a:solidFill>
                  <a:schemeClr val="tx1">
                    <a:lumMod val="85000"/>
                    <a:lumOff val="15000"/>
                  </a:schemeClr>
                </a:solidFill>
                <a:cs typeface="+mn-ea"/>
                <a:sym typeface="+mn-lt"/>
              </a:rPr>
              <a:t>TI YE JI ZHAN SHI</a:t>
            </a:r>
            <a:endParaRPr lang="zh-CN" altLang="en-US" sz="1400" dirty="0">
              <a:solidFill>
                <a:schemeClr val="tx1">
                  <a:lumMod val="85000"/>
                  <a:lumOff val="15000"/>
                </a:schemeClr>
              </a:solidFill>
              <a:cs typeface="+mn-ea"/>
              <a:sym typeface="+mn-lt"/>
            </a:endParaRPr>
          </a:p>
        </p:txBody>
      </p:sp>
      <p:sp>
        <p:nvSpPr>
          <p:cNvPr id="14" name="文本框 13"/>
          <p:cNvSpPr txBox="1"/>
          <p:nvPr/>
        </p:nvSpPr>
        <p:spPr>
          <a:xfrm>
            <a:off x="6518211" y="3785929"/>
            <a:ext cx="4991617" cy="822726"/>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100" dirty="0">
                <a:solidFill>
                  <a:schemeClr val="tx1">
                    <a:lumMod val="85000"/>
                    <a:lumOff val="15000"/>
                  </a:schemeClr>
                </a:solidFill>
                <a:latin typeface="+mn-lt"/>
                <a:ea typeface="+mn-ea"/>
                <a:cs typeface="+mn-ea"/>
                <a:sym typeface="+mn-lt"/>
              </a:rPr>
              <a:t>Distant Time by Rabindranath. I know not from what distant time thou art ever coming nearer to meet me. I know not from what distant time. thou art ever </a:t>
            </a:r>
          </a:p>
          <a:p>
            <a:pPr algn="l">
              <a:lnSpc>
                <a:spcPct val="150000"/>
              </a:lnSpc>
            </a:pPr>
            <a:r>
              <a:rPr lang="en-US" altLang="zh-CN" sz="1100" dirty="0">
                <a:solidFill>
                  <a:schemeClr val="tx1">
                    <a:lumMod val="85000"/>
                    <a:lumOff val="15000"/>
                  </a:schemeClr>
                </a:solidFill>
                <a:latin typeface="+mn-lt"/>
                <a:ea typeface="+mn-ea"/>
                <a:cs typeface="+mn-ea"/>
                <a:sym typeface="+mn-lt"/>
              </a:rPr>
              <a:t>coming nearer to meet me.</a:t>
            </a:r>
            <a:endParaRPr lang="zh-CN" altLang="en-US" sz="1100" dirty="0">
              <a:solidFill>
                <a:schemeClr val="tx1">
                  <a:lumMod val="85000"/>
                  <a:lumOff val="15000"/>
                </a:schemeClr>
              </a:solidFill>
              <a:latin typeface="+mn-lt"/>
              <a:ea typeface="+mn-ea"/>
              <a:cs typeface="+mn-ea"/>
              <a:sym typeface="+mn-lt"/>
            </a:endParaRPr>
          </a:p>
        </p:txBody>
      </p:sp>
      <p:sp>
        <p:nvSpPr>
          <p:cNvPr id="15" name="文本框 14"/>
          <p:cNvSpPr txBox="1"/>
          <p:nvPr/>
        </p:nvSpPr>
        <p:spPr>
          <a:xfrm>
            <a:off x="3044480" y="3083852"/>
            <a:ext cx="2586775" cy="923330"/>
          </a:xfrm>
          <a:prstGeom prst="rect">
            <a:avLst/>
          </a:prstGeom>
          <a:noFill/>
        </p:spPr>
        <p:txBody>
          <a:bodyPr wrap="square" rtlCol="0">
            <a:spAutoFit/>
          </a:bodyPr>
          <a:lstStyle/>
          <a:p>
            <a:r>
              <a:rPr lang="en-US" altLang="zh-CN" sz="5400" b="1" dirty="0">
                <a:solidFill>
                  <a:srgbClr val="F2F2F2"/>
                </a:solidFill>
                <a:cs typeface="+mn-ea"/>
                <a:sym typeface="+mn-lt"/>
              </a:rPr>
              <a:t>PART.2</a:t>
            </a:r>
            <a:endParaRPr lang="zh-CN" altLang="en-US" sz="5400" b="1" dirty="0">
              <a:solidFill>
                <a:srgbClr val="F2F2F2"/>
              </a:solidFill>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p:cNvSpPr/>
          <p:nvPr/>
        </p:nvSpPr>
        <p:spPr bwMode="auto">
          <a:xfrm flipH="1">
            <a:off x="0" y="5871029"/>
            <a:ext cx="12192000" cy="1012232"/>
          </a:xfrm>
          <a:custGeom>
            <a:avLst/>
            <a:gdLst>
              <a:gd name="connsiteX0" fmla="*/ 2457949 w 12192000"/>
              <a:gd name="connsiteY0" fmla="*/ 0 h 1012232"/>
              <a:gd name="connsiteX1" fmla="*/ 9057549 w 12192000"/>
              <a:gd name="connsiteY1" fmla="*/ 610553 h 1012232"/>
              <a:gd name="connsiteX2" fmla="*/ 12192000 w 12192000"/>
              <a:gd name="connsiteY2" fmla="*/ 305277 h 1012232"/>
              <a:gd name="connsiteX3" fmla="*/ 12192000 w 12192000"/>
              <a:gd name="connsiteY3" fmla="*/ 1012232 h 1012232"/>
              <a:gd name="connsiteX4" fmla="*/ 114300 w 12192000"/>
              <a:gd name="connsiteY4" fmla="*/ 1012232 h 1012232"/>
              <a:gd name="connsiteX5" fmla="*/ 0 w 12192000"/>
              <a:gd name="connsiteY5" fmla="*/ 1012232 h 1012232"/>
              <a:gd name="connsiteX6" fmla="*/ 0 w 12192000"/>
              <a:gd name="connsiteY6" fmla="*/ 160434 h 1012232"/>
              <a:gd name="connsiteX7" fmla="*/ 270087 w 12192000"/>
              <a:gd name="connsiteY7" fmla="*/ 129128 h 1012232"/>
              <a:gd name="connsiteX8" fmla="*/ 2457949 w 12192000"/>
              <a:gd name="connsiteY8" fmla="*/ 0 h 10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12232">
                <a:moveTo>
                  <a:pt x="2457949" y="0"/>
                </a:moveTo>
                <a:cubicBezTo>
                  <a:pt x="4506845" y="0"/>
                  <a:pt x="7360920" y="610553"/>
                  <a:pt x="9057549" y="610553"/>
                </a:cubicBezTo>
                <a:cubicBezTo>
                  <a:pt x="10754179" y="610553"/>
                  <a:pt x="12192000" y="305277"/>
                  <a:pt x="12192000" y="305277"/>
                </a:cubicBezTo>
                <a:cubicBezTo>
                  <a:pt x="12192000" y="1012232"/>
                  <a:pt x="12192000" y="1012232"/>
                  <a:pt x="12192000" y="1012232"/>
                </a:cubicBezTo>
                <a:cubicBezTo>
                  <a:pt x="5290457" y="1012232"/>
                  <a:pt x="1839686" y="1012232"/>
                  <a:pt x="114300" y="1012232"/>
                </a:cubicBezTo>
                <a:lnTo>
                  <a:pt x="0" y="1012232"/>
                </a:lnTo>
                <a:lnTo>
                  <a:pt x="0" y="160434"/>
                </a:lnTo>
                <a:lnTo>
                  <a:pt x="270087" y="129128"/>
                </a:lnTo>
                <a:cubicBezTo>
                  <a:pt x="925321" y="57390"/>
                  <a:pt x="1689613" y="0"/>
                  <a:pt x="2457949" y="0"/>
                </a:cubicBezTo>
                <a:close/>
              </a:path>
            </a:pathLst>
          </a:cu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lt1"/>
              </a:solidFill>
              <a:cs typeface="+mn-ea"/>
              <a:sym typeface="+mn-lt"/>
            </a:endParaRPr>
          </a:p>
        </p:txBody>
      </p:sp>
      <p:grpSp>
        <p:nvGrpSpPr>
          <p:cNvPr id="32" name="组合 31"/>
          <p:cNvGrpSpPr/>
          <p:nvPr/>
        </p:nvGrpSpPr>
        <p:grpSpPr>
          <a:xfrm>
            <a:off x="346076" y="358216"/>
            <a:ext cx="2851486" cy="592053"/>
            <a:chOff x="384176" y="265897"/>
            <a:chExt cx="2851486" cy="592053"/>
          </a:xfrm>
        </p:grpSpPr>
        <p:grpSp>
          <p:nvGrpSpPr>
            <p:cNvPr id="16" name="组合 15"/>
            <p:cNvGrpSpPr/>
            <p:nvPr/>
          </p:nvGrpSpPr>
          <p:grpSpPr>
            <a:xfrm>
              <a:off x="384176" y="307549"/>
              <a:ext cx="377371" cy="507162"/>
              <a:chOff x="899886" y="361978"/>
              <a:chExt cx="377371" cy="507162"/>
            </a:xfrm>
          </p:grpSpPr>
          <p:sp>
            <p:nvSpPr>
              <p:cNvPr id="14" name="等腰三角形 13"/>
              <p:cNvSpPr/>
              <p:nvPr/>
            </p:nvSpPr>
            <p:spPr>
              <a:xfrm>
                <a:off x="899886" y="613178"/>
                <a:ext cx="377371" cy="255962"/>
              </a:xfrm>
              <a:prstGeom prst="triangle">
                <a:avLst/>
              </a:prstGeom>
              <a:solidFill>
                <a:srgbClr val="52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等腰三角形 14"/>
              <p:cNvSpPr/>
              <p:nvPr/>
            </p:nvSpPr>
            <p:spPr>
              <a:xfrm rot="10800000">
                <a:off x="899886" y="361978"/>
                <a:ext cx="377371" cy="255962"/>
              </a:xfrm>
              <a:prstGeom prst="triangle">
                <a:avLst/>
              </a:prstGeom>
              <a:solidFill>
                <a:srgbClr val="E7C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5" name="组合 24"/>
            <p:cNvGrpSpPr/>
            <p:nvPr/>
          </p:nvGrpSpPr>
          <p:grpSpPr>
            <a:xfrm>
              <a:off x="825047" y="265897"/>
              <a:ext cx="2410615" cy="592053"/>
              <a:chOff x="5287963" y="239774"/>
              <a:chExt cx="2410615" cy="592053"/>
            </a:xfrm>
          </p:grpSpPr>
          <p:sp>
            <p:nvSpPr>
              <p:cNvPr id="29" name="文本框 28"/>
              <p:cNvSpPr txBox="1"/>
              <p:nvPr/>
            </p:nvSpPr>
            <p:spPr>
              <a:xfrm>
                <a:off x="5287963" y="239774"/>
                <a:ext cx="1632344" cy="400110"/>
              </a:xfrm>
              <a:prstGeom prst="rect">
                <a:avLst/>
              </a:prstGeom>
              <a:noFill/>
            </p:spPr>
            <p:txBody>
              <a:bodyPr wrap="square" rtlCol="0">
                <a:spAutoFit/>
              </a:bodyPr>
              <a:lstStyle/>
              <a:p>
                <a:pPr algn="dist"/>
                <a:r>
                  <a:rPr lang="zh-CN" altLang="en-US" sz="2000" b="1" dirty="0" smtClean="0">
                    <a:solidFill>
                      <a:srgbClr val="526188"/>
                    </a:solidFill>
                    <a:cs typeface="+mn-ea"/>
                    <a:sym typeface="+mn-lt"/>
                  </a:rPr>
                  <a:t>量房展</a:t>
                </a:r>
                <a:r>
                  <a:rPr lang="zh-CN" altLang="en-US" sz="2000" b="1" dirty="0">
                    <a:solidFill>
                      <a:srgbClr val="526188"/>
                    </a:solidFill>
                    <a:cs typeface="+mn-ea"/>
                    <a:sym typeface="+mn-lt"/>
                  </a:rPr>
                  <a:t>示</a:t>
                </a:r>
              </a:p>
            </p:txBody>
          </p:sp>
          <p:sp>
            <p:nvSpPr>
              <p:cNvPr id="30" name="文本框 29"/>
              <p:cNvSpPr txBox="1"/>
              <p:nvPr/>
            </p:nvSpPr>
            <p:spPr>
              <a:xfrm>
                <a:off x="5287963" y="554828"/>
                <a:ext cx="2410615" cy="276999"/>
              </a:xfrm>
              <a:prstGeom prst="rect">
                <a:avLst/>
              </a:prstGeom>
              <a:noFill/>
            </p:spPr>
            <p:txBody>
              <a:bodyPr wrap="square" rtlCol="0">
                <a:spAutoFit/>
              </a:bodyPr>
              <a:lstStyle/>
              <a:p>
                <a:pPr algn="dist"/>
                <a:r>
                  <a:rPr lang="en-US" altLang="zh-CN" sz="1200" dirty="0">
                    <a:solidFill>
                      <a:schemeClr val="bg1">
                        <a:lumMod val="50000"/>
                      </a:schemeClr>
                    </a:solidFill>
                    <a:cs typeface="+mn-ea"/>
                    <a:sym typeface="+mn-lt"/>
                  </a:rPr>
                  <a:t>Please enter the title content</a:t>
                </a:r>
                <a:endParaRPr lang="zh-CN" altLang="en-US" sz="1200" dirty="0">
                  <a:solidFill>
                    <a:schemeClr val="bg1">
                      <a:lumMod val="50000"/>
                    </a:schemeClr>
                  </a:solidFill>
                  <a:cs typeface="+mn-ea"/>
                  <a:sym typeface="+mn-lt"/>
                </a:endParaRPr>
              </a:p>
            </p:txBody>
          </p:sp>
        </p:grpSp>
      </p:grpSp>
      <p:sp>
        <p:nvSpPr>
          <p:cNvPr id="85" name="文本框 84"/>
          <p:cNvSpPr txBox="1"/>
          <p:nvPr/>
        </p:nvSpPr>
        <p:spPr>
          <a:xfrm>
            <a:off x="5023856" y="996461"/>
            <a:ext cx="6687498" cy="4616648"/>
          </a:xfrm>
          <a:prstGeom prst="rect">
            <a:avLst/>
          </a:prstGeom>
          <a:noFill/>
        </p:spPr>
        <p:txBody>
          <a:bodyPr wrap="square" rtlCol="0">
            <a:spAutoFit/>
          </a:bodyPr>
          <a:lstStyle>
            <a:defPPr>
              <a:defRPr lang="zh-CN"/>
            </a:defPPr>
            <a:lvl1pPr algn="dist">
              <a:defRPr>
                <a:latin typeface="华文仿宋" panose="02010600040101010101" pitchFamily="2" charset="-122"/>
                <a:ea typeface="华文仿宋" panose="02010600040101010101" pitchFamily="2" charset="-122"/>
              </a:defRPr>
            </a:lvl1pPr>
          </a:lstStyle>
          <a:p>
            <a:pPr algn="l">
              <a:lnSpc>
                <a:spcPct val="150000"/>
              </a:lnSpc>
            </a:pPr>
            <a:r>
              <a:rPr lang="en-US" altLang="zh-CN" sz="1400" dirty="0" smtClean="0"/>
              <a:t>1.</a:t>
            </a:r>
            <a:r>
              <a:rPr lang="zh-CN" altLang="en-US" sz="1400" dirty="0" smtClean="0"/>
              <a:t>必</a:t>
            </a:r>
            <a:r>
              <a:rPr lang="zh-CN" altLang="en-US" sz="1400" dirty="0" smtClean="0"/>
              <a:t>备的工具主要有：卷尺，电子尺，纸，笔 。可以选择带的工具有：画板，不同颜色的</a:t>
            </a:r>
            <a:r>
              <a:rPr lang="zh-CN" altLang="en-US" sz="1400" dirty="0" smtClean="0"/>
              <a:t>笔。</a:t>
            </a:r>
            <a:endParaRPr lang="en-US" altLang="zh-CN" sz="1400" dirty="0" smtClean="0"/>
          </a:p>
          <a:p>
            <a:pPr algn="l">
              <a:lnSpc>
                <a:spcPct val="150000"/>
              </a:lnSpc>
            </a:pPr>
            <a:r>
              <a:rPr lang="en-US" altLang="zh-CN" sz="1400" dirty="0" smtClean="0">
                <a:latin typeface="+mn-lt"/>
                <a:ea typeface="+mn-ea"/>
                <a:cs typeface="+mn-ea"/>
                <a:sym typeface="+mn-lt"/>
              </a:rPr>
              <a:t>2.</a:t>
            </a:r>
            <a:r>
              <a:rPr lang="zh-CN" altLang="en-US" sz="1400" dirty="0" smtClean="0"/>
              <a:t>进入现场：进入现场先观察一下户型的结构，对整体结构有个了解，心中有数之后就可以调整一下纸张是横放竖放，并把整个房间的轮廓先画下</a:t>
            </a:r>
            <a:r>
              <a:rPr lang="zh-CN" altLang="en-US" sz="1400" dirty="0" smtClean="0"/>
              <a:t>来</a:t>
            </a:r>
            <a:endParaRPr lang="en-US" altLang="zh-CN" sz="1400" dirty="0" smtClean="0"/>
          </a:p>
          <a:p>
            <a:pPr algn="l">
              <a:lnSpc>
                <a:spcPct val="150000"/>
              </a:lnSpc>
            </a:pPr>
            <a:r>
              <a:rPr lang="en-US" altLang="zh-CN" sz="1400" dirty="0" smtClean="0"/>
              <a:t>3.</a:t>
            </a:r>
            <a:r>
              <a:rPr lang="zh-CN" altLang="en-US" sz="1400" dirty="0" smtClean="0"/>
              <a:t>开</a:t>
            </a:r>
            <a:r>
              <a:rPr lang="zh-CN" altLang="en-US" sz="1400" dirty="0" smtClean="0"/>
              <a:t>始量房：有了轮廓之后，我们就开始量了，电子尺适用于测量距离远的，以及卷尺难以够到的地方，而卷尺适用于距离短的位置，电子尺使用时注意红点与自身起始点是不是在同一水平线上</a:t>
            </a:r>
            <a:r>
              <a:rPr lang="zh-CN" altLang="en-US" sz="1400" dirty="0" smtClean="0"/>
              <a:t>，要适</a:t>
            </a:r>
            <a:r>
              <a:rPr lang="zh-CN" altLang="en-US" sz="1400" dirty="0" smtClean="0"/>
              <a:t>当放好电子尺的位置，红线越水平，结果就越</a:t>
            </a:r>
            <a:r>
              <a:rPr lang="zh-CN" altLang="en-US" sz="1400" dirty="0" smtClean="0"/>
              <a:t>准。</a:t>
            </a:r>
            <a:endParaRPr lang="en-US" altLang="zh-CN" sz="1400" dirty="0" smtClean="0"/>
          </a:p>
          <a:p>
            <a:pPr algn="l">
              <a:lnSpc>
                <a:spcPct val="150000"/>
              </a:lnSpc>
            </a:pPr>
            <a:r>
              <a:rPr lang="en-US" altLang="zh-CN" sz="1400" dirty="0" smtClean="0">
                <a:latin typeface="+mn-lt"/>
                <a:ea typeface="+mn-ea"/>
                <a:cs typeface="+mn-ea"/>
                <a:sym typeface="+mn-lt"/>
              </a:rPr>
              <a:t>4.</a:t>
            </a:r>
            <a:r>
              <a:rPr lang="zh-CN" altLang="en-US" sz="1400" dirty="0" smtClean="0"/>
              <a:t>量房记录：整个记录的过程要做到，快，清晰，这两点，速度上我们可以通过模拟演练来做到，清晰这块建议大家用不同颜色的笔去标记，比方说：用黑色比画墙体，用蓝色的比标记尺寸，用绿色的笔标记管道的位置，等等</a:t>
            </a:r>
            <a:r>
              <a:rPr lang="en-US" altLang="zh-CN" sz="1400" dirty="0" smtClean="0"/>
              <a:t>...</a:t>
            </a:r>
          </a:p>
          <a:p>
            <a:pPr algn="l">
              <a:lnSpc>
                <a:spcPct val="150000"/>
              </a:lnSpc>
            </a:pPr>
            <a:r>
              <a:rPr lang="en-US" altLang="zh-CN" sz="1400" dirty="0" smtClean="0">
                <a:latin typeface="+mn-lt"/>
                <a:ea typeface="+mn-ea"/>
                <a:cs typeface="+mn-ea"/>
                <a:sym typeface="+mn-lt"/>
              </a:rPr>
              <a:t>5.</a:t>
            </a:r>
            <a:r>
              <a:rPr lang="zh-CN" altLang="en-US" sz="1400" dirty="0" smtClean="0"/>
              <a:t>拍照：有很的东西是没必要进行量出准确尺寸的，比如说要改造的管道以及暖气以及不要的物件等，而且没有人有那么完美的记忆力，所以对业主家的一些细节进行拍照也是很重要的，回去之后对于我们的出图有很大的帮</a:t>
            </a:r>
            <a:r>
              <a:rPr lang="zh-CN" altLang="en-US" sz="1400" dirty="0" smtClean="0"/>
              <a:t>助。</a:t>
            </a:r>
            <a:endParaRPr lang="en-US" altLang="zh-CN" sz="1400" dirty="0">
              <a:latin typeface="+mn-lt"/>
              <a:ea typeface="+mn-ea"/>
              <a:cs typeface="+mn-ea"/>
              <a:sym typeface="+mn-lt"/>
            </a:endParaRPr>
          </a:p>
        </p:txBody>
      </p:sp>
      <p:pic>
        <p:nvPicPr>
          <p:cNvPr id="38" name="图片 37" descr="QQ图片20211210091841.jpg"/>
          <p:cNvPicPr>
            <a:picLocks noChangeAspect="1"/>
          </p:cNvPicPr>
          <p:nvPr/>
        </p:nvPicPr>
        <p:blipFill>
          <a:blip r:embed="rId3" cstate="print"/>
          <a:stretch>
            <a:fillRect/>
          </a:stretch>
        </p:blipFill>
        <p:spPr>
          <a:xfrm>
            <a:off x="394679" y="1723295"/>
            <a:ext cx="4204674" cy="315350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qjmjn0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2537</Words>
  <Application>Microsoft Office PowerPoint</Application>
  <PresentationFormat>自定义</PresentationFormat>
  <Paragraphs>167</Paragraphs>
  <Slides>25</Slides>
  <Notes>5</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第一PPT，www.1ppt.com</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Company>第一PPT，www.1ppt.com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蓝黄商务</dc:title>
  <dc:creator>第一PPT</dc:creator>
  <cp:keywords>www.1ppt.com</cp:keywords>
  <dc:description>www.1ppt.com</dc:description>
  <cp:lastModifiedBy>Administrator</cp:lastModifiedBy>
  <cp:revision>78</cp:revision>
  <dcterms:created xsi:type="dcterms:W3CDTF">2020-03-11T02:21:00Z</dcterms:created>
  <dcterms:modified xsi:type="dcterms:W3CDTF">2021-12-10T06:01:05Z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