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8" r:id="rId5"/>
    <p:sldId id="325" r:id="rId6"/>
    <p:sldId id="343" r:id="rId7"/>
    <p:sldId id="328" r:id="rId8"/>
    <p:sldId id="284" r:id="rId9"/>
    <p:sldId id="329" r:id="rId10"/>
    <p:sldId id="327" r:id="rId11"/>
    <p:sldId id="344" r:id="rId12"/>
    <p:sldId id="340" r:id="rId13"/>
    <p:sldId id="341" r:id="rId14"/>
    <p:sldId id="337" r:id="rId15"/>
    <p:sldId id="339" r:id="rId16"/>
    <p:sldId id="338" r:id="rId17"/>
    <p:sldId id="331" r:id="rId18"/>
    <p:sldId id="276" r:id="rId19"/>
    <p:sldId id="333" r:id="rId20"/>
    <p:sldId id="334" r:id="rId21"/>
    <p:sldId id="335" r:id="rId22"/>
    <p:sldId id="336" r:id="rId23"/>
    <p:sldId id="342" r:id="rId24"/>
    <p:sldId id="281" r:id="rId25"/>
    <p:sldId id="305" r:id="rId26"/>
  </p:sldIdLst>
  <p:sldSz cx="8999538" cy="5040313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>
          <p15:clr>
            <a:srgbClr val="A4A3A4"/>
          </p15:clr>
        </p15:guide>
        <p15:guide id="2" pos="28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B49B"/>
    <a:srgbClr val="959AA2"/>
    <a:srgbClr val="C0F6ED"/>
    <a:srgbClr val="99F1E2"/>
    <a:srgbClr val="53585F"/>
    <a:srgbClr val="138774"/>
    <a:srgbClr val="1AB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2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570" y="114"/>
      </p:cViewPr>
      <p:guideLst>
        <p:guide orient="horz" pos="1606"/>
        <p:guide pos="28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CFDDC-4151-4F58-BEA7-655A61B04F29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D692C-C307-4C02-AC17-4596772F2D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7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47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445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343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152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066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521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551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628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975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853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854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399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782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032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676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52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438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96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794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30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741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284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17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198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692C-C307-4C02-AC17-4596772F2DA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21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942" y="824885"/>
            <a:ext cx="6749654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4942" y="2647331"/>
            <a:ext cx="6749654" cy="1216909"/>
          </a:xfrm>
        </p:spPr>
        <p:txBody>
          <a:bodyPr/>
          <a:lstStyle>
            <a:lvl1pPr marL="0" indent="0" algn="ctr">
              <a:buNone/>
              <a:defRPr sz="1765"/>
            </a:lvl1pPr>
            <a:lvl2pPr marL="335915" indent="0" algn="ctr">
              <a:buNone/>
              <a:defRPr sz="1470"/>
            </a:lvl2pPr>
            <a:lvl3pPr marL="671830" indent="0" algn="ctr">
              <a:buNone/>
              <a:defRPr sz="1325"/>
            </a:lvl3pPr>
            <a:lvl4pPr marL="1008380" indent="0" algn="ctr">
              <a:buNone/>
              <a:defRPr sz="1175"/>
            </a:lvl4pPr>
            <a:lvl5pPr marL="1344295" indent="0" algn="ctr">
              <a:buNone/>
              <a:defRPr sz="1175"/>
            </a:lvl5pPr>
            <a:lvl6pPr marL="1680210" indent="0" algn="ctr">
              <a:buNone/>
              <a:defRPr sz="1175"/>
            </a:lvl6pPr>
            <a:lvl7pPr marL="2016125" indent="0" algn="ctr">
              <a:buNone/>
              <a:defRPr sz="1175"/>
            </a:lvl7pPr>
            <a:lvl8pPr marL="2352040" indent="0" algn="ctr">
              <a:buNone/>
              <a:defRPr sz="1175"/>
            </a:lvl8pPr>
            <a:lvl9pPr marL="2688590" indent="0" algn="ctr">
              <a:buNone/>
              <a:defRPr sz="1175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336021"/>
            <a:ext cx="2902585" cy="1176073"/>
          </a:xfrm>
        </p:spPr>
        <p:txBody>
          <a:bodyPr anchor="b"/>
          <a:lstStyle>
            <a:lvl1pPr>
              <a:defRPr sz="2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725712"/>
            <a:ext cx="4556016" cy="3581889"/>
          </a:xfrm>
        </p:spPr>
        <p:txBody>
          <a:bodyPr anchor="t"/>
          <a:lstStyle>
            <a:lvl1pPr marL="0" indent="0">
              <a:buNone/>
              <a:defRPr sz="2350"/>
            </a:lvl1pPr>
            <a:lvl2pPr marL="335915" indent="0">
              <a:buNone/>
              <a:defRPr sz="2060"/>
            </a:lvl2pPr>
            <a:lvl3pPr marL="671830" indent="0">
              <a:buNone/>
              <a:defRPr sz="1765"/>
            </a:lvl3pPr>
            <a:lvl4pPr marL="1008380" indent="0">
              <a:buNone/>
              <a:defRPr sz="1470"/>
            </a:lvl4pPr>
            <a:lvl5pPr marL="1344295" indent="0">
              <a:buNone/>
              <a:defRPr sz="1470"/>
            </a:lvl5pPr>
            <a:lvl6pPr marL="1680210" indent="0">
              <a:buNone/>
              <a:defRPr sz="1470"/>
            </a:lvl6pPr>
            <a:lvl7pPr marL="2016125" indent="0">
              <a:buNone/>
              <a:defRPr sz="1470"/>
            </a:lvl7pPr>
            <a:lvl8pPr marL="2352040" indent="0">
              <a:buNone/>
              <a:defRPr sz="1470"/>
            </a:lvl8pPr>
            <a:lvl9pPr marL="2688590" indent="0">
              <a:buNone/>
              <a:defRPr sz="147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19891" y="1512094"/>
            <a:ext cx="2902585" cy="2801341"/>
          </a:xfrm>
        </p:spPr>
        <p:txBody>
          <a:bodyPr/>
          <a:lstStyle>
            <a:lvl1pPr marL="0" indent="0">
              <a:buNone/>
              <a:defRPr sz="1175"/>
            </a:lvl1pPr>
            <a:lvl2pPr marL="335915" indent="0">
              <a:buNone/>
              <a:defRPr sz="1030"/>
            </a:lvl2pPr>
            <a:lvl3pPr marL="671830" indent="0">
              <a:buNone/>
              <a:defRPr sz="880"/>
            </a:lvl3pPr>
            <a:lvl4pPr marL="1008380" indent="0">
              <a:buNone/>
              <a:defRPr sz="735"/>
            </a:lvl4pPr>
            <a:lvl5pPr marL="1344295" indent="0">
              <a:buNone/>
              <a:defRPr sz="735"/>
            </a:lvl5pPr>
            <a:lvl6pPr marL="1680210" indent="0">
              <a:buNone/>
              <a:defRPr sz="735"/>
            </a:lvl6pPr>
            <a:lvl7pPr marL="2016125" indent="0">
              <a:buNone/>
              <a:defRPr sz="735"/>
            </a:lvl7pPr>
            <a:lvl8pPr marL="2352040" indent="0">
              <a:buNone/>
              <a:defRPr sz="735"/>
            </a:lvl8pPr>
            <a:lvl9pPr marL="2688590" indent="0">
              <a:buNone/>
              <a:defRPr sz="73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268350"/>
            <a:ext cx="1940525" cy="427143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18718" y="268350"/>
            <a:ext cx="5709082" cy="4271432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1256579"/>
            <a:ext cx="7762102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4031" y="3373044"/>
            <a:ext cx="7762102" cy="1102568"/>
          </a:xfrm>
        </p:spPr>
        <p:txBody>
          <a:bodyPr/>
          <a:lstStyle>
            <a:lvl1pPr marL="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1pPr>
            <a:lvl2pPr marL="335915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183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3pPr>
            <a:lvl4pPr marL="100838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4pPr>
            <a:lvl5pPr marL="134429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6pPr>
            <a:lvl7pPr marL="201612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7pPr>
            <a:lvl8pPr marL="235204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8pPr>
            <a:lvl9pPr marL="268859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228204" y="3217009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8718" y="1341750"/>
            <a:ext cx="3824804" cy="31980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56016" y="1341750"/>
            <a:ext cx="3824804" cy="31980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268350"/>
            <a:ext cx="7762102" cy="9742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891" y="1235577"/>
            <a:ext cx="3807226" cy="605537"/>
          </a:xfrm>
        </p:spPr>
        <p:txBody>
          <a:bodyPr anchor="b"/>
          <a:lstStyle>
            <a:lvl1pPr marL="0" indent="0">
              <a:buNone/>
              <a:defRPr sz="1765" b="1"/>
            </a:lvl1pPr>
            <a:lvl2pPr marL="335915" indent="0">
              <a:buNone/>
              <a:defRPr sz="1470" b="1"/>
            </a:lvl2pPr>
            <a:lvl3pPr marL="671830" indent="0">
              <a:buNone/>
              <a:defRPr sz="1325" b="1"/>
            </a:lvl3pPr>
            <a:lvl4pPr marL="1008380" indent="0">
              <a:buNone/>
              <a:defRPr sz="1175" b="1"/>
            </a:lvl4pPr>
            <a:lvl5pPr marL="1344295" indent="0">
              <a:buNone/>
              <a:defRPr sz="1175" b="1"/>
            </a:lvl5pPr>
            <a:lvl6pPr marL="1680210" indent="0">
              <a:buNone/>
              <a:defRPr sz="1175" b="1"/>
            </a:lvl6pPr>
            <a:lvl7pPr marL="2016125" indent="0">
              <a:buNone/>
              <a:defRPr sz="1175" b="1"/>
            </a:lvl7pPr>
            <a:lvl8pPr marL="2352040" indent="0">
              <a:buNone/>
              <a:defRPr sz="1175" b="1"/>
            </a:lvl8pPr>
            <a:lvl9pPr marL="2688590" indent="0">
              <a:buNone/>
              <a:defRPr sz="117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891" y="1841114"/>
            <a:ext cx="3807226" cy="270800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56016" y="1235577"/>
            <a:ext cx="3825976" cy="605537"/>
          </a:xfrm>
        </p:spPr>
        <p:txBody>
          <a:bodyPr anchor="b"/>
          <a:lstStyle>
            <a:lvl1pPr marL="0" indent="0">
              <a:buNone/>
              <a:defRPr sz="1765" b="1"/>
            </a:lvl1pPr>
            <a:lvl2pPr marL="335915" indent="0">
              <a:buNone/>
              <a:defRPr sz="1470" b="1"/>
            </a:lvl2pPr>
            <a:lvl3pPr marL="671830" indent="0">
              <a:buNone/>
              <a:defRPr sz="1325" b="1"/>
            </a:lvl3pPr>
            <a:lvl4pPr marL="1008380" indent="0">
              <a:buNone/>
              <a:defRPr sz="1175" b="1"/>
            </a:lvl4pPr>
            <a:lvl5pPr marL="1344295" indent="0">
              <a:buNone/>
              <a:defRPr sz="1175" b="1"/>
            </a:lvl5pPr>
            <a:lvl6pPr marL="1680210" indent="0">
              <a:buNone/>
              <a:defRPr sz="1175" b="1"/>
            </a:lvl6pPr>
            <a:lvl7pPr marL="2016125" indent="0">
              <a:buNone/>
              <a:defRPr sz="1175" b="1"/>
            </a:lvl7pPr>
            <a:lvl8pPr marL="2352040" indent="0">
              <a:buNone/>
              <a:defRPr sz="1175" b="1"/>
            </a:lvl8pPr>
            <a:lvl9pPr marL="2688590" indent="0">
              <a:buNone/>
              <a:defRPr sz="117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56016" y="1841114"/>
            <a:ext cx="3825976" cy="270800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336021"/>
            <a:ext cx="2902585" cy="1176073"/>
          </a:xfrm>
        </p:spPr>
        <p:txBody>
          <a:bodyPr anchor="b"/>
          <a:lstStyle>
            <a:lvl1pPr>
              <a:defRPr sz="2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25976" y="725712"/>
            <a:ext cx="4556016" cy="3581889"/>
          </a:xfrm>
        </p:spPr>
        <p:txBody>
          <a:bodyPr/>
          <a:lstStyle>
            <a:lvl1pPr>
              <a:defRPr sz="2350"/>
            </a:lvl1pPr>
            <a:lvl2pPr>
              <a:defRPr sz="2060"/>
            </a:lvl2pPr>
            <a:lvl3pPr>
              <a:defRPr sz="1765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19891" y="1512094"/>
            <a:ext cx="2902585" cy="2801341"/>
          </a:xfrm>
        </p:spPr>
        <p:txBody>
          <a:bodyPr/>
          <a:lstStyle>
            <a:lvl1pPr marL="0" indent="0">
              <a:buNone/>
              <a:defRPr sz="1175"/>
            </a:lvl1pPr>
            <a:lvl2pPr marL="335915" indent="0">
              <a:buNone/>
              <a:defRPr sz="1030"/>
            </a:lvl2pPr>
            <a:lvl3pPr marL="671830" indent="0">
              <a:buNone/>
              <a:defRPr sz="880"/>
            </a:lvl3pPr>
            <a:lvl4pPr marL="1008380" indent="0">
              <a:buNone/>
              <a:defRPr sz="735"/>
            </a:lvl4pPr>
            <a:lvl5pPr marL="1344295" indent="0">
              <a:buNone/>
              <a:defRPr sz="735"/>
            </a:lvl5pPr>
            <a:lvl6pPr marL="1680210" indent="0">
              <a:buNone/>
              <a:defRPr sz="735"/>
            </a:lvl6pPr>
            <a:lvl7pPr marL="2016125" indent="0">
              <a:buNone/>
              <a:defRPr sz="735"/>
            </a:lvl7pPr>
            <a:lvl8pPr marL="2352040" indent="0">
              <a:buNone/>
              <a:defRPr sz="735"/>
            </a:lvl8pPr>
            <a:lvl9pPr marL="2688590" indent="0">
              <a:buNone/>
              <a:defRPr sz="73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268350"/>
            <a:ext cx="7762102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1341750"/>
            <a:ext cx="7762102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4671624"/>
            <a:ext cx="202489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4FFCF-463E-4D67-9145-5F37447319F8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4671624"/>
            <a:ext cx="3037344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4671624"/>
            <a:ext cx="202489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671830" rtl="0" eaLnBrk="1" latinLnBrk="0" hangingPunct="1">
        <a:lnSpc>
          <a:spcPct val="90000"/>
        </a:lnSpc>
        <a:spcBef>
          <a:spcPct val="0"/>
        </a:spcBef>
        <a:buNone/>
        <a:defRPr sz="32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275" indent="-168275" algn="l" defTabSz="67183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60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02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5pPr>
      <a:lvl6pPr marL="184848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6pPr>
      <a:lvl7pPr marL="218440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8pPr>
      <a:lvl9pPr marL="285623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1pPr>
      <a:lvl2pPr marL="33591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2pPr>
      <a:lvl3pPr marL="67183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3pPr>
      <a:lvl4pPr marL="100838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4pPr>
      <a:lvl5pPr marL="134429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6pPr>
      <a:lvl7pPr marL="201612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7pPr>
      <a:lvl8pPr marL="235204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8pPr>
      <a:lvl9pPr marL="268859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98653" y="0"/>
            <a:ext cx="10797892" cy="5416952"/>
            <a:chOff x="798653" y="0"/>
            <a:chExt cx="10797892" cy="541695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7773" y="0"/>
              <a:ext cx="7641765" cy="5040313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798653" y="0"/>
              <a:ext cx="10797892" cy="541695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0" y="0"/>
            <a:ext cx="6193742" cy="5040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9053" y="1112394"/>
            <a:ext cx="7112000" cy="2834640"/>
          </a:xfrm>
          <a:prstGeom prst="rect">
            <a:avLst/>
          </a:prstGeom>
          <a:noFill/>
          <a:ln w="38100"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201360" y="1327143"/>
            <a:ext cx="126301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19B49B"/>
                </a:solidFill>
                <a:latin typeface="Agency FB" panose="020B0503020202020204" pitchFamily="34" charset="0"/>
              </a:rPr>
              <a:t>2021</a:t>
            </a:r>
            <a:endParaRPr lang="zh-CN" altLang="en-US" sz="6000" dirty="0">
              <a:solidFill>
                <a:srgbClr val="19B49B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40438" y="2213235"/>
            <a:ext cx="247840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学徒制汇报</a:t>
            </a:r>
            <a:endParaRPr lang="zh-CN" altLang="en-US" sz="3600" b="1" dirty="0"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335940" y="2877385"/>
            <a:ext cx="521435" cy="0"/>
          </a:xfrm>
          <a:prstGeom prst="line">
            <a:avLst/>
          </a:prstGeom>
          <a:ln w="25400">
            <a:solidFill>
              <a:srgbClr val="19B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870569" y="3453572"/>
            <a:ext cx="4927622" cy="267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" dirty="0">
                <a:solidFill>
                  <a:srgbClr val="19B49B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汇报人</a:t>
            </a:r>
            <a:r>
              <a:rPr lang="en-US" altLang="zh-CN" sz="1150" dirty="0" smtClean="0">
                <a:solidFill>
                  <a:srgbClr val="19B49B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:</a:t>
            </a:r>
            <a:r>
              <a:rPr lang="zh-CN" sz="1150" dirty="0" smtClean="0">
                <a:solidFill>
                  <a:srgbClr val="19B49B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裴璐瑶</a:t>
            </a:r>
            <a:r>
              <a:rPr lang="zh-CN" altLang="en-US" sz="1150" dirty="0" smtClean="0">
                <a:solidFill>
                  <a:srgbClr val="19B49B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   </a:t>
            </a:r>
            <a:endParaRPr lang="zh-CN" altLang="en-US" sz="1150" dirty="0">
              <a:solidFill>
                <a:srgbClr val="19B49B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8627239" y="1119224"/>
            <a:ext cx="0" cy="5419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0"/>
          <p:cNvSpPr txBox="1"/>
          <p:nvPr/>
        </p:nvSpPr>
        <p:spPr>
          <a:xfrm>
            <a:off x="607621" y="292746"/>
            <a:ext cx="206795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案例</a:t>
            </a:r>
            <a:r>
              <a:rPr lang="en-US" altLang="zh-CN" sz="2400" dirty="0" smtClean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2</a:t>
            </a:r>
            <a:endParaRPr lang="en-US" altLang="zh-CN" sz="2400" dirty="0"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189047" y="744794"/>
            <a:ext cx="7256207" cy="0"/>
          </a:xfrm>
          <a:prstGeom prst="line">
            <a:avLst/>
          </a:prstGeom>
          <a:ln w="12700">
            <a:solidFill>
              <a:srgbClr val="19B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: 形状 21"/>
          <p:cNvSpPr/>
          <p:nvPr/>
        </p:nvSpPr>
        <p:spPr>
          <a:xfrm>
            <a:off x="558800" y="698450"/>
            <a:ext cx="640080" cy="57208"/>
          </a:xfrm>
          <a:custGeom>
            <a:avLst/>
            <a:gdLst>
              <a:gd name="connsiteX0" fmla="*/ 0 w 640080"/>
              <a:gd name="connsiteY0" fmla="*/ 34335 h 57208"/>
              <a:gd name="connsiteX1" fmla="*/ 121920 w 640080"/>
              <a:gd name="connsiteY1" fmla="*/ 5760 h 57208"/>
              <a:gd name="connsiteX2" fmla="*/ 169545 w 640080"/>
              <a:gd name="connsiteY2" fmla="*/ 57195 h 57208"/>
              <a:gd name="connsiteX3" fmla="*/ 287655 w 640080"/>
              <a:gd name="connsiteY3" fmla="*/ 45 h 57208"/>
              <a:gd name="connsiteX4" fmla="*/ 392430 w 640080"/>
              <a:gd name="connsiteY4" fmla="*/ 47670 h 57208"/>
              <a:gd name="connsiteX5" fmla="*/ 640080 w 640080"/>
              <a:gd name="connsiteY5" fmla="*/ 51480 h 5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57208">
                <a:moveTo>
                  <a:pt x="0" y="34335"/>
                </a:moveTo>
                <a:cubicBezTo>
                  <a:pt x="46831" y="18142"/>
                  <a:pt x="93663" y="1950"/>
                  <a:pt x="121920" y="5760"/>
                </a:cubicBezTo>
                <a:cubicBezTo>
                  <a:pt x="150177" y="9570"/>
                  <a:pt x="141923" y="58147"/>
                  <a:pt x="169545" y="57195"/>
                </a:cubicBezTo>
                <a:cubicBezTo>
                  <a:pt x="197167" y="56243"/>
                  <a:pt x="250508" y="1632"/>
                  <a:pt x="287655" y="45"/>
                </a:cubicBezTo>
                <a:cubicBezTo>
                  <a:pt x="324802" y="-1542"/>
                  <a:pt x="333693" y="39098"/>
                  <a:pt x="392430" y="47670"/>
                </a:cubicBezTo>
                <a:cubicBezTo>
                  <a:pt x="451168" y="56243"/>
                  <a:pt x="545624" y="53861"/>
                  <a:pt x="640080" y="51480"/>
                </a:cubicBezTo>
              </a:path>
            </a:pathLst>
          </a:custGeom>
          <a:noFill/>
          <a:ln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 descr="屏幕截图 2021-12-10 0953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8800" y="1225550"/>
            <a:ext cx="3780790" cy="2790190"/>
          </a:xfrm>
          <a:prstGeom prst="rect">
            <a:avLst/>
          </a:prstGeom>
        </p:spPr>
      </p:pic>
      <p:pic>
        <p:nvPicPr>
          <p:cNvPr id="24" name="图片 23" descr="屏幕截图 2021-12-10 0954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669155" y="1225550"/>
            <a:ext cx="3707765" cy="2797810"/>
          </a:xfrm>
          <a:prstGeom prst="rect">
            <a:avLst/>
          </a:prstGeom>
        </p:spPr>
      </p:pic>
      <p:sp>
        <p:nvSpPr>
          <p:cNvPr id="31" name="TextBox 10"/>
          <p:cNvSpPr txBox="1"/>
          <p:nvPr/>
        </p:nvSpPr>
        <p:spPr>
          <a:xfrm>
            <a:off x="692785" y="4111625"/>
            <a:ext cx="7596505" cy="727710"/>
          </a:xfrm>
          <a:prstGeom prst="rect">
            <a:avLst/>
          </a:prstGeom>
          <a:noFill/>
        </p:spPr>
        <p:txBody>
          <a:bodyPr wrap="square" lIns="36470" tIns="18235" rIns="36470" bIns="1823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套房子也是一套老房，是康乐新村的，小户型。一室一厅一厨一卫。有两种布置的方案，业主要求呢是卫生间需要带一个浴缸，但是由于卫生间的面积较小，放了浴缸就会放不下台盆，所以第一种方案是将台盆放在了外面。第二种方案就得舍去浴缸，老老实实做淋浴房，这样可以勉为其难放下一个小小的台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0"/>
          <p:cNvSpPr txBox="1"/>
          <p:nvPr/>
        </p:nvSpPr>
        <p:spPr>
          <a:xfrm>
            <a:off x="607621" y="292746"/>
            <a:ext cx="206795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案例</a:t>
            </a:r>
            <a:r>
              <a:rPr lang="en-US" altLang="zh-CN" sz="2400" dirty="0" smtClean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3</a:t>
            </a:r>
            <a:endParaRPr lang="en-US" altLang="zh-CN" sz="2400" dirty="0"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189047" y="737814"/>
            <a:ext cx="7256207" cy="0"/>
          </a:xfrm>
          <a:prstGeom prst="line">
            <a:avLst/>
          </a:prstGeom>
          <a:ln w="12700">
            <a:solidFill>
              <a:srgbClr val="19B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: 形状 21"/>
          <p:cNvSpPr/>
          <p:nvPr/>
        </p:nvSpPr>
        <p:spPr>
          <a:xfrm>
            <a:off x="558800" y="691470"/>
            <a:ext cx="640080" cy="57208"/>
          </a:xfrm>
          <a:custGeom>
            <a:avLst/>
            <a:gdLst>
              <a:gd name="connsiteX0" fmla="*/ 0 w 640080"/>
              <a:gd name="connsiteY0" fmla="*/ 34335 h 57208"/>
              <a:gd name="connsiteX1" fmla="*/ 121920 w 640080"/>
              <a:gd name="connsiteY1" fmla="*/ 5760 h 57208"/>
              <a:gd name="connsiteX2" fmla="*/ 169545 w 640080"/>
              <a:gd name="connsiteY2" fmla="*/ 57195 h 57208"/>
              <a:gd name="connsiteX3" fmla="*/ 287655 w 640080"/>
              <a:gd name="connsiteY3" fmla="*/ 45 h 57208"/>
              <a:gd name="connsiteX4" fmla="*/ 392430 w 640080"/>
              <a:gd name="connsiteY4" fmla="*/ 47670 h 57208"/>
              <a:gd name="connsiteX5" fmla="*/ 640080 w 640080"/>
              <a:gd name="connsiteY5" fmla="*/ 51480 h 5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57208">
                <a:moveTo>
                  <a:pt x="0" y="34335"/>
                </a:moveTo>
                <a:cubicBezTo>
                  <a:pt x="46831" y="18142"/>
                  <a:pt x="93663" y="1950"/>
                  <a:pt x="121920" y="5760"/>
                </a:cubicBezTo>
                <a:cubicBezTo>
                  <a:pt x="150177" y="9570"/>
                  <a:pt x="141923" y="58147"/>
                  <a:pt x="169545" y="57195"/>
                </a:cubicBezTo>
                <a:cubicBezTo>
                  <a:pt x="197167" y="56243"/>
                  <a:pt x="250508" y="1632"/>
                  <a:pt x="287655" y="45"/>
                </a:cubicBezTo>
                <a:cubicBezTo>
                  <a:pt x="324802" y="-1542"/>
                  <a:pt x="333693" y="39098"/>
                  <a:pt x="392430" y="47670"/>
                </a:cubicBezTo>
                <a:cubicBezTo>
                  <a:pt x="451168" y="56243"/>
                  <a:pt x="545624" y="53861"/>
                  <a:pt x="640080" y="51480"/>
                </a:cubicBezTo>
              </a:path>
            </a:pathLst>
          </a:custGeom>
          <a:noFill/>
          <a:ln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15" y="1367611"/>
            <a:ext cx="3624980" cy="2718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7" y="1027097"/>
            <a:ext cx="2622194" cy="349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5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0"/>
          <p:cNvSpPr txBox="1"/>
          <p:nvPr/>
        </p:nvSpPr>
        <p:spPr>
          <a:xfrm>
            <a:off x="607621" y="292746"/>
            <a:ext cx="206795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案例</a:t>
            </a:r>
            <a:r>
              <a:rPr lang="en-US" altLang="zh-CN" sz="2400" dirty="0" smtClean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3</a:t>
            </a:r>
            <a:endParaRPr lang="en-US" altLang="zh-CN" sz="2400" dirty="0"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189047" y="737814"/>
            <a:ext cx="7256207" cy="0"/>
          </a:xfrm>
          <a:prstGeom prst="line">
            <a:avLst/>
          </a:prstGeom>
          <a:ln w="12700">
            <a:solidFill>
              <a:srgbClr val="19B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: 形状 21"/>
          <p:cNvSpPr/>
          <p:nvPr/>
        </p:nvSpPr>
        <p:spPr>
          <a:xfrm>
            <a:off x="558800" y="691470"/>
            <a:ext cx="640080" cy="57208"/>
          </a:xfrm>
          <a:custGeom>
            <a:avLst/>
            <a:gdLst>
              <a:gd name="connsiteX0" fmla="*/ 0 w 640080"/>
              <a:gd name="connsiteY0" fmla="*/ 34335 h 57208"/>
              <a:gd name="connsiteX1" fmla="*/ 121920 w 640080"/>
              <a:gd name="connsiteY1" fmla="*/ 5760 h 57208"/>
              <a:gd name="connsiteX2" fmla="*/ 169545 w 640080"/>
              <a:gd name="connsiteY2" fmla="*/ 57195 h 57208"/>
              <a:gd name="connsiteX3" fmla="*/ 287655 w 640080"/>
              <a:gd name="connsiteY3" fmla="*/ 45 h 57208"/>
              <a:gd name="connsiteX4" fmla="*/ 392430 w 640080"/>
              <a:gd name="connsiteY4" fmla="*/ 47670 h 57208"/>
              <a:gd name="connsiteX5" fmla="*/ 640080 w 640080"/>
              <a:gd name="connsiteY5" fmla="*/ 51480 h 5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57208">
                <a:moveTo>
                  <a:pt x="0" y="34335"/>
                </a:moveTo>
                <a:cubicBezTo>
                  <a:pt x="46831" y="18142"/>
                  <a:pt x="93663" y="1950"/>
                  <a:pt x="121920" y="5760"/>
                </a:cubicBezTo>
                <a:cubicBezTo>
                  <a:pt x="150177" y="9570"/>
                  <a:pt x="141923" y="58147"/>
                  <a:pt x="169545" y="57195"/>
                </a:cubicBezTo>
                <a:cubicBezTo>
                  <a:pt x="197167" y="56243"/>
                  <a:pt x="250508" y="1632"/>
                  <a:pt x="287655" y="45"/>
                </a:cubicBezTo>
                <a:cubicBezTo>
                  <a:pt x="324802" y="-1542"/>
                  <a:pt x="333693" y="39098"/>
                  <a:pt x="392430" y="47670"/>
                </a:cubicBezTo>
                <a:cubicBezTo>
                  <a:pt x="451168" y="56243"/>
                  <a:pt x="545624" y="53861"/>
                  <a:pt x="640080" y="51480"/>
                </a:cubicBezTo>
              </a:path>
            </a:pathLst>
          </a:custGeom>
          <a:noFill/>
          <a:ln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10"/>
          <p:cNvSpPr txBox="1"/>
          <p:nvPr/>
        </p:nvSpPr>
        <p:spPr>
          <a:xfrm>
            <a:off x="848749" y="4355929"/>
            <a:ext cx="7596505" cy="240472"/>
          </a:xfrm>
          <a:prstGeom prst="rect">
            <a:avLst/>
          </a:prstGeom>
          <a:noFill/>
        </p:spPr>
        <p:txBody>
          <a:bodyPr wrap="square" lIns="36470" tIns="18235" rIns="36470" bIns="1823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这是一套奥森的小复式，纯毛胚的，我们去量了房然后和业主交流了一会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51" y="1137014"/>
            <a:ext cx="4093441" cy="307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7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0"/>
          <p:cNvSpPr txBox="1"/>
          <p:nvPr/>
        </p:nvSpPr>
        <p:spPr>
          <a:xfrm>
            <a:off x="607621" y="292746"/>
            <a:ext cx="206795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案例</a:t>
            </a:r>
            <a:r>
              <a:rPr lang="en-US" altLang="zh-CN" sz="2400" dirty="0" smtClean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3</a:t>
            </a:r>
            <a:endParaRPr lang="en-US" altLang="zh-CN" sz="2400" dirty="0"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189047" y="744794"/>
            <a:ext cx="7256207" cy="0"/>
          </a:xfrm>
          <a:prstGeom prst="line">
            <a:avLst/>
          </a:prstGeom>
          <a:ln w="12700">
            <a:solidFill>
              <a:srgbClr val="19B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: 形状 21"/>
          <p:cNvSpPr/>
          <p:nvPr/>
        </p:nvSpPr>
        <p:spPr>
          <a:xfrm>
            <a:off x="558800" y="691470"/>
            <a:ext cx="640080" cy="57208"/>
          </a:xfrm>
          <a:custGeom>
            <a:avLst/>
            <a:gdLst>
              <a:gd name="connsiteX0" fmla="*/ 0 w 640080"/>
              <a:gd name="connsiteY0" fmla="*/ 34335 h 57208"/>
              <a:gd name="connsiteX1" fmla="*/ 121920 w 640080"/>
              <a:gd name="connsiteY1" fmla="*/ 5760 h 57208"/>
              <a:gd name="connsiteX2" fmla="*/ 169545 w 640080"/>
              <a:gd name="connsiteY2" fmla="*/ 57195 h 57208"/>
              <a:gd name="connsiteX3" fmla="*/ 287655 w 640080"/>
              <a:gd name="connsiteY3" fmla="*/ 45 h 57208"/>
              <a:gd name="connsiteX4" fmla="*/ 392430 w 640080"/>
              <a:gd name="connsiteY4" fmla="*/ 47670 h 57208"/>
              <a:gd name="connsiteX5" fmla="*/ 640080 w 640080"/>
              <a:gd name="connsiteY5" fmla="*/ 51480 h 5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57208">
                <a:moveTo>
                  <a:pt x="0" y="34335"/>
                </a:moveTo>
                <a:cubicBezTo>
                  <a:pt x="46831" y="18142"/>
                  <a:pt x="93663" y="1950"/>
                  <a:pt x="121920" y="5760"/>
                </a:cubicBezTo>
                <a:cubicBezTo>
                  <a:pt x="150177" y="9570"/>
                  <a:pt x="141923" y="58147"/>
                  <a:pt x="169545" y="57195"/>
                </a:cubicBezTo>
                <a:cubicBezTo>
                  <a:pt x="197167" y="56243"/>
                  <a:pt x="250508" y="1632"/>
                  <a:pt x="287655" y="45"/>
                </a:cubicBezTo>
                <a:cubicBezTo>
                  <a:pt x="324802" y="-1542"/>
                  <a:pt x="333693" y="39098"/>
                  <a:pt x="392430" y="47670"/>
                </a:cubicBezTo>
                <a:cubicBezTo>
                  <a:pt x="451168" y="56243"/>
                  <a:pt x="545624" y="53861"/>
                  <a:pt x="640080" y="51480"/>
                </a:cubicBezTo>
              </a:path>
            </a:pathLst>
          </a:custGeom>
          <a:noFill/>
          <a:ln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10"/>
          <p:cNvSpPr txBox="1"/>
          <p:nvPr/>
        </p:nvSpPr>
        <p:spPr>
          <a:xfrm>
            <a:off x="776547" y="4111624"/>
            <a:ext cx="7596505" cy="498491"/>
          </a:xfrm>
          <a:prstGeom prst="rect">
            <a:avLst/>
          </a:prstGeom>
          <a:noFill/>
        </p:spPr>
        <p:txBody>
          <a:bodyPr wrap="square" lIns="36470" tIns="18235" rIns="36470" bIns="1823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是一层的布置，是我自己布置的，存在了很多的问题，比如楼梯设计的尺寸非常不合理，不符合人体工程学。厨房的设计也不合理，没有合理利用洗衣房这块位置。卫生间坐落在一楼可以不用设置淋浴房了，卫生间的大小就可以缩小了。</a:t>
            </a:r>
            <a:endParaRPr lang="zh-CN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25" y="1002828"/>
            <a:ext cx="5916454" cy="2844347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4217442" y="3845570"/>
            <a:ext cx="599708" cy="267659"/>
          </a:xfrm>
          <a:prstGeom prst="rect">
            <a:avLst/>
          </a:prstGeom>
          <a:noFill/>
        </p:spPr>
        <p:txBody>
          <a:bodyPr wrap="square" lIns="36470" tIns="18235" rIns="36470" bIns="1823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一楼</a:t>
            </a:r>
            <a:endParaRPr lang="zh-CN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73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0"/>
          <p:cNvSpPr txBox="1"/>
          <p:nvPr/>
        </p:nvSpPr>
        <p:spPr>
          <a:xfrm>
            <a:off x="607621" y="292746"/>
            <a:ext cx="206795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案例</a:t>
            </a:r>
            <a:r>
              <a:rPr lang="en-US" altLang="zh-CN" sz="2400" dirty="0" smtClean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3</a:t>
            </a:r>
            <a:endParaRPr lang="en-US" altLang="zh-CN" sz="2400" dirty="0"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189047" y="744794"/>
            <a:ext cx="7256207" cy="0"/>
          </a:xfrm>
          <a:prstGeom prst="line">
            <a:avLst/>
          </a:prstGeom>
          <a:ln w="12700">
            <a:solidFill>
              <a:srgbClr val="19B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: 形状 21"/>
          <p:cNvSpPr/>
          <p:nvPr/>
        </p:nvSpPr>
        <p:spPr>
          <a:xfrm>
            <a:off x="558800" y="698450"/>
            <a:ext cx="640080" cy="57208"/>
          </a:xfrm>
          <a:custGeom>
            <a:avLst/>
            <a:gdLst>
              <a:gd name="connsiteX0" fmla="*/ 0 w 640080"/>
              <a:gd name="connsiteY0" fmla="*/ 34335 h 57208"/>
              <a:gd name="connsiteX1" fmla="*/ 121920 w 640080"/>
              <a:gd name="connsiteY1" fmla="*/ 5760 h 57208"/>
              <a:gd name="connsiteX2" fmla="*/ 169545 w 640080"/>
              <a:gd name="connsiteY2" fmla="*/ 57195 h 57208"/>
              <a:gd name="connsiteX3" fmla="*/ 287655 w 640080"/>
              <a:gd name="connsiteY3" fmla="*/ 45 h 57208"/>
              <a:gd name="connsiteX4" fmla="*/ 392430 w 640080"/>
              <a:gd name="connsiteY4" fmla="*/ 47670 h 57208"/>
              <a:gd name="connsiteX5" fmla="*/ 640080 w 640080"/>
              <a:gd name="connsiteY5" fmla="*/ 51480 h 5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57208">
                <a:moveTo>
                  <a:pt x="0" y="34335"/>
                </a:moveTo>
                <a:cubicBezTo>
                  <a:pt x="46831" y="18142"/>
                  <a:pt x="93663" y="1950"/>
                  <a:pt x="121920" y="5760"/>
                </a:cubicBezTo>
                <a:cubicBezTo>
                  <a:pt x="150177" y="9570"/>
                  <a:pt x="141923" y="58147"/>
                  <a:pt x="169545" y="57195"/>
                </a:cubicBezTo>
                <a:cubicBezTo>
                  <a:pt x="197167" y="56243"/>
                  <a:pt x="250508" y="1632"/>
                  <a:pt x="287655" y="45"/>
                </a:cubicBezTo>
                <a:cubicBezTo>
                  <a:pt x="324802" y="-1542"/>
                  <a:pt x="333693" y="39098"/>
                  <a:pt x="392430" y="47670"/>
                </a:cubicBezTo>
                <a:cubicBezTo>
                  <a:pt x="451168" y="56243"/>
                  <a:pt x="545624" y="53861"/>
                  <a:pt x="640080" y="51480"/>
                </a:cubicBezTo>
              </a:path>
            </a:pathLst>
          </a:custGeom>
          <a:noFill/>
          <a:ln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10"/>
          <p:cNvSpPr txBox="1"/>
          <p:nvPr/>
        </p:nvSpPr>
        <p:spPr>
          <a:xfrm>
            <a:off x="692785" y="4111625"/>
            <a:ext cx="7596505" cy="498491"/>
          </a:xfrm>
          <a:prstGeom prst="rect">
            <a:avLst/>
          </a:prstGeom>
          <a:noFill/>
        </p:spPr>
        <p:txBody>
          <a:bodyPr wrap="square" lIns="36470" tIns="18235" rIns="36470" bIns="1823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这是二楼我自己设计的，二楼要住人，就要考虑到设计一个卫生间，这样更加方便一些。二楼的阳台也可以舍去了，有一楼的洗衣房，还是空间利用不太合理。</a:t>
            </a:r>
            <a:endParaRPr lang="zh-CN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53" y="978162"/>
            <a:ext cx="5584124" cy="292544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17442" y="3845570"/>
            <a:ext cx="599708" cy="240472"/>
          </a:xfrm>
          <a:prstGeom prst="rect">
            <a:avLst/>
          </a:prstGeom>
          <a:noFill/>
        </p:spPr>
        <p:txBody>
          <a:bodyPr wrap="square" lIns="36470" tIns="18235" rIns="36470" bIns="1823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二楼</a:t>
            </a:r>
            <a:endParaRPr lang="zh-CN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710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0"/>
          <p:cNvSpPr txBox="1"/>
          <p:nvPr/>
        </p:nvSpPr>
        <p:spPr>
          <a:xfrm>
            <a:off x="607621" y="292746"/>
            <a:ext cx="206795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案例</a:t>
            </a:r>
            <a:r>
              <a:rPr lang="en-US" altLang="zh-CN" sz="2400" dirty="0" smtClean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3</a:t>
            </a:r>
            <a:endParaRPr lang="en-US" altLang="zh-CN" sz="2400" dirty="0"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189047" y="744794"/>
            <a:ext cx="7256207" cy="0"/>
          </a:xfrm>
          <a:prstGeom prst="line">
            <a:avLst/>
          </a:prstGeom>
          <a:ln w="12700">
            <a:solidFill>
              <a:srgbClr val="19B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: 形状 21"/>
          <p:cNvSpPr/>
          <p:nvPr/>
        </p:nvSpPr>
        <p:spPr>
          <a:xfrm>
            <a:off x="558800" y="691470"/>
            <a:ext cx="640080" cy="57208"/>
          </a:xfrm>
          <a:custGeom>
            <a:avLst/>
            <a:gdLst>
              <a:gd name="connsiteX0" fmla="*/ 0 w 640080"/>
              <a:gd name="connsiteY0" fmla="*/ 34335 h 57208"/>
              <a:gd name="connsiteX1" fmla="*/ 121920 w 640080"/>
              <a:gd name="connsiteY1" fmla="*/ 5760 h 57208"/>
              <a:gd name="connsiteX2" fmla="*/ 169545 w 640080"/>
              <a:gd name="connsiteY2" fmla="*/ 57195 h 57208"/>
              <a:gd name="connsiteX3" fmla="*/ 287655 w 640080"/>
              <a:gd name="connsiteY3" fmla="*/ 45 h 57208"/>
              <a:gd name="connsiteX4" fmla="*/ 392430 w 640080"/>
              <a:gd name="connsiteY4" fmla="*/ 47670 h 57208"/>
              <a:gd name="connsiteX5" fmla="*/ 640080 w 640080"/>
              <a:gd name="connsiteY5" fmla="*/ 51480 h 5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57208">
                <a:moveTo>
                  <a:pt x="0" y="34335"/>
                </a:moveTo>
                <a:cubicBezTo>
                  <a:pt x="46831" y="18142"/>
                  <a:pt x="93663" y="1950"/>
                  <a:pt x="121920" y="5760"/>
                </a:cubicBezTo>
                <a:cubicBezTo>
                  <a:pt x="150177" y="9570"/>
                  <a:pt x="141923" y="58147"/>
                  <a:pt x="169545" y="57195"/>
                </a:cubicBezTo>
                <a:cubicBezTo>
                  <a:pt x="197167" y="56243"/>
                  <a:pt x="250508" y="1632"/>
                  <a:pt x="287655" y="45"/>
                </a:cubicBezTo>
                <a:cubicBezTo>
                  <a:pt x="324802" y="-1542"/>
                  <a:pt x="333693" y="39098"/>
                  <a:pt x="392430" y="47670"/>
                </a:cubicBezTo>
                <a:cubicBezTo>
                  <a:pt x="451168" y="56243"/>
                  <a:pt x="545624" y="53861"/>
                  <a:pt x="640080" y="51480"/>
                </a:cubicBezTo>
              </a:path>
            </a:pathLst>
          </a:custGeom>
          <a:noFill/>
          <a:ln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55" y="1019176"/>
            <a:ext cx="5458132" cy="2887943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3917425" y="3953955"/>
            <a:ext cx="1799450" cy="267659"/>
          </a:xfrm>
          <a:prstGeom prst="rect">
            <a:avLst/>
          </a:prstGeom>
          <a:noFill/>
        </p:spPr>
        <p:txBody>
          <a:bodyPr wrap="square" lIns="36470" tIns="18235" rIns="36470" bIns="1823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修改后 一楼</a:t>
            </a:r>
            <a:endParaRPr lang="zh-CN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038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0"/>
          <p:cNvSpPr txBox="1"/>
          <p:nvPr/>
        </p:nvSpPr>
        <p:spPr>
          <a:xfrm>
            <a:off x="607621" y="292746"/>
            <a:ext cx="206795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案例</a:t>
            </a:r>
            <a:r>
              <a:rPr lang="en-US" altLang="zh-CN" sz="2400" dirty="0" smtClean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3</a:t>
            </a:r>
            <a:endParaRPr lang="en-US" altLang="zh-CN" sz="2400" dirty="0"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189047" y="744794"/>
            <a:ext cx="7256207" cy="0"/>
          </a:xfrm>
          <a:prstGeom prst="line">
            <a:avLst/>
          </a:prstGeom>
          <a:ln w="12700">
            <a:solidFill>
              <a:srgbClr val="19B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: 形状 21"/>
          <p:cNvSpPr/>
          <p:nvPr/>
        </p:nvSpPr>
        <p:spPr>
          <a:xfrm>
            <a:off x="558800" y="691470"/>
            <a:ext cx="640080" cy="57208"/>
          </a:xfrm>
          <a:custGeom>
            <a:avLst/>
            <a:gdLst>
              <a:gd name="connsiteX0" fmla="*/ 0 w 640080"/>
              <a:gd name="connsiteY0" fmla="*/ 34335 h 57208"/>
              <a:gd name="connsiteX1" fmla="*/ 121920 w 640080"/>
              <a:gd name="connsiteY1" fmla="*/ 5760 h 57208"/>
              <a:gd name="connsiteX2" fmla="*/ 169545 w 640080"/>
              <a:gd name="connsiteY2" fmla="*/ 57195 h 57208"/>
              <a:gd name="connsiteX3" fmla="*/ 287655 w 640080"/>
              <a:gd name="connsiteY3" fmla="*/ 45 h 57208"/>
              <a:gd name="connsiteX4" fmla="*/ 392430 w 640080"/>
              <a:gd name="connsiteY4" fmla="*/ 47670 h 57208"/>
              <a:gd name="connsiteX5" fmla="*/ 640080 w 640080"/>
              <a:gd name="connsiteY5" fmla="*/ 51480 h 5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57208">
                <a:moveTo>
                  <a:pt x="0" y="34335"/>
                </a:moveTo>
                <a:cubicBezTo>
                  <a:pt x="46831" y="18142"/>
                  <a:pt x="93663" y="1950"/>
                  <a:pt x="121920" y="5760"/>
                </a:cubicBezTo>
                <a:cubicBezTo>
                  <a:pt x="150177" y="9570"/>
                  <a:pt x="141923" y="58147"/>
                  <a:pt x="169545" y="57195"/>
                </a:cubicBezTo>
                <a:cubicBezTo>
                  <a:pt x="197167" y="56243"/>
                  <a:pt x="250508" y="1632"/>
                  <a:pt x="287655" y="45"/>
                </a:cubicBezTo>
                <a:cubicBezTo>
                  <a:pt x="324802" y="-1542"/>
                  <a:pt x="333693" y="39098"/>
                  <a:pt x="392430" y="47670"/>
                </a:cubicBezTo>
                <a:cubicBezTo>
                  <a:pt x="451168" y="56243"/>
                  <a:pt x="545624" y="53861"/>
                  <a:pt x="640080" y="51480"/>
                </a:cubicBezTo>
              </a:path>
            </a:pathLst>
          </a:custGeom>
          <a:noFill/>
          <a:ln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52" y="1029320"/>
            <a:ext cx="5668812" cy="3057919"/>
          </a:xfrm>
          <a:prstGeom prst="rect">
            <a:avLst/>
          </a:prstGeom>
        </p:spPr>
      </p:pic>
      <p:sp>
        <p:nvSpPr>
          <p:cNvPr id="8" name="TextBox 10"/>
          <p:cNvSpPr txBox="1"/>
          <p:nvPr/>
        </p:nvSpPr>
        <p:spPr>
          <a:xfrm>
            <a:off x="4114215" y="4104105"/>
            <a:ext cx="1405869" cy="267659"/>
          </a:xfrm>
          <a:prstGeom prst="rect">
            <a:avLst/>
          </a:prstGeom>
          <a:noFill/>
        </p:spPr>
        <p:txBody>
          <a:bodyPr wrap="square" lIns="36470" tIns="18235" rIns="36470" bIns="1823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修改后 二楼</a:t>
            </a:r>
            <a:endParaRPr lang="zh-CN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525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48000" cy="50403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41119" y="1092074"/>
            <a:ext cx="6489133" cy="2834640"/>
          </a:xfrm>
          <a:prstGeom prst="rect">
            <a:avLst/>
          </a:prstGeom>
          <a:noFill/>
          <a:ln w="38100"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132068" y="1362890"/>
            <a:ext cx="165290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pc="300" dirty="0">
                <a:solidFill>
                  <a:srgbClr val="19B49B"/>
                </a:solidFill>
                <a:latin typeface="Agency FB" panose="020B0503020202020204" pitchFamily="34" charset="0"/>
              </a:rPr>
              <a:t>PART 03</a:t>
            </a:r>
          </a:p>
          <a:p>
            <a:endParaRPr lang="en-US" altLang="zh-CN" sz="3600" spc="300" dirty="0">
              <a:solidFill>
                <a:srgbClr val="19B49B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3403" y="2150698"/>
            <a:ext cx="3611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latin typeface="Agency FB" panose="020B0503020202020204" pitchFamily="34" charset="0"/>
              </a:rPr>
              <a:t>效果图展示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101594" y="3156805"/>
            <a:ext cx="412034" cy="0"/>
          </a:xfrm>
          <a:prstGeom prst="line">
            <a:avLst/>
          </a:prstGeom>
          <a:ln w="31750">
            <a:solidFill>
              <a:srgbClr val="19B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0"/>
          <p:cNvSpPr txBox="1"/>
          <p:nvPr/>
        </p:nvSpPr>
        <p:spPr>
          <a:xfrm>
            <a:off x="621665" y="292735"/>
            <a:ext cx="3079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桃园二村效果图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1203017" y="744794"/>
            <a:ext cx="7256207" cy="0"/>
          </a:xfrm>
          <a:prstGeom prst="line">
            <a:avLst/>
          </a:prstGeom>
          <a:ln w="12700">
            <a:solidFill>
              <a:srgbClr val="19B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/>
          <p:cNvSpPr/>
          <p:nvPr/>
        </p:nvSpPr>
        <p:spPr>
          <a:xfrm>
            <a:off x="572770" y="691470"/>
            <a:ext cx="640080" cy="57208"/>
          </a:xfrm>
          <a:custGeom>
            <a:avLst/>
            <a:gdLst>
              <a:gd name="connsiteX0" fmla="*/ 0 w 640080"/>
              <a:gd name="connsiteY0" fmla="*/ 34335 h 57208"/>
              <a:gd name="connsiteX1" fmla="*/ 121920 w 640080"/>
              <a:gd name="connsiteY1" fmla="*/ 5760 h 57208"/>
              <a:gd name="connsiteX2" fmla="*/ 169545 w 640080"/>
              <a:gd name="connsiteY2" fmla="*/ 57195 h 57208"/>
              <a:gd name="connsiteX3" fmla="*/ 287655 w 640080"/>
              <a:gd name="connsiteY3" fmla="*/ 45 h 57208"/>
              <a:gd name="connsiteX4" fmla="*/ 392430 w 640080"/>
              <a:gd name="connsiteY4" fmla="*/ 47670 h 57208"/>
              <a:gd name="connsiteX5" fmla="*/ 640080 w 640080"/>
              <a:gd name="connsiteY5" fmla="*/ 51480 h 5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57208">
                <a:moveTo>
                  <a:pt x="0" y="34335"/>
                </a:moveTo>
                <a:cubicBezTo>
                  <a:pt x="46831" y="18142"/>
                  <a:pt x="93663" y="1950"/>
                  <a:pt x="121920" y="5760"/>
                </a:cubicBezTo>
                <a:cubicBezTo>
                  <a:pt x="150177" y="9570"/>
                  <a:pt x="141923" y="58147"/>
                  <a:pt x="169545" y="57195"/>
                </a:cubicBezTo>
                <a:cubicBezTo>
                  <a:pt x="197167" y="56243"/>
                  <a:pt x="250508" y="1632"/>
                  <a:pt x="287655" y="45"/>
                </a:cubicBezTo>
                <a:cubicBezTo>
                  <a:pt x="324802" y="-1542"/>
                  <a:pt x="333693" y="39098"/>
                  <a:pt x="392430" y="47670"/>
                </a:cubicBezTo>
                <a:cubicBezTo>
                  <a:pt x="451168" y="56243"/>
                  <a:pt x="545624" y="53861"/>
                  <a:pt x="640080" y="51480"/>
                </a:cubicBezTo>
              </a:path>
            </a:pathLst>
          </a:custGeom>
          <a:noFill/>
          <a:ln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 descr="L3D327S21ENDPS32WCNSGHIHOLUF3P3XQ888_1024x576"/>
          <p:cNvPicPr>
            <a:picLocks noChangeAspect="1"/>
          </p:cNvPicPr>
          <p:nvPr/>
        </p:nvPicPr>
        <p:blipFill>
          <a:blip r:embed="rId3"/>
          <a:srcRect r="14381"/>
          <a:stretch>
            <a:fillRect/>
          </a:stretch>
        </p:blipFill>
        <p:spPr>
          <a:xfrm>
            <a:off x="303530" y="1029335"/>
            <a:ext cx="4245610" cy="2789555"/>
          </a:xfrm>
          <a:prstGeom prst="rect">
            <a:avLst/>
          </a:prstGeom>
        </p:spPr>
      </p:pic>
      <p:pic>
        <p:nvPicPr>
          <p:cNvPr id="33" name="图片 32" descr="L3D327S21ENDPS6RTMFSGH2RULUF3P3XM888_1024x576"/>
          <p:cNvPicPr>
            <a:picLocks noChangeAspect="1"/>
          </p:cNvPicPr>
          <p:nvPr/>
        </p:nvPicPr>
        <p:blipFill>
          <a:blip r:embed="rId4"/>
          <a:srcRect l="10558"/>
          <a:stretch>
            <a:fillRect/>
          </a:stretch>
        </p:blipFill>
        <p:spPr>
          <a:xfrm>
            <a:off x="4622165" y="2242820"/>
            <a:ext cx="4234815" cy="2663190"/>
          </a:xfrm>
          <a:prstGeom prst="rect">
            <a:avLst/>
          </a:prstGeom>
        </p:spPr>
      </p:pic>
      <p:sp>
        <p:nvSpPr>
          <p:cNvPr id="34" name="Rectangle 19"/>
          <p:cNvSpPr/>
          <p:nvPr/>
        </p:nvSpPr>
        <p:spPr>
          <a:xfrm>
            <a:off x="4622354" y="1029591"/>
            <a:ext cx="2884106" cy="774065"/>
          </a:xfrm>
          <a:prstGeom prst="rect">
            <a:avLst/>
          </a:prstGeom>
        </p:spPr>
        <p:txBody>
          <a:bodyPr wrap="square" lIns="36470" tIns="18235" rIns="36470" bIns="1823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客厅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ectangle 19"/>
          <p:cNvSpPr/>
          <p:nvPr/>
        </p:nvSpPr>
        <p:spPr>
          <a:xfrm>
            <a:off x="4063554" y="4382391"/>
            <a:ext cx="2884106" cy="404495"/>
          </a:xfrm>
          <a:prstGeom prst="rect">
            <a:avLst/>
          </a:prstGeom>
        </p:spPr>
        <p:txBody>
          <a:bodyPr wrap="square" lIns="36470" tIns="18235" rIns="36470" bIns="18235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39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39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 bldLvl="0" animBg="1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0"/>
          <p:cNvSpPr txBox="1"/>
          <p:nvPr/>
        </p:nvSpPr>
        <p:spPr>
          <a:xfrm>
            <a:off x="621665" y="292735"/>
            <a:ext cx="3079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桃园二村效果图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1212542" y="748604"/>
            <a:ext cx="4574540" cy="0"/>
          </a:xfrm>
          <a:prstGeom prst="line">
            <a:avLst/>
          </a:prstGeom>
          <a:ln w="12700">
            <a:solidFill>
              <a:srgbClr val="19B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/>
          <p:cNvSpPr/>
          <p:nvPr/>
        </p:nvSpPr>
        <p:spPr>
          <a:xfrm>
            <a:off x="572770" y="691470"/>
            <a:ext cx="640080" cy="57208"/>
          </a:xfrm>
          <a:custGeom>
            <a:avLst/>
            <a:gdLst>
              <a:gd name="connsiteX0" fmla="*/ 0 w 640080"/>
              <a:gd name="connsiteY0" fmla="*/ 34335 h 57208"/>
              <a:gd name="connsiteX1" fmla="*/ 121920 w 640080"/>
              <a:gd name="connsiteY1" fmla="*/ 5760 h 57208"/>
              <a:gd name="connsiteX2" fmla="*/ 169545 w 640080"/>
              <a:gd name="connsiteY2" fmla="*/ 57195 h 57208"/>
              <a:gd name="connsiteX3" fmla="*/ 287655 w 640080"/>
              <a:gd name="connsiteY3" fmla="*/ 45 h 57208"/>
              <a:gd name="connsiteX4" fmla="*/ 392430 w 640080"/>
              <a:gd name="connsiteY4" fmla="*/ 47670 h 57208"/>
              <a:gd name="connsiteX5" fmla="*/ 640080 w 640080"/>
              <a:gd name="connsiteY5" fmla="*/ 51480 h 5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57208">
                <a:moveTo>
                  <a:pt x="0" y="34335"/>
                </a:moveTo>
                <a:cubicBezTo>
                  <a:pt x="46831" y="18142"/>
                  <a:pt x="93663" y="1950"/>
                  <a:pt x="121920" y="5760"/>
                </a:cubicBezTo>
                <a:cubicBezTo>
                  <a:pt x="150177" y="9570"/>
                  <a:pt x="141923" y="58147"/>
                  <a:pt x="169545" y="57195"/>
                </a:cubicBezTo>
                <a:cubicBezTo>
                  <a:pt x="197167" y="56243"/>
                  <a:pt x="250508" y="1632"/>
                  <a:pt x="287655" y="45"/>
                </a:cubicBezTo>
                <a:cubicBezTo>
                  <a:pt x="324802" y="-1542"/>
                  <a:pt x="333693" y="39098"/>
                  <a:pt x="392430" y="47670"/>
                </a:cubicBezTo>
                <a:cubicBezTo>
                  <a:pt x="451168" y="56243"/>
                  <a:pt x="545624" y="53861"/>
                  <a:pt x="640080" y="51480"/>
                </a:cubicBezTo>
              </a:path>
            </a:pathLst>
          </a:custGeom>
          <a:noFill/>
          <a:ln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L3D327S21ENDPS6SAU5SGG5YOLUF3P3WQ888_1024x5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2197735"/>
            <a:ext cx="4343400" cy="2443480"/>
          </a:xfrm>
          <a:prstGeom prst="rect">
            <a:avLst/>
          </a:prstGeom>
        </p:spPr>
      </p:pic>
      <p:pic>
        <p:nvPicPr>
          <p:cNvPr id="3" name="图片 2" descr="L3D187S21ENDPS6SXVVSGHQCELUF3P3UK888_3840x21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675" y="979805"/>
            <a:ext cx="4530090" cy="2548255"/>
          </a:xfrm>
          <a:prstGeom prst="rect">
            <a:avLst/>
          </a:prstGeom>
        </p:spPr>
      </p:pic>
      <p:sp>
        <p:nvSpPr>
          <p:cNvPr id="34" name="Rectangle 19"/>
          <p:cNvSpPr/>
          <p:nvPr/>
        </p:nvSpPr>
        <p:spPr>
          <a:xfrm>
            <a:off x="6766114" y="3528316"/>
            <a:ext cx="2884106" cy="404495"/>
          </a:xfrm>
          <a:prstGeom prst="rect">
            <a:avLst/>
          </a:prstGeom>
        </p:spPr>
        <p:txBody>
          <a:bodyPr wrap="square" lIns="36470" tIns="18235" rIns="36470" bIns="18235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次卧</a:t>
            </a:r>
          </a:p>
        </p:txBody>
      </p:sp>
      <p:sp>
        <p:nvSpPr>
          <p:cNvPr id="4" name="Rectangle 19"/>
          <p:cNvSpPr/>
          <p:nvPr/>
        </p:nvSpPr>
        <p:spPr>
          <a:xfrm>
            <a:off x="2150299" y="4528441"/>
            <a:ext cx="2884106" cy="404495"/>
          </a:xfrm>
          <a:prstGeom prst="rect">
            <a:avLst/>
          </a:prstGeom>
        </p:spPr>
        <p:txBody>
          <a:bodyPr wrap="square" lIns="36470" tIns="18235" rIns="36470" bIns="18235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39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39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 bldLvl="0" animBg="1"/>
      <p:bldP spid="34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60219" y="1541636"/>
            <a:ext cx="339213" cy="339213"/>
          </a:xfrm>
          <a:prstGeom prst="rect">
            <a:avLst/>
          </a:prstGeom>
          <a:solidFill>
            <a:srgbClr val="19B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gency FB" panose="020B0503020202020204" pitchFamily="34" charset="0"/>
                <a:ea typeface="★懐風体" panose="02000600000000000000" pitchFamily="2" charset="-128"/>
              </a:rPr>
              <a:t>01</a:t>
            </a:r>
            <a:endParaRPr lang="zh-CN" altLang="en-US" sz="1400" dirty="0">
              <a:latin typeface="Agency FB" panose="020B0503020202020204" pitchFamily="34" charset="0"/>
              <a:ea typeface="★懐風体" panose="02000600000000000000" pitchFamily="2" charset="-128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82240" cy="504031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60881" y="995516"/>
            <a:ext cx="2140974" cy="3485043"/>
          </a:xfrm>
          <a:prstGeom prst="rect">
            <a:avLst/>
          </a:prstGeom>
          <a:noFill/>
          <a:ln w="38100"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929561" y="1429851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Agency FB" panose="020B0503020202020204" pitchFamily="34" charset="0"/>
              </a:rPr>
              <a:t>介绍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59790" y="1726587"/>
            <a:ext cx="640080" cy="213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rgbClr val="19B49B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Introduce</a:t>
            </a:r>
            <a:endParaRPr lang="zh-CN" altLang="en-US" sz="800" b="1" dirty="0">
              <a:solidFill>
                <a:srgbClr val="19B49B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60219" y="2214164"/>
            <a:ext cx="339213" cy="339213"/>
          </a:xfrm>
          <a:prstGeom prst="rect">
            <a:avLst/>
          </a:prstGeom>
          <a:solidFill>
            <a:srgbClr val="19B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gency FB" panose="020B0503020202020204" pitchFamily="34" charset="0"/>
                <a:ea typeface="★懐風体" panose="02000600000000000000" pitchFamily="2" charset="-128"/>
              </a:rPr>
              <a:t>02</a:t>
            </a:r>
            <a:endParaRPr lang="zh-CN" altLang="en-US" sz="1400" dirty="0">
              <a:latin typeface="Agency FB" panose="020B0503020202020204" pitchFamily="34" charset="0"/>
              <a:ea typeface="★懐風体" panose="02000600000000000000" pitchFamily="2" charset="-128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29561" y="2102379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Agency FB" panose="020B0503020202020204" pitchFamily="34" charset="0"/>
              </a:rPr>
              <a:t>案例分析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959790" y="2399115"/>
            <a:ext cx="843280" cy="213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rgbClr val="19B49B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Case analysis</a:t>
            </a:r>
            <a:endParaRPr lang="zh-CN" altLang="en-US" sz="800" b="1" dirty="0">
              <a:solidFill>
                <a:srgbClr val="19B49B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60219" y="2925528"/>
            <a:ext cx="339213" cy="339213"/>
          </a:xfrm>
          <a:prstGeom prst="rect">
            <a:avLst/>
          </a:prstGeom>
          <a:solidFill>
            <a:srgbClr val="19B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gency FB" panose="020B0503020202020204" pitchFamily="34" charset="0"/>
                <a:ea typeface="★懐風体" panose="02000600000000000000" pitchFamily="2" charset="-128"/>
              </a:rPr>
              <a:t>03</a:t>
            </a:r>
            <a:endParaRPr lang="zh-CN" altLang="en-US" sz="1400" dirty="0">
              <a:latin typeface="Agency FB" panose="020B0503020202020204" pitchFamily="34" charset="0"/>
              <a:ea typeface="★懐風体" panose="02000600000000000000" pitchFamily="2" charset="-12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29561" y="2813743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Agency FB" panose="020B0503020202020204" pitchFamily="34" charset="0"/>
              </a:rPr>
              <a:t>效果图展示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959790" y="3110479"/>
            <a:ext cx="1452880" cy="213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rgbClr val="19B49B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Display of effect drawing</a:t>
            </a:r>
            <a:endParaRPr lang="zh-CN" altLang="en-US" sz="800" b="1" dirty="0">
              <a:solidFill>
                <a:srgbClr val="19B49B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460219" y="3618374"/>
            <a:ext cx="339213" cy="339213"/>
          </a:xfrm>
          <a:prstGeom prst="rect">
            <a:avLst/>
          </a:prstGeom>
          <a:solidFill>
            <a:srgbClr val="19B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gency FB" panose="020B0503020202020204" pitchFamily="34" charset="0"/>
                <a:ea typeface="★懐風体" panose="02000600000000000000" pitchFamily="2" charset="-128"/>
              </a:rPr>
              <a:t>04</a:t>
            </a:r>
            <a:endParaRPr lang="zh-CN" altLang="en-US" sz="1400" dirty="0">
              <a:latin typeface="Agency FB" panose="020B0503020202020204" pitchFamily="34" charset="0"/>
              <a:ea typeface="★懐風体" panose="02000600000000000000" pitchFamily="2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29561" y="3506589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Agency FB" panose="020B0503020202020204" pitchFamily="34" charset="0"/>
              </a:rPr>
              <a:t>分析总结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959790" y="3803325"/>
            <a:ext cx="1198880" cy="213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rgbClr val="19B49B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Analysis and summary</a:t>
            </a:r>
            <a:endParaRPr lang="zh-CN" altLang="en-US" sz="800" b="1" dirty="0">
              <a:solidFill>
                <a:srgbClr val="19B49B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28158" y="1175339"/>
            <a:ext cx="738664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b="1" dirty="0">
                <a:latin typeface="Agency FB" panose="020B0503020202020204" pitchFamily="34" charset="0"/>
              </a:rPr>
              <a:t>目录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3308350" y="1244989"/>
            <a:ext cx="0" cy="47498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949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449"/>
                                </p:stCondLst>
                                <p:childTnLst>
                                  <p:par>
                                    <p:cTn id="43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999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329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829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429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819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319"/>
                                </p:stCondLst>
                                <p:childTnLst>
                                  <p:par>
                                    <p:cTn id="73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869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ldLvl="0" animBg="1"/>
          <p:bldP spid="3" grpId="0" animBg="1"/>
          <p:bldP spid="6" grpId="0"/>
          <p:bldP spid="9" grpId="0"/>
          <p:bldP spid="14" grpId="0" bldLvl="0" animBg="1"/>
          <p:bldP spid="15" grpId="0"/>
          <p:bldP spid="16" grpId="0"/>
          <p:bldP spid="17" grpId="0" bldLvl="0" animBg="1"/>
          <p:bldP spid="18" grpId="0"/>
          <p:bldP spid="19" grpId="0"/>
          <p:bldP spid="20" grpId="0" bldLvl="0" animBg="1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949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449"/>
                                </p:stCondLst>
                                <p:childTnLst>
                                  <p:par>
                                    <p:cTn id="4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999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329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829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429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819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319"/>
                                </p:stCondLst>
                                <p:childTnLst>
                                  <p:par>
                                    <p:cTn id="7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869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ldLvl="0" animBg="1"/>
          <p:bldP spid="3" grpId="0" animBg="1"/>
          <p:bldP spid="6" grpId="0"/>
          <p:bldP spid="9" grpId="0"/>
          <p:bldP spid="14" grpId="0" bldLvl="0" animBg="1"/>
          <p:bldP spid="15" grpId="0"/>
          <p:bldP spid="16" grpId="0"/>
          <p:bldP spid="17" grpId="0" bldLvl="0" animBg="1"/>
          <p:bldP spid="18" grpId="0"/>
          <p:bldP spid="19" grpId="0"/>
          <p:bldP spid="20" grpId="0" bldLvl="0" animBg="1"/>
          <p:bldP spid="21" grpId="0"/>
          <p:bldP spid="22" grpId="0"/>
          <p:bldP spid="2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0"/>
          <p:cNvSpPr txBox="1"/>
          <p:nvPr/>
        </p:nvSpPr>
        <p:spPr>
          <a:xfrm>
            <a:off x="621665" y="292735"/>
            <a:ext cx="3079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盛世一品效果图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1212542" y="748604"/>
            <a:ext cx="4574540" cy="0"/>
          </a:xfrm>
          <a:prstGeom prst="line">
            <a:avLst/>
          </a:prstGeom>
          <a:ln w="12700">
            <a:solidFill>
              <a:srgbClr val="19B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/>
          <p:cNvSpPr/>
          <p:nvPr/>
        </p:nvSpPr>
        <p:spPr>
          <a:xfrm>
            <a:off x="572770" y="698455"/>
            <a:ext cx="640080" cy="57208"/>
          </a:xfrm>
          <a:custGeom>
            <a:avLst/>
            <a:gdLst>
              <a:gd name="connsiteX0" fmla="*/ 0 w 640080"/>
              <a:gd name="connsiteY0" fmla="*/ 34335 h 57208"/>
              <a:gd name="connsiteX1" fmla="*/ 121920 w 640080"/>
              <a:gd name="connsiteY1" fmla="*/ 5760 h 57208"/>
              <a:gd name="connsiteX2" fmla="*/ 169545 w 640080"/>
              <a:gd name="connsiteY2" fmla="*/ 57195 h 57208"/>
              <a:gd name="connsiteX3" fmla="*/ 287655 w 640080"/>
              <a:gd name="connsiteY3" fmla="*/ 45 h 57208"/>
              <a:gd name="connsiteX4" fmla="*/ 392430 w 640080"/>
              <a:gd name="connsiteY4" fmla="*/ 47670 h 57208"/>
              <a:gd name="connsiteX5" fmla="*/ 640080 w 640080"/>
              <a:gd name="connsiteY5" fmla="*/ 51480 h 5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57208">
                <a:moveTo>
                  <a:pt x="0" y="34335"/>
                </a:moveTo>
                <a:cubicBezTo>
                  <a:pt x="46831" y="18142"/>
                  <a:pt x="93663" y="1950"/>
                  <a:pt x="121920" y="5760"/>
                </a:cubicBezTo>
                <a:cubicBezTo>
                  <a:pt x="150177" y="9570"/>
                  <a:pt x="141923" y="58147"/>
                  <a:pt x="169545" y="57195"/>
                </a:cubicBezTo>
                <a:cubicBezTo>
                  <a:pt x="197167" y="56243"/>
                  <a:pt x="250508" y="1632"/>
                  <a:pt x="287655" y="45"/>
                </a:cubicBezTo>
                <a:cubicBezTo>
                  <a:pt x="324802" y="-1542"/>
                  <a:pt x="333693" y="39098"/>
                  <a:pt x="392430" y="47670"/>
                </a:cubicBezTo>
                <a:cubicBezTo>
                  <a:pt x="451168" y="56243"/>
                  <a:pt x="545624" y="53861"/>
                  <a:pt x="640080" y="51480"/>
                </a:cubicBezTo>
              </a:path>
            </a:pathLst>
          </a:custGeom>
          <a:noFill/>
          <a:ln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Rectangle 19"/>
          <p:cNvSpPr/>
          <p:nvPr/>
        </p:nvSpPr>
        <p:spPr>
          <a:xfrm>
            <a:off x="4353114" y="4221736"/>
            <a:ext cx="2884106" cy="404495"/>
          </a:xfrm>
          <a:prstGeom prst="rect">
            <a:avLst/>
          </a:prstGeom>
        </p:spPr>
        <p:txBody>
          <a:bodyPr wrap="square" lIns="36470" tIns="18235" rIns="36470" bIns="18235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客厅</a:t>
            </a:r>
          </a:p>
        </p:txBody>
      </p:sp>
      <p:pic>
        <p:nvPicPr>
          <p:cNvPr id="5" name="图片 4" descr="盛世一品11-2703.dwg-未命名-20211209-1549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1530350"/>
            <a:ext cx="4255135" cy="2393315"/>
          </a:xfrm>
          <a:prstGeom prst="rect">
            <a:avLst/>
          </a:prstGeom>
        </p:spPr>
      </p:pic>
      <p:pic>
        <p:nvPicPr>
          <p:cNvPr id="6" name="图片 5" descr="盛世一品11-2703.dwg-未命名-20211209-1549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160" y="1530350"/>
            <a:ext cx="4263390" cy="2399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39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 bldLvl="0" animBg="1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0"/>
          <p:cNvSpPr txBox="1"/>
          <p:nvPr/>
        </p:nvSpPr>
        <p:spPr>
          <a:xfrm>
            <a:off x="621665" y="292735"/>
            <a:ext cx="3079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盛世一品效果图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1212542" y="748604"/>
            <a:ext cx="4574540" cy="0"/>
          </a:xfrm>
          <a:prstGeom prst="line">
            <a:avLst/>
          </a:prstGeom>
          <a:ln w="12700">
            <a:solidFill>
              <a:srgbClr val="19B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/>
          <p:cNvSpPr/>
          <p:nvPr/>
        </p:nvSpPr>
        <p:spPr>
          <a:xfrm>
            <a:off x="572770" y="698455"/>
            <a:ext cx="640080" cy="57208"/>
          </a:xfrm>
          <a:custGeom>
            <a:avLst/>
            <a:gdLst>
              <a:gd name="connsiteX0" fmla="*/ 0 w 640080"/>
              <a:gd name="connsiteY0" fmla="*/ 34335 h 57208"/>
              <a:gd name="connsiteX1" fmla="*/ 121920 w 640080"/>
              <a:gd name="connsiteY1" fmla="*/ 5760 h 57208"/>
              <a:gd name="connsiteX2" fmla="*/ 169545 w 640080"/>
              <a:gd name="connsiteY2" fmla="*/ 57195 h 57208"/>
              <a:gd name="connsiteX3" fmla="*/ 287655 w 640080"/>
              <a:gd name="connsiteY3" fmla="*/ 45 h 57208"/>
              <a:gd name="connsiteX4" fmla="*/ 392430 w 640080"/>
              <a:gd name="connsiteY4" fmla="*/ 47670 h 57208"/>
              <a:gd name="connsiteX5" fmla="*/ 640080 w 640080"/>
              <a:gd name="connsiteY5" fmla="*/ 51480 h 5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57208">
                <a:moveTo>
                  <a:pt x="0" y="34335"/>
                </a:moveTo>
                <a:cubicBezTo>
                  <a:pt x="46831" y="18142"/>
                  <a:pt x="93663" y="1950"/>
                  <a:pt x="121920" y="5760"/>
                </a:cubicBezTo>
                <a:cubicBezTo>
                  <a:pt x="150177" y="9570"/>
                  <a:pt x="141923" y="58147"/>
                  <a:pt x="169545" y="57195"/>
                </a:cubicBezTo>
                <a:cubicBezTo>
                  <a:pt x="197167" y="56243"/>
                  <a:pt x="250508" y="1632"/>
                  <a:pt x="287655" y="45"/>
                </a:cubicBezTo>
                <a:cubicBezTo>
                  <a:pt x="324802" y="-1542"/>
                  <a:pt x="333693" y="39098"/>
                  <a:pt x="392430" y="47670"/>
                </a:cubicBezTo>
                <a:cubicBezTo>
                  <a:pt x="451168" y="56243"/>
                  <a:pt x="545624" y="53861"/>
                  <a:pt x="640080" y="51480"/>
                </a:cubicBezTo>
              </a:path>
            </a:pathLst>
          </a:custGeom>
          <a:noFill/>
          <a:ln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Rectangle 19"/>
          <p:cNvSpPr/>
          <p:nvPr/>
        </p:nvSpPr>
        <p:spPr>
          <a:xfrm>
            <a:off x="1987739" y="3946146"/>
            <a:ext cx="2884106" cy="404495"/>
          </a:xfrm>
          <a:prstGeom prst="rect">
            <a:avLst/>
          </a:prstGeom>
        </p:spPr>
        <p:txBody>
          <a:bodyPr wrap="square" lIns="36470" tIns="18235" rIns="36470" bIns="18235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客厅</a:t>
            </a:r>
          </a:p>
        </p:txBody>
      </p:sp>
      <p:pic>
        <p:nvPicPr>
          <p:cNvPr id="2" name="图片 1" descr="盛世一品11-2703.dwg-未命名-20211209-1549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5" y="1544320"/>
            <a:ext cx="4006215" cy="2254250"/>
          </a:xfrm>
          <a:prstGeom prst="rect">
            <a:avLst/>
          </a:prstGeom>
        </p:spPr>
      </p:pic>
      <p:pic>
        <p:nvPicPr>
          <p:cNvPr id="3" name="图片 2" descr="盛世一品11-2703.dwg-未命名-20211209-1550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640" y="1524000"/>
            <a:ext cx="4043045" cy="2274570"/>
          </a:xfrm>
          <a:prstGeom prst="rect">
            <a:avLst/>
          </a:prstGeom>
        </p:spPr>
      </p:pic>
      <p:sp>
        <p:nvSpPr>
          <p:cNvPr id="4" name="Rectangle 19"/>
          <p:cNvSpPr/>
          <p:nvPr/>
        </p:nvSpPr>
        <p:spPr>
          <a:xfrm>
            <a:off x="6489254" y="3946146"/>
            <a:ext cx="2884106" cy="404495"/>
          </a:xfrm>
          <a:prstGeom prst="rect">
            <a:avLst/>
          </a:prstGeom>
        </p:spPr>
        <p:txBody>
          <a:bodyPr wrap="square" lIns="36470" tIns="18235" rIns="36470" bIns="1823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39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39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 bldLvl="0" animBg="1"/>
      <p:bldP spid="34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0"/>
          <p:cNvSpPr txBox="1"/>
          <p:nvPr/>
        </p:nvSpPr>
        <p:spPr>
          <a:xfrm>
            <a:off x="621665" y="292735"/>
            <a:ext cx="3079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盛世一品效果图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1212542" y="748604"/>
            <a:ext cx="4574540" cy="0"/>
          </a:xfrm>
          <a:prstGeom prst="line">
            <a:avLst/>
          </a:prstGeom>
          <a:ln w="12700">
            <a:solidFill>
              <a:srgbClr val="19B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/>
          <p:cNvSpPr/>
          <p:nvPr/>
        </p:nvSpPr>
        <p:spPr>
          <a:xfrm>
            <a:off x="572770" y="698455"/>
            <a:ext cx="640080" cy="57208"/>
          </a:xfrm>
          <a:custGeom>
            <a:avLst/>
            <a:gdLst>
              <a:gd name="connsiteX0" fmla="*/ 0 w 640080"/>
              <a:gd name="connsiteY0" fmla="*/ 34335 h 57208"/>
              <a:gd name="connsiteX1" fmla="*/ 121920 w 640080"/>
              <a:gd name="connsiteY1" fmla="*/ 5760 h 57208"/>
              <a:gd name="connsiteX2" fmla="*/ 169545 w 640080"/>
              <a:gd name="connsiteY2" fmla="*/ 57195 h 57208"/>
              <a:gd name="connsiteX3" fmla="*/ 287655 w 640080"/>
              <a:gd name="connsiteY3" fmla="*/ 45 h 57208"/>
              <a:gd name="connsiteX4" fmla="*/ 392430 w 640080"/>
              <a:gd name="connsiteY4" fmla="*/ 47670 h 57208"/>
              <a:gd name="connsiteX5" fmla="*/ 640080 w 640080"/>
              <a:gd name="connsiteY5" fmla="*/ 51480 h 5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57208">
                <a:moveTo>
                  <a:pt x="0" y="34335"/>
                </a:moveTo>
                <a:cubicBezTo>
                  <a:pt x="46831" y="18142"/>
                  <a:pt x="93663" y="1950"/>
                  <a:pt x="121920" y="5760"/>
                </a:cubicBezTo>
                <a:cubicBezTo>
                  <a:pt x="150177" y="9570"/>
                  <a:pt x="141923" y="58147"/>
                  <a:pt x="169545" y="57195"/>
                </a:cubicBezTo>
                <a:cubicBezTo>
                  <a:pt x="197167" y="56243"/>
                  <a:pt x="250508" y="1632"/>
                  <a:pt x="287655" y="45"/>
                </a:cubicBezTo>
                <a:cubicBezTo>
                  <a:pt x="324802" y="-1542"/>
                  <a:pt x="333693" y="39098"/>
                  <a:pt x="392430" y="47670"/>
                </a:cubicBezTo>
                <a:cubicBezTo>
                  <a:pt x="451168" y="56243"/>
                  <a:pt x="545624" y="53861"/>
                  <a:pt x="640080" y="51480"/>
                </a:cubicBezTo>
              </a:path>
            </a:pathLst>
          </a:custGeom>
          <a:noFill/>
          <a:ln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Rectangle 19"/>
          <p:cNvSpPr/>
          <p:nvPr/>
        </p:nvSpPr>
        <p:spPr>
          <a:xfrm>
            <a:off x="1987739" y="3946146"/>
            <a:ext cx="2884106" cy="404495"/>
          </a:xfrm>
          <a:prstGeom prst="rect">
            <a:avLst/>
          </a:prstGeom>
        </p:spPr>
        <p:txBody>
          <a:bodyPr wrap="square" lIns="36470" tIns="18235" rIns="36470" bIns="18235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次卧</a:t>
            </a:r>
          </a:p>
        </p:txBody>
      </p:sp>
      <p:sp>
        <p:nvSpPr>
          <p:cNvPr id="4" name="Rectangle 19"/>
          <p:cNvSpPr/>
          <p:nvPr/>
        </p:nvSpPr>
        <p:spPr>
          <a:xfrm>
            <a:off x="6489254" y="3946146"/>
            <a:ext cx="2884106" cy="404495"/>
          </a:xfrm>
          <a:prstGeom prst="rect">
            <a:avLst/>
          </a:prstGeom>
        </p:spPr>
        <p:txBody>
          <a:bodyPr wrap="square" lIns="36470" tIns="18235" rIns="36470" bIns="1823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主卧</a:t>
            </a:r>
          </a:p>
        </p:txBody>
      </p:sp>
      <p:pic>
        <p:nvPicPr>
          <p:cNvPr id="5" name="图片 4" descr="盛世一品11-2703.dwg-未命名-20211209-1550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5" y="1443355"/>
            <a:ext cx="4088765" cy="2300605"/>
          </a:xfrm>
          <a:prstGeom prst="rect">
            <a:avLst/>
          </a:prstGeom>
        </p:spPr>
      </p:pic>
      <p:pic>
        <p:nvPicPr>
          <p:cNvPr id="6" name="图片 5" descr="盛世一品11-2703.dwg-未命名-20211209-1549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355" y="1443355"/>
            <a:ext cx="4090035" cy="2300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39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39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 bldLvl="0" animBg="1"/>
      <p:bldP spid="34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48000" cy="50403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41119" y="1092074"/>
            <a:ext cx="6489133" cy="2834640"/>
          </a:xfrm>
          <a:prstGeom prst="rect">
            <a:avLst/>
          </a:prstGeom>
          <a:noFill/>
          <a:ln w="38100"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132068" y="1362890"/>
            <a:ext cx="164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pc="300" dirty="0">
                <a:solidFill>
                  <a:srgbClr val="19B49B"/>
                </a:solidFill>
                <a:latin typeface="Agency FB" panose="020B0503020202020204" pitchFamily="34" charset="0"/>
              </a:rPr>
              <a:t>PART </a:t>
            </a:r>
            <a:r>
              <a:rPr lang="en-US" altLang="zh-CN" sz="3600" spc="300" dirty="0" smtClean="0">
                <a:solidFill>
                  <a:srgbClr val="19B49B"/>
                </a:solidFill>
                <a:latin typeface="Agency FB" panose="020B0503020202020204" pitchFamily="34" charset="0"/>
              </a:rPr>
              <a:t>04</a:t>
            </a:r>
            <a:endParaRPr lang="en-US" altLang="zh-CN" sz="3600" spc="300" dirty="0">
              <a:solidFill>
                <a:srgbClr val="19B49B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75597" y="2149103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latin typeface="Agency FB" panose="020B0503020202020204" pitchFamily="34" charset="0"/>
              </a:rPr>
              <a:t>分析总结</a:t>
            </a:r>
            <a:endParaRPr lang="zh-CN" altLang="en-US" sz="5400" b="1" dirty="0">
              <a:latin typeface="Agency FB" panose="020B0503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101594" y="3156805"/>
            <a:ext cx="412034" cy="0"/>
          </a:xfrm>
          <a:prstGeom prst="line">
            <a:avLst/>
          </a:prstGeom>
          <a:ln w="31750">
            <a:solidFill>
              <a:srgbClr val="19B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59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5"/>
          <p:cNvSpPr txBox="1"/>
          <p:nvPr/>
        </p:nvSpPr>
        <p:spPr>
          <a:xfrm>
            <a:off x="859155" y="1789519"/>
            <a:ext cx="7357436" cy="1291400"/>
          </a:xfrm>
          <a:prstGeom prst="rect">
            <a:avLst/>
          </a:prstGeom>
          <a:noFill/>
        </p:spPr>
        <p:txBody>
          <a:bodyPr wrap="square" lIns="36470" tIns="18235" rIns="36470" bIns="1823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这三周的实践学习，我在公司学习到了很多很多在学校所没有学习到的知识，去量了好几套房子，积累了一些量房的经验。设计了几套平面的图纸，设计要合理大方。也绘制了几套效果图，希望通过今后的学习，更大的来提升自己。平时在公司闲着的时间，我会自己在网上学习别人的优秀作品，运用到自己的设计中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98653" y="0"/>
            <a:ext cx="10797892" cy="5416952"/>
            <a:chOff x="798653" y="0"/>
            <a:chExt cx="10797892" cy="541695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7773" y="0"/>
              <a:ext cx="7641765" cy="5040313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798653" y="0"/>
              <a:ext cx="10797892" cy="541695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0" y="0"/>
            <a:ext cx="6193742" cy="5040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9053" y="1112394"/>
            <a:ext cx="7112000" cy="2834640"/>
          </a:xfrm>
          <a:prstGeom prst="rect">
            <a:avLst/>
          </a:prstGeom>
          <a:noFill/>
          <a:ln w="38100"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357773" y="1999811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 smtClean="0"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感谢观看</a:t>
            </a:r>
            <a:endParaRPr lang="zh-CN" altLang="en-US" sz="7200" dirty="0"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48000" cy="50403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41119" y="1092074"/>
            <a:ext cx="6489133" cy="2834640"/>
          </a:xfrm>
          <a:prstGeom prst="rect">
            <a:avLst/>
          </a:prstGeom>
          <a:noFill/>
          <a:ln w="38100"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132068" y="1362890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pc="300" dirty="0">
                <a:solidFill>
                  <a:srgbClr val="19B49B"/>
                </a:solidFill>
                <a:latin typeface="Agency FB" panose="020B0503020202020204" pitchFamily="34" charset="0"/>
              </a:rPr>
              <a:t>PART 01</a:t>
            </a:r>
            <a:endParaRPr lang="zh-CN" altLang="en-US" sz="3600" spc="300" dirty="0">
              <a:solidFill>
                <a:srgbClr val="19B49B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01568" y="2122123"/>
            <a:ext cx="15544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latin typeface="Agency FB" panose="020B0503020202020204" pitchFamily="34" charset="0"/>
              </a:rPr>
              <a:t>介绍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101594" y="3156805"/>
            <a:ext cx="412034" cy="0"/>
          </a:xfrm>
          <a:prstGeom prst="line">
            <a:avLst/>
          </a:prstGeom>
          <a:ln w="31750">
            <a:solidFill>
              <a:srgbClr val="19B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9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9"/>
          <p:cNvSpPr txBox="1"/>
          <p:nvPr/>
        </p:nvSpPr>
        <p:spPr>
          <a:xfrm>
            <a:off x="811161" y="1669236"/>
            <a:ext cx="7089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1830"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这三周的时间里，我来到品尚装饰进行学习。刚开始第一周量了几套房子，量完房进行平面的布置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。第二周和第三周去过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两次工地的调研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以下是我对这次实习的汇报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20"/>
          <p:cNvSpPr txBox="1"/>
          <p:nvPr/>
        </p:nvSpPr>
        <p:spPr>
          <a:xfrm>
            <a:off x="907976" y="292746"/>
            <a:ext cx="206795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介绍</a:t>
            </a:r>
          </a:p>
        </p:txBody>
      </p:sp>
      <p:sp>
        <p:nvSpPr>
          <p:cNvPr id="15" name="矩形 14"/>
          <p:cNvSpPr/>
          <p:nvPr/>
        </p:nvSpPr>
        <p:spPr>
          <a:xfrm>
            <a:off x="398206" y="317090"/>
            <a:ext cx="412955" cy="412955"/>
          </a:xfrm>
          <a:prstGeom prst="rect">
            <a:avLst/>
          </a:prstGeom>
          <a:solidFill>
            <a:srgbClr val="19B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gency FB" panose="020B0503020202020204" pitchFamily="34" charset="0"/>
              </a:rPr>
              <a:t>01</a:t>
            </a:r>
            <a:endParaRPr lang="zh-CN" altLang="en-US" sz="2000" dirty="0">
              <a:latin typeface="Agency FB" panose="020B0503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489402" y="744794"/>
            <a:ext cx="7256207" cy="0"/>
          </a:xfrm>
          <a:prstGeom prst="line">
            <a:avLst/>
          </a:prstGeom>
          <a:ln w="12700">
            <a:solidFill>
              <a:srgbClr val="19B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: 形状 20"/>
          <p:cNvSpPr/>
          <p:nvPr/>
        </p:nvSpPr>
        <p:spPr>
          <a:xfrm>
            <a:off x="859155" y="691470"/>
            <a:ext cx="640080" cy="57208"/>
          </a:xfrm>
          <a:custGeom>
            <a:avLst/>
            <a:gdLst>
              <a:gd name="connsiteX0" fmla="*/ 0 w 640080"/>
              <a:gd name="connsiteY0" fmla="*/ 34335 h 57208"/>
              <a:gd name="connsiteX1" fmla="*/ 121920 w 640080"/>
              <a:gd name="connsiteY1" fmla="*/ 5760 h 57208"/>
              <a:gd name="connsiteX2" fmla="*/ 169545 w 640080"/>
              <a:gd name="connsiteY2" fmla="*/ 57195 h 57208"/>
              <a:gd name="connsiteX3" fmla="*/ 287655 w 640080"/>
              <a:gd name="connsiteY3" fmla="*/ 45 h 57208"/>
              <a:gd name="connsiteX4" fmla="*/ 392430 w 640080"/>
              <a:gd name="connsiteY4" fmla="*/ 47670 h 57208"/>
              <a:gd name="connsiteX5" fmla="*/ 640080 w 640080"/>
              <a:gd name="connsiteY5" fmla="*/ 51480 h 5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57208">
                <a:moveTo>
                  <a:pt x="0" y="34335"/>
                </a:moveTo>
                <a:cubicBezTo>
                  <a:pt x="46831" y="18142"/>
                  <a:pt x="93663" y="1950"/>
                  <a:pt x="121920" y="5760"/>
                </a:cubicBezTo>
                <a:cubicBezTo>
                  <a:pt x="150177" y="9570"/>
                  <a:pt x="141923" y="58147"/>
                  <a:pt x="169545" y="57195"/>
                </a:cubicBezTo>
                <a:cubicBezTo>
                  <a:pt x="197167" y="56243"/>
                  <a:pt x="250508" y="1632"/>
                  <a:pt x="287655" y="45"/>
                </a:cubicBezTo>
                <a:cubicBezTo>
                  <a:pt x="324802" y="-1542"/>
                  <a:pt x="333693" y="39098"/>
                  <a:pt x="392430" y="47670"/>
                </a:cubicBezTo>
                <a:cubicBezTo>
                  <a:pt x="451168" y="56243"/>
                  <a:pt x="545624" y="53861"/>
                  <a:pt x="640080" y="51480"/>
                </a:cubicBezTo>
              </a:path>
            </a:pathLst>
          </a:custGeom>
          <a:noFill/>
          <a:ln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48000" cy="50403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41119" y="1092074"/>
            <a:ext cx="6489133" cy="2834640"/>
          </a:xfrm>
          <a:prstGeom prst="rect">
            <a:avLst/>
          </a:prstGeom>
          <a:noFill/>
          <a:ln w="38100"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132068" y="1362890"/>
            <a:ext cx="1638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pc="300" dirty="0">
                <a:solidFill>
                  <a:srgbClr val="19B49B"/>
                </a:solidFill>
                <a:latin typeface="Agency FB" panose="020B0503020202020204" pitchFamily="34" charset="0"/>
              </a:rPr>
              <a:t>PART 02</a:t>
            </a:r>
            <a:endParaRPr lang="zh-CN" altLang="en-US" sz="3600" spc="300" dirty="0">
              <a:solidFill>
                <a:srgbClr val="19B49B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87423" y="2150698"/>
            <a:ext cx="29260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latin typeface="Agency FB" panose="020B0503020202020204" pitchFamily="34" charset="0"/>
              </a:rPr>
              <a:t>案例分析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101594" y="3156805"/>
            <a:ext cx="412034" cy="0"/>
          </a:xfrm>
          <a:prstGeom prst="line">
            <a:avLst/>
          </a:prstGeom>
          <a:ln w="31750">
            <a:solidFill>
              <a:srgbClr val="19B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99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0"/>
          <p:cNvSpPr txBox="1"/>
          <p:nvPr/>
        </p:nvSpPr>
        <p:spPr>
          <a:xfrm>
            <a:off x="572696" y="292746"/>
            <a:ext cx="206795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案例</a:t>
            </a:r>
            <a:r>
              <a:rPr lang="en-US" altLang="zh-CN" sz="2400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1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154122" y="744794"/>
            <a:ext cx="7256207" cy="0"/>
          </a:xfrm>
          <a:prstGeom prst="line">
            <a:avLst/>
          </a:prstGeom>
          <a:ln w="12700">
            <a:solidFill>
              <a:srgbClr val="19B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: 形状 21"/>
          <p:cNvSpPr/>
          <p:nvPr/>
        </p:nvSpPr>
        <p:spPr>
          <a:xfrm>
            <a:off x="677545" y="698450"/>
            <a:ext cx="640080" cy="57208"/>
          </a:xfrm>
          <a:custGeom>
            <a:avLst/>
            <a:gdLst>
              <a:gd name="connsiteX0" fmla="*/ 0 w 640080"/>
              <a:gd name="connsiteY0" fmla="*/ 34335 h 57208"/>
              <a:gd name="connsiteX1" fmla="*/ 121920 w 640080"/>
              <a:gd name="connsiteY1" fmla="*/ 5760 h 57208"/>
              <a:gd name="connsiteX2" fmla="*/ 169545 w 640080"/>
              <a:gd name="connsiteY2" fmla="*/ 57195 h 57208"/>
              <a:gd name="connsiteX3" fmla="*/ 287655 w 640080"/>
              <a:gd name="connsiteY3" fmla="*/ 45 h 57208"/>
              <a:gd name="connsiteX4" fmla="*/ 392430 w 640080"/>
              <a:gd name="connsiteY4" fmla="*/ 47670 h 57208"/>
              <a:gd name="connsiteX5" fmla="*/ 640080 w 640080"/>
              <a:gd name="connsiteY5" fmla="*/ 51480 h 5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57208">
                <a:moveTo>
                  <a:pt x="0" y="34335"/>
                </a:moveTo>
                <a:cubicBezTo>
                  <a:pt x="46831" y="18142"/>
                  <a:pt x="93663" y="1950"/>
                  <a:pt x="121920" y="5760"/>
                </a:cubicBezTo>
                <a:cubicBezTo>
                  <a:pt x="150177" y="9570"/>
                  <a:pt x="141923" y="58147"/>
                  <a:pt x="169545" y="57195"/>
                </a:cubicBezTo>
                <a:cubicBezTo>
                  <a:pt x="197167" y="56243"/>
                  <a:pt x="250508" y="1632"/>
                  <a:pt x="287655" y="45"/>
                </a:cubicBezTo>
                <a:cubicBezTo>
                  <a:pt x="324802" y="-1542"/>
                  <a:pt x="333693" y="39098"/>
                  <a:pt x="392430" y="47670"/>
                </a:cubicBezTo>
                <a:cubicBezTo>
                  <a:pt x="451168" y="56243"/>
                  <a:pt x="545624" y="53861"/>
                  <a:pt x="640080" y="51480"/>
                </a:cubicBezTo>
              </a:path>
            </a:pathLst>
          </a:custGeom>
          <a:noFill/>
          <a:ln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 descr="WeChat 圖片_202112100908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19" y="1205169"/>
            <a:ext cx="2610179" cy="3483049"/>
          </a:xfrm>
          <a:prstGeom prst="rect">
            <a:avLst/>
          </a:prstGeom>
        </p:spPr>
      </p:pic>
      <p:pic>
        <p:nvPicPr>
          <p:cNvPr id="28" name="图片 27" descr="c2a398c1f0d234eaf167b838a068c8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431" y="1538686"/>
            <a:ext cx="3604784" cy="270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0"/>
          <p:cNvSpPr txBox="1"/>
          <p:nvPr/>
        </p:nvSpPr>
        <p:spPr>
          <a:xfrm>
            <a:off x="572696" y="292746"/>
            <a:ext cx="206795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案例</a:t>
            </a:r>
            <a:r>
              <a:rPr lang="en-US" altLang="zh-CN" sz="2400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1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154122" y="744794"/>
            <a:ext cx="7256207" cy="0"/>
          </a:xfrm>
          <a:prstGeom prst="line">
            <a:avLst/>
          </a:prstGeom>
          <a:ln w="12700">
            <a:solidFill>
              <a:srgbClr val="19B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: 形状 21"/>
          <p:cNvSpPr/>
          <p:nvPr/>
        </p:nvSpPr>
        <p:spPr>
          <a:xfrm>
            <a:off x="677545" y="698450"/>
            <a:ext cx="640080" cy="57208"/>
          </a:xfrm>
          <a:custGeom>
            <a:avLst/>
            <a:gdLst>
              <a:gd name="connsiteX0" fmla="*/ 0 w 640080"/>
              <a:gd name="connsiteY0" fmla="*/ 34335 h 57208"/>
              <a:gd name="connsiteX1" fmla="*/ 121920 w 640080"/>
              <a:gd name="connsiteY1" fmla="*/ 5760 h 57208"/>
              <a:gd name="connsiteX2" fmla="*/ 169545 w 640080"/>
              <a:gd name="connsiteY2" fmla="*/ 57195 h 57208"/>
              <a:gd name="connsiteX3" fmla="*/ 287655 w 640080"/>
              <a:gd name="connsiteY3" fmla="*/ 45 h 57208"/>
              <a:gd name="connsiteX4" fmla="*/ 392430 w 640080"/>
              <a:gd name="connsiteY4" fmla="*/ 47670 h 57208"/>
              <a:gd name="connsiteX5" fmla="*/ 640080 w 640080"/>
              <a:gd name="connsiteY5" fmla="*/ 51480 h 5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57208">
                <a:moveTo>
                  <a:pt x="0" y="34335"/>
                </a:moveTo>
                <a:cubicBezTo>
                  <a:pt x="46831" y="18142"/>
                  <a:pt x="93663" y="1950"/>
                  <a:pt x="121920" y="5760"/>
                </a:cubicBezTo>
                <a:cubicBezTo>
                  <a:pt x="150177" y="9570"/>
                  <a:pt x="141923" y="58147"/>
                  <a:pt x="169545" y="57195"/>
                </a:cubicBezTo>
                <a:cubicBezTo>
                  <a:pt x="197167" y="56243"/>
                  <a:pt x="250508" y="1632"/>
                  <a:pt x="287655" y="45"/>
                </a:cubicBezTo>
                <a:cubicBezTo>
                  <a:pt x="324802" y="-1542"/>
                  <a:pt x="333693" y="39098"/>
                  <a:pt x="392430" y="47670"/>
                </a:cubicBezTo>
                <a:cubicBezTo>
                  <a:pt x="451168" y="56243"/>
                  <a:pt x="545624" y="53861"/>
                  <a:pt x="640080" y="51480"/>
                </a:cubicBezTo>
              </a:path>
            </a:pathLst>
          </a:custGeom>
          <a:noFill/>
          <a:ln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 descr="d19faaf2b301f2abec751a5722b74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22" y="1147402"/>
            <a:ext cx="2580260" cy="3442360"/>
          </a:xfrm>
          <a:prstGeom prst="rect">
            <a:avLst/>
          </a:prstGeom>
        </p:spPr>
      </p:pic>
      <p:sp>
        <p:nvSpPr>
          <p:cNvPr id="8" name="TextBox 10"/>
          <p:cNvSpPr txBox="1"/>
          <p:nvPr/>
        </p:nvSpPr>
        <p:spPr>
          <a:xfrm>
            <a:off x="4279323" y="2172286"/>
            <a:ext cx="3133090" cy="835186"/>
          </a:xfrm>
          <a:prstGeom prst="rect">
            <a:avLst/>
          </a:prstGeom>
          <a:noFill/>
        </p:spPr>
        <p:txBody>
          <a:bodyPr wrap="square" lIns="36470" tIns="18235" rIns="36470" bIns="1823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这几张照片是桃园二村的老房，里面的装修都非常老旧，这些硬装到时候都是要全部敲掉的，房东联系物业说这些墙都是不可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以动的。</a:t>
            </a:r>
            <a:endParaRPr lang="zh-CN" alt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0"/>
          <p:cNvSpPr txBox="1"/>
          <p:nvPr/>
        </p:nvSpPr>
        <p:spPr>
          <a:xfrm>
            <a:off x="572696" y="292746"/>
            <a:ext cx="206795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案例</a:t>
            </a:r>
            <a:r>
              <a:rPr lang="en-US" altLang="zh-CN" sz="2400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1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154122" y="744794"/>
            <a:ext cx="7256207" cy="0"/>
          </a:xfrm>
          <a:prstGeom prst="line">
            <a:avLst/>
          </a:prstGeom>
          <a:ln w="12700">
            <a:solidFill>
              <a:srgbClr val="19B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: 形状 21"/>
          <p:cNvSpPr/>
          <p:nvPr/>
        </p:nvSpPr>
        <p:spPr>
          <a:xfrm>
            <a:off x="677545" y="691470"/>
            <a:ext cx="640080" cy="57208"/>
          </a:xfrm>
          <a:custGeom>
            <a:avLst/>
            <a:gdLst>
              <a:gd name="connsiteX0" fmla="*/ 0 w 640080"/>
              <a:gd name="connsiteY0" fmla="*/ 34335 h 57208"/>
              <a:gd name="connsiteX1" fmla="*/ 121920 w 640080"/>
              <a:gd name="connsiteY1" fmla="*/ 5760 h 57208"/>
              <a:gd name="connsiteX2" fmla="*/ 169545 w 640080"/>
              <a:gd name="connsiteY2" fmla="*/ 57195 h 57208"/>
              <a:gd name="connsiteX3" fmla="*/ 287655 w 640080"/>
              <a:gd name="connsiteY3" fmla="*/ 45 h 57208"/>
              <a:gd name="connsiteX4" fmla="*/ 392430 w 640080"/>
              <a:gd name="connsiteY4" fmla="*/ 47670 h 57208"/>
              <a:gd name="connsiteX5" fmla="*/ 640080 w 640080"/>
              <a:gd name="connsiteY5" fmla="*/ 51480 h 5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57208">
                <a:moveTo>
                  <a:pt x="0" y="34335"/>
                </a:moveTo>
                <a:cubicBezTo>
                  <a:pt x="46831" y="18142"/>
                  <a:pt x="93663" y="1950"/>
                  <a:pt x="121920" y="5760"/>
                </a:cubicBezTo>
                <a:cubicBezTo>
                  <a:pt x="150177" y="9570"/>
                  <a:pt x="141923" y="58147"/>
                  <a:pt x="169545" y="57195"/>
                </a:cubicBezTo>
                <a:cubicBezTo>
                  <a:pt x="197167" y="56243"/>
                  <a:pt x="250508" y="1632"/>
                  <a:pt x="287655" y="45"/>
                </a:cubicBezTo>
                <a:cubicBezTo>
                  <a:pt x="324802" y="-1542"/>
                  <a:pt x="333693" y="39098"/>
                  <a:pt x="392430" y="47670"/>
                </a:cubicBezTo>
                <a:cubicBezTo>
                  <a:pt x="451168" y="56243"/>
                  <a:pt x="545624" y="53861"/>
                  <a:pt x="640080" y="51480"/>
                </a:cubicBezTo>
              </a:path>
            </a:pathLst>
          </a:custGeom>
          <a:noFill/>
          <a:ln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 descr="屏幕截图 2021-12-10 0905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45" y="1155700"/>
            <a:ext cx="4297680" cy="3291840"/>
          </a:xfrm>
          <a:prstGeom prst="rect">
            <a:avLst/>
          </a:prstGeom>
        </p:spPr>
      </p:pic>
      <p:sp>
        <p:nvSpPr>
          <p:cNvPr id="31" name="TextBox 10"/>
          <p:cNvSpPr txBox="1"/>
          <p:nvPr/>
        </p:nvSpPr>
        <p:spPr>
          <a:xfrm>
            <a:off x="5277485" y="2102485"/>
            <a:ext cx="3133090" cy="958850"/>
          </a:xfrm>
          <a:prstGeom prst="rect">
            <a:avLst/>
          </a:prstGeom>
          <a:noFill/>
        </p:spPr>
        <p:txBody>
          <a:bodyPr wrap="square" lIns="36470" tIns="18235" rIns="36470" bIns="1823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案是一套桃园二村的老房子，这是原始的平面图。业主有两个孩子，要求有三个卧室。这个套房有一个小小的缺点，餐厅的位置是比较尴尬的，处于一进门的位置。客厅面积也是比较小的，只能放下一个小型的沙发。</a:t>
            </a:r>
            <a:endParaRPr lang="zh-CN" altLang="zh-CN" sz="1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0"/>
          <p:cNvSpPr txBox="1"/>
          <p:nvPr/>
        </p:nvSpPr>
        <p:spPr>
          <a:xfrm>
            <a:off x="572696" y="292746"/>
            <a:ext cx="206795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案例</a:t>
            </a:r>
            <a:r>
              <a:rPr lang="en-US" altLang="zh-CN" sz="2400" dirty="0"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1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154122" y="744794"/>
            <a:ext cx="7256207" cy="0"/>
          </a:xfrm>
          <a:prstGeom prst="line">
            <a:avLst/>
          </a:prstGeom>
          <a:ln w="12700">
            <a:solidFill>
              <a:srgbClr val="19B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: 形状 21"/>
          <p:cNvSpPr/>
          <p:nvPr/>
        </p:nvSpPr>
        <p:spPr>
          <a:xfrm>
            <a:off x="677545" y="691470"/>
            <a:ext cx="640080" cy="57208"/>
          </a:xfrm>
          <a:custGeom>
            <a:avLst/>
            <a:gdLst>
              <a:gd name="connsiteX0" fmla="*/ 0 w 640080"/>
              <a:gd name="connsiteY0" fmla="*/ 34335 h 57208"/>
              <a:gd name="connsiteX1" fmla="*/ 121920 w 640080"/>
              <a:gd name="connsiteY1" fmla="*/ 5760 h 57208"/>
              <a:gd name="connsiteX2" fmla="*/ 169545 w 640080"/>
              <a:gd name="connsiteY2" fmla="*/ 57195 h 57208"/>
              <a:gd name="connsiteX3" fmla="*/ 287655 w 640080"/>
              <a:gd name="connsiteY3" fmla="*/ 45 h 57208"/>
              <a:gd name="connsiteX4" fmla="*/ 392430 w 640080"/>
              <a:gd name="connsiteY4" fmla="*/ 47670 h 57208"/>
              <a:gd name="connsiteX5" fmla="*/ 640080 w 640080"/>
              <a:gd name="connsiteY5" fmla="*/ 51480 h 5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57208">
                <a:moveTo>
                  <a:pt x="0" y="34335"/>
                </a:moveTo>
                <a:cubicBezTo>
                  <a:pt x="46831" y="18142"/>
                  <a:pt x="93663" y="1950"/>
                  <a:pt x="121920" y="5760"/>
                </a:cubicBezTo>
                <a:cubicBezTo>
                  <a:pt x="150177" y="9570"/>
                  <a:pt x="141923" y="58147"/>
                  <a:pt x="169545" y="57195"/>
                </a:cubicBezTo>
                <a:cubicBezTo>
                  <a:pt x="197167" y="56243"/>
                  <a:pt x="250508" y="1632"/>
                  <a:pt x="287655" y="45"/>
                </a:cubicBezTo>
                <a:cubicBezTo>
                  <a:pt x="324802" y="-1542"/>
                  <a:pt x="333693" y="39098"/>
                  <a:pt x="392430" y="47670"/>
                </a:cubicBezTo>
                <a:cubicBezTo>
                  <a:pt x="451168" y="56243"/>
                  <a:pt x="545624" y="53861"/>
                  <a:pt x="640080" y="51480"/>
                </a:cubicBezTo>
              </a:path>
            </a:pathLst>
          </a:custGeom>
          <a:noFill/>
          <a:ln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10"/>
          <p:cNvSpPr txBox="1"/>
          <p:nvPr/>
        </p:nvSpPr>
        <p:spPr>
          <a:xfrm>
            <a:off x="5277485" y="2102485"/>
            <a:ext cx="3133090" cy="1189355"/>
          </a:xfrm>
          <a:prstGeom prst="rect">
            <a:avLst/>
          </a:prstGeom>
          <a:noFill/>
        </p:spPr>
        <p:txBody>
          <a:bodyPr wrap="square" lIns="36470" tIns="18235" rIns="36470" bIns="1823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房子平面图的布置，原始的户型几乎没有改动，除了卫生间干湿分离那块改成了矮墙。因为餐厅较小的缘故，没有在餐厅做酒柜，视觉上会感觉餐厅更大更宽敞一点。由于该房子是以前的老式装修，重新装修的话需要把原始的全部铲掉。</a:t>
            </a:r>
          </a:p>
        </p:txBody>
      </p:sp>
      <p:pic>
        <p:nvPicPr>
          <p:cNvPr id="2" name="图片 1" descr="桃园二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45" y="1179830"/>
            <a:ext cx="4434205" cy="3282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394,&quot;width&quot;:595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406,&quot;width&quot;:5839}"/>
</p:tagLst>
</file>

<file path=ppt/theme/theme1.xml><?xml version="1.0" encoding="utf-8"?>
<a:theme xmlns:a="http://schemas.openxmlformats.org/drawingml/2006/main" name="第一PPT，www.1ppt.com">
  <a:themeElements>
    <a:clrScheme name="自定义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E98A8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717</Words>
  <Application>Microsoft Office PowerPoint</Application>
  <PresentationFormat>自定义</PresentationFormat>
  <Paragraphs>90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★懐風体</vt:lpstr>
      <vt:lpstr>等线</vt:lpstr>
      <vt:lpstr>等线 Light</vt:lpstr>
      <vt:lpstr>方正兰亭中粗黑_GBK</vt:lpstr>
      <vt:lpstr>方正兰亭准黑_GBK</vt:lpstr>
      <vt:lpstr>宋体</vt:lpstr>
      <vt:lpstr>微软雅黑</vt:lpstr>
      <vt:lpstr>Agency FB</vt:lpstr>
      <vt:lpstr>Arial</vt:lpstr>
      <vt:lpstr>Calibri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dc:description>www.1ppt.com</dc:description>
  <cp:lastModifiedBy>111</cp:lastModifiedBy>
  <cp:revision>93</cp:revision>
  <dcterms:created xsi:type="dcterms:W3CDTF">2017-08-07T14:44:00Z</dcterms:created>
  <dcterms:modified xsi:type="dcterms:W3CDTF">2021-12-14T05:33:48Z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BFEE9AB6C671492A8D01D900D1B65C7A</vt:lpwstr>
  </property>
  <property fmtid="{D5CDD505-2E9C-101B-9397-08002B2CF9AE}" pid="3" name="KSOProductBuildVer">
    <vt:lpwstr>2052-11.1.0.10395</vt:lpwstr>
  </property>
</Properties>
</file>