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doc" ContentType="application/msword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60" r:id="rId6"/>
    <p:sldId id="261" r:id="rId7"/>
    <p:sldId id="262" r:id="rId8"/>
    <p:sldId id="291" r:id="rId9"/>
    <p:sldId id="264" r:id="rId10"/>
    <p:sldId id="279" r:id="rId11"/>
    <p:sldId id="280" r:id="rId12"/>
    <p:sldId id="268" r:id="rId13"/>
    <p:sldId id="308" r:id="rId14"/>
    <p:sldId id="330" r:id="rId15"/>
    <p:sldId id="309" r:id="rId16"/>
    <p:sldId id="310" r:id="rId17"/>
    <p:sldId id="331" r:id="rId18"/>
    <p:sldId id="311" r:id="rId19"/>
    <p:sldId id="266" r:id="rId20"/>
    <p:sldId id="332" r:id="rId21"/>
    <p:sldId id="333" r:id="rId22"/>
    <p:sldId id="272" r:id="rId23"/>
    <p:sldId id="322" r:id="rId24"/>
    <p:sldId id="317" r:id="rId25"/>
    <p:sldId id="318" r:id="rId26"/>
    <p:sldId id="319" r:id="rId27"/>
    <p:sldId id="320" r:id="rId28"/>
    <p:sldId id="329" r:id="rId29"/>
    <p:sldId id="277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8F8E"/>
    <a:srgbClr val="523A2C"/>
    <a:srgbClr val="F8EDEC"/>
    <a:srgbClr val="EDD1CF"/>
    <a:srgbClr val="F3E8E7"/>
    <a:srgbClr val="4F392B"/>
    <a:srgbClr val="F6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2" autoAdjust="0"/>
    <p:restoredTop sz="94660"/>
  </p:normalViewPr>
  <p:slideViewPr>
    <p:cSldViewPr snapToGrid="0">
      <p:cViewPr>
        <p:scale>
          <a:sx n="106" d="100"/>
          <a:sy n="106" d="100"/>
        </p:scale>
        <p:origin x="510" y="306"/>
      </p:cViewPr>
      <p:guideLst>
        <p:guide orient="horz" pos="21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0A66E-F3ED-4055-8CC6-82A277D2BE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>
            <a:spLocks noChangeArrowheads="1"/>
          </p:cNvSpPr>
          <p:nvPr/>
        </p:nvSpPr>
        <p:spPr bwMode="auto">
          <a:xfrm>
            <a:off x="0" y="0"/>
            <a:ext cx="6426200" cy="5861054"/>
          </a:xfrm>
          <a:custGeom>
            <a:avLst/>
            <a:gdLst>
              <a:gd name="connsiteX0" fmla="*/ 0 w 6426200"/>
              <a:gd name="connsiteY0" fmla="*/ 0 h 5861054"/>
              <a:gd name="connsiteX1" fmla="*/ 6202018 w 6426200"/>
              <a:gd name="connsiteY1" fmla="*/ 0 h 5861054"/>
              <a:gd name="connsiteX2" fmla="*/ 6225541 w 6426200"/>
              <a:gd name="connsiteY2" fmla="*/ 69532 h 5861054"/>
              <a:gd name="connsiteX3" fmla="*/ 6426200 w 6426200"/>
              <a:gd name="connsiteY3" fmla="*/ 1397004 h 5861054"/>
              <a:gd name="connsiteX4" fmla="*/ 1962943 w 6426200"/>
              <a:gd name="connsiteY4" fmla="*/ 5861054 h 5861054"/>
              <a:gd name="connsiteX5" fmla="*/ 27937 w 6426200"/>
              <a:gd name="connsiteY5" fmla="*/ 5420851 h 5861054"/>
              <a:gd name="connsiteX6" fmla="*/ 0 w 6426200"/>
              <a:gd name="connsiteY6" fmla="*/ 5406540 h 586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6200" h="5861054">
                <a:moveTo>
                  <a:pt x="0" y="0"/>
                </a:moveTo>
                <a:lnTo>
                  <a:pt x="6202018" y="0"/>
                </a:lnTo>
                <a:lnTo>
                  <a:pt x="6225541" y="69532"/>
                </a:lnTo>
                <a:cubicBezTo>
                  <a:pt x="6355948" y="488880"/>
                  <a:pt x="6426200" y="934737"/>
                  <a:pt x="6426200" y="1397004"/>
                </a:cubicBezTo>
                <a:cubicBezTo>
                  <a:pt x="6426200" y="3862431"/>
                  <a:pt x="4427932" y="5861054"/>
                  <a:pt x="1962943" y="5861054"/>
                </a:cubicBezTo>
                <a:cubicBezTo>
                  <a:pt x="1269665" y="5861054"/>
                  <a:pt x="613305" y="5702960"/>
                  <a:pt x="27937" y="5420851"/>
                </a:cubicBezTo>
                <a:lnTo>
                  <a:pt x="0" y="5406540"/>
                </a:lnTo>
                <a:close/>
              </a:path>
            </a:pathLst>
          </a:custGeom>
          <a:solidFill>
            <a:srgbClr val="E5B8B7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任意多边形 52"/>
          <p:cNvSpPr>
            <a:spLocks noChangeArrowheads="1"/>
          </p:cNvSpPr>
          <p:nvPr/>
        </p:nvSpPr>
        <p:spPr bwMode="auto">
          <a:xfrm>
            <a:off x="1" y="0"/>
            <a:ext cx="4662117" cy="4096657"/>
          </a:xfrm>
          <a:custGeom>
            <a:avLst/>
            <a:gdLst>
              <a:gd name="connsiteX0" fmla="*/ 0 w 4662117"/>
              <a:gd name="connsiteY0" fmla="*/ 0 h 4096657"/>
              <a:gd name="connsiteX1" fmla="*/ 4269417 w 4662117"/>
              <a:gd name="connsiteY1" fmla="*/ 0 h 4096657"/>
              <a:gd name="connsiteX2" fmla="*/ 4336341 w 4662117"/>
              <a:gd name="connsiteY2" fmla="*/ 110179 h 4096657"/>
              <a:gd name="connsiteX3" fmla="*/ 4662117 w 4662117"/>
              <a:gd name="connsiteY3" fmla="*/ 1396997 h 4096657"/>
              <a:gd name="connsiteX4" fmla="*/ 1962937 w 4662117"/>
              <a:gd name="connsiteY4" fmla="*/ 4096657 h 4096657"/>
              <a:gd name="connsiteX5" fmla="*/ 54329 w 4662117"/>
              <a:gd name="connsiteY5" fmla="*/ 3305945 h 4096657"/>
              <a:gd name="connsiteX6" fmla="*/ 0 w 4662117"/>
              <a:gd name="connsiteY6" fmla="*/ 3246158 h 409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2117" h="4096657">
                <a:moveTo>
                  <a:pt x="0" y="0"/>
                </a:moveTo>
                <a:lnTo>
                  <a:pt x="4269417" y="0"/>
                </a:lnTo>
                <a:lnTo>
                  <a:pt x="4336341" y="110179"/>
                </a:lnTo>
                <a:cubicBezTo>
                  <a:pt x="4544103" y="492703"/>
                  <a:pt x="4662117" y="931066"/>
                  <a:pt x="4662117" y="1396997"/>
                </a:cubicBezTo>
                <a:cubicBezTo>
                  <a:pt x="4662117" y="2887978"/>
                  <a:pt x="3453653" y="4096657"/>
                  <a:pt x="1962937" y="4096657"/>
                </a:cubicBezTo>
                <a:cubicBezTo>
                  <a:pt x="1217579" y="4096657"/>
                  <a:pt x="542784" y="3794487"/>
                  <a:pt x="54329" y="3305945"/>
                </a:cubicBezTo>
                <a:lnTo>
                  <a:pt x="0" y="3246158"/>
                </a:lnTo>
                <a:close/>
              </a:path>
            </a:pathLst>
          </a:custGeom>
          <a:solidFill>
            <a:srgbClr val="D78F8D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椭圆 4"/>
          <p:cNvSpPr>
            <a:spLocks noChangeArrowheads="1"/>
          </p:cNvSpPr>
          <p:nvPr/>
        </p:nvSpPr>
        <p:spPr bwMode="auto">
          <a:xfrm>
            <a:off x="9937750" y="216694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椭圆 5"/>
          <p:cNvSpPr>
            <a:spLocks noChangeArrowheads="1"/>
          </p:cNvSpPr>
          <p:nvPr/>
        </p:nvSpPr>
        <p:spPr bwMode="auto">
          <a:xfrm>
            <a:off x="10061357" y="2290549"/>
            <a:ext cx="378260" cy="37826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椭圆 8"/>
          <p:cNvSpPr>
            <a:spLocks noChangeArrowheads="1"/>
          </p:cNvSpPr>
          <p:nvPr/>
        </p:nvSpPr>
        <p:spPr bwMode="auto">
          <a:xfrm>
            <a:off x="7072313" y="411639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椭圆 7"/>
          <p:cNvSpPr>
            <a:spLocks noChangeArrowheads="1"/>
          </p:cNvSpPr>
          <p:nvPr/>
        </p:nvSpPr>
        <p:spPr bwMode="auto">
          <a:xfrm>
            <a:off x="7342188" y="1954217"/>
            <a:ext cx="2860675" cy="2860675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椭圆 9"/>
          <p:cNvSpPr>
            <a:spLocks noChangeArrowheads="1"/>
          </p:cNvSpPr>
          <p:nvPr/>
        </p:nvSpPr>
        <p:spPr bwMode="auto">
          <a:xfrm>
            <a:off x="7542213" y="4741867"/>
            <a:ext cx="312737" cy="312737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椭圆 29"/>
          <p:cNvSpPr>
            <a:spLocks noChangeArrowheads="1"/>
          </p:cNvSpPr>
          <p:nvPr/>
        </p:nvSpPr>
        <p:spPr bwMode="auto">
          <a:xfrm>
            <a:off x="10453688" y="5392742"/>
            <a:ext cx="341312" cy="341312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椭圆 30"/>
          <p:cNvSpPr>
            <a:spLocks noChangeArrowheads="1"/>
          </p:cNvSpPr>
          <p:nvPr/>
        </p:nvSpPr>
        <p:spPr bwMode="auto">
          <a:xfrm>
            <a:off x="10521139" y="5460193"/>
            <a:ext cx="206410" cy="20641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椭圆 32"/>
          <p:cNvSpPr>
            <a:spLocks noChangeArrowheads="1"/>
          </p:cNvSpPr>
          <p:nvPr/>
        </p:nvSpPr>
        <p:spPr bwMode="auto">
          <a:xfrm>
            <a:off x="9353550" y="5314954"/>
            <a:ext cx="169863" cy="171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椭圆 33"/>
          <p:cNvSpPr>
            <a:spLocks noChangeArrowheads="1"/>
          </p:cNvSpPr>
          <p:nvPr/>
        </p:nvSpPr>
        <p:spPr bwMode="auto">
          <a:xfrm>
            <a:off x="9387119" y="5348836"/>
            <a:ext cx="102726" cy="10368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椭圆 39"/>
          <p:cNvSpPr>
            <a:spLocks noChangeArrowheads="1"/>
          </p:cNvSpPr>
          <p:nvPr/>
        </p:nvSpPr>
        <p:spPr bwMode="auto">
          <a:xfrm>
            <a:off x="4803775" y="4756154"/>
            <a:ext cx="298450" cy="298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椭圆 40"/>
          <p:cNvSpPr>
            <a:spLocks noChangeArrowheads="1"/>
          </p:cNvSpPr>
          <p:nvPr/>
        </p:nvSpPr>
        <p:spPr bwMode="auto">
          <a:xfrm>
            <a:off x="4862755" y="4815134"/>
            <a:ext cx="180489" cy="180489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4037794" y="2136095"/>
            <a:ext cx="5376287" cy="37294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1263867" y="1288603"/>
            <a:ext cx="4658973" cy="3339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7839969" y="5434663"/>
            <a:ext cx="1663363" cy="2917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6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2729838" y="5434663"/>
            <a:ext cx="1663363" cy="2917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7" name="Picture Placeholder 13"/>
          <p:cNvSpPr>
            <a:spLocks noGrp="1"/>
          </p:cNvSpPr>
          <p:nvPr>
            <p:ph type="pic" sz="quarter" idx="59"/>
          </p:nvPr>
        </p:nvSpPr>
        <p:spPr>
          <a:xfrm>
            <a:off x="5184492" y="4220821"/>
            <a:ext cx="1862057" cy="32562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1332877" y="2093854"/>
            <a:ext cx="3764973" cy="23882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4893345" y="3156388"/>
            <a:ext cx="893111" cy="15563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lcome mess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4509" y="0"/>
            <a:ext cx="3741139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ea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lang="zh-CN" altLang="en-US" sz="2800" kern="1200" baseline="0" dirty="0" smtClean="0">
          <a:solidFill>
            <a:schemeClr val="accent2">
              <a:lumMod val="75000"/>
            </a:schemeClr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3.wmf"/><Relationship Id="rId4" Type="http://schemas.openxmlformats.org/officeDocument/2006/relationships/oleObject" Target="../embeddings/Document2.doc"/><Relationship Id="rId3" Type="http://schemas.openxmlformats.org/officeDocument/2006/relationships/image" Target="../media/image22.wmf"/><Relationship Id="rId2" Type="http://schemas.openxmlformats.org/officeDocument/2006/relationships/package" Target="../embeddings/Document1.docx"/><Relationship Id="rId1" Type="http://schemas.openxmlformats.org/officeDocument/2006/relationships/tags" Target="../tags/tag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10166598" y="594391"/>
            <a:ext cx="402696" cy="402696"/>
          </a:xfrm>
          <a:prstGeom prst="ellipse">
            <a:avLst/>
          </a:prstGeom>
          <a:solidFill>
            <a:srgbClr val="D78F8E"/>
          </a:solidFill>
          <a:ln>
            <a:noFill/>
          </a:ln>
          <a:effectLst>
            <a:reflection stA="45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10800000" flipV="1">
            <a:off x="-11575" y="1249680"/>
            <a:ext cx="7251614" cy="5654361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801892" y="2418562"/>
            <a:ext cx="2802472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50620">
              <a:spcBef>
                <a:spcPct val="20000"/>
              </a:spcBef>
            </a:pPr>
            <a:r>
              <a:rPr lang="en-US" altLang="zh-CN" sz="8000" kern="0" dirty="0" smtClean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</a:t>
            </a:r>
            <a:r>
              <a:rPr lang="en-US" sz="8000" kern="0" dirty="0" smtClean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21</a:t>
            </a:r>
            <a:endParaRPr lang="en-US" sz="8000" kern="0" dirty="0">
              <a:solidFill>
                <a:schemeClr val="accent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椭圆 4"/>
          <p:cNvSpPr>
            <a:spLocks noChangeArrowheads="1"/>
          </p:cNvSpPr>
          <p:nvPr/>
        </p:nvSpPr>
        <p:spPr bwMode="auto">
          <a:xfrm>
            <a:off x="8852147" y="1923873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椭圆 5"/>
          <p:cNvSpPr>
            <a:spLocks noChangeArrowheads="1"/>
          </p:cNvSpPr>
          <p:nvPr/>
        </p:nvSpPr>
        <p:spPr bwMode="auto">
          <a:xfrm>
            <a:off x="8975754" y="2047480"/>
            <a:ext cx="378260" cy="37826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椭圆 8"/>
          <p:cNvSpPr>
            <a:spLocks noChangeArrowheads="1"/>
          </p:cNvSpPr>
          <p:nvPr/>
        </p:nvSpPr>
        <p:spPr bwMode="auto">
          <a:xfrm>
            <a:off x="8663016" y="4159073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椭圆 7"/>
          <p:cNvSpPr>
            <a:spLocks noChangeArrowheads="1"/>
          </p:cNvSpPr>
          <p:nvPr/>
        </p:nvSpPr>
        <p:spPr bwMode="auto">
          <a:xfrm>
            <a:off x="6256585" y="1711148"/>
            <a:ext cx="2860675" cy="2860675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椭圆 9"/>
          <p:cNvSpPr>
            <a:spLocks noChangeArrowheads="1"/>
          </p:cNvSpPr>
          <p:nvPr/>
        </p:nvSpPr>
        <p:spPr bwMode="auto">
          <a:xfrm>
            <a:off x="6466563" y="4693852"/>
            <a:ext cx="312737" cy="312737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9368085" y="5149673"/>
            <a:ext cx="341312" cy="341312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椭圆 30"/>
          <p:cNvSpPr>
            <a:spLocks noChangeArrowheads="1"/>
          </p:cNvSpPr>
          <p:nvPr/>
        </p:nvSpPr>
        <p:spPr bwMode="auto">
          <a:xfrm>
            <a:off x="9435536" y="5217124"/>
            <a:ext cx="206410" cy="20641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椭圆 32"/>
          <p:cNvSpPr>
            <a:spLocks noChangeArrowheads="1"/>
          </p:cNvSpPr>
          <p:nvPr/>
        </p:nvSpPr>
        <p:spPr bwMode="auto">
          <a:xfrm>
            <a:off x="8267947" y="5071885"/>
            <a:ext cx="169863" cy="171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椭圆 33"/>
          <p:cNvSpPr>
            <a:spLocks noChangeArrowheads="1"/>
          </p:cNvSpPr>
          <p:nvPr/>
        </p:nvSpPr>
        <p:spPr bwMode="auto">
          <a:xfrm>
            <a:off x="8301516" y="5105767"/>
            <a:ext cx="102726" cy="10368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椭圆 39"/>
          <p:cNvSpPr>
            <a:spLocks noChangeArrowheads="1"/>
          </p:cNvSpPr>
          <p:nvPr/>
        </p:nvSpPr>
        <p:spPr bwMode="auto">
          <a:xfrm>
            <a:off x="2815347" y="4513085"/>
            <a:ext cx="298450" cy="298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椭圆 40"/>
          <p:cNvSpPr>
            <a:spLocks noChangeArrowheads="1"/>
          </p:cNvSpPr>
          <p:nvPr/>
        </p:nvSpPr>
        <p:spPr bwMode="auto">
          <a:xfrm>
            <a:off x="2874327" y="4572065"/>
            <a:ext cx="180489" cy="180489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466563" y="2618965"/>
            <a:ext cx="2646878" cy="13220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000" spc="600" dirty="0">
                <a:solidFill>
                  <a:schemeClr val="bg1"/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苏禾</a:t>
            </a:r>
            <a:endParaRPr lang="zh-CN" altLang="en-US" sz="8000" spc="600" dirty="0">
              <a:solidFill>
                <a:schemeClr val="bg1"/>
              </a:solidFill>
              <a:latin typeface="造字工房悦黑（非商用）常规体" pitchFamily="50" charset="-122"/>
              <a:ea typeface="造字工房悦黑（非商用）常规体" pitchFamily="5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882708" y="3708641"/>
            <a:ext cx="6555102" cy="706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1150620">
              <a:spcBef>
                <a:spcPct val="20000"/>
              </a:spcBef>
              <a:defRPr sz="2400" kern="0">
                <a:solidFill>
                  <a:srgbClr val="FFFFFF"/>
                </a:solidFill>
              </a:defRPr>
            </a:lvl1pPr>
          </a:lstStyle>
          <a:p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现代学徒制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19875" y="5491131"/>
            <a:ext cx="258421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dirty="0">
                <a:solidFill>
                  <a:srgbClr val="D78F8E"/>
                </a:solidFill>
              </a:rPr>
              <a:t>汇报人</a:t>
            </a:r>
            <a:r>
              <a:rPr lang="zh-CN" altLang="en-US" dirty="0" smtClean="0">
                <a:solidFill>
                  <a:srgbClr val="D78F8E"/>
                </a:solidFill>
              </a:rPr>
              <a:t>：马淑雯 尚佳琪</a:t>
            </a:r>
            <a:endParaRPr lang="en-US" altLang="zh-CN" dirty="0" smtClean="0">
              <a:solidFill>
                <a:srgbClr val="D78F8E"/>
              </a:solidFill>
            </a:endParaRPr>
          </a:p>
          <a:p>
            <a:pPr algn="l"/>
            <a:r>
              <a:rPr lang="zh-CN" altLang="en-US" dirty="0" smtClean="0">
                <a:solidFill>
                  <a:srgbClr val="D78F8E"/>
                </a:solidFill>
              </a:rPr>
              <a:t>汇报时间：</a:t>
            </a:r>
            <a:r>
              <a:rPr lang="en-US" altLang="zh-CN" dirty="0" smtClean="0">
                <a:solidFill>
                  <a:srgbClr val="D78F8E"/>
                </a:solidFill>
              </a:rPr>
              <a:t>2021</a:t>
            </a:r>
            <a:r>
              <a:rPr lang="zh-CN" altLang="en-US" dirty="0" smtClean="0">
                <a:solidFill>
                  <a:srgbClr val="D78F8E"/>
                </a:solidFill>
              </a:rPr>
              <a:t>年</a:t>
            </a:r>
            <a:r>
              <a:rPr lang="en-US" altLang="zh-CN" dirty="0" smtClean="0">
                <a:solidFill>
                  <a:srgbClr val="D78F8E"/>
                </a:solidFill>
              </a:rPr>
              <a:t>12</a:t>
            </a:r>
            <a:r>
              <a:rPr lang="zh-CN" altLang="en-US" dirty="0" smtClean="0">
                <a:solidFill>
                  <a:srgbClr val="D78F8E"/>
                </a:solidFill>
              </a:rPr>
              <a:t>月</a:t>
            </a:r>
            <a:endParaRPr lang="en-US" altLang="zh-CN" dirty="0">
              <a:solidFill>
                <a:srgbClr val="D78F8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20" grpId="0"/>
      <p:bldP spid="29" grpId="0"/>
      <p:bldP spid="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402355" y="415443"/>
            <a:ext cx="3301902" cy="3301902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783601" y="3004660"/>
            <a:ext cx="414118" cy="414118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5607889" y="723809"/>
            <a:ext cx="954114" cy="313922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37500" dirty="0" smtClean="0">
                <a:solidFill>
                  <a:srgbClr val="523A2C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rPr>
              <a:t>3</a:t>
            </a:r>
            <a:endParaRPr lang="zh-CN" altLang="en-US" sz="37500" dirty="0">
              <a:solidFill>
                <a:srgbClr val="523A2C"/>
              </a:solidFill>
              <a:latin typeface="ISOCP" panose="00000400000000000000" pitchFamily="2" charset="0"/>
              <a:ea typeface="造字工房悦黑（非商用）常规体" pitchFamily="50" charset="-122"/>
              <a:cs typeface="ISOCP" panose="00000400000000000000" pitchFamily="2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431280" y="2957750"/>
            <a:ext cx="5760720" cy="3911825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80055" y="4285696"/>
            <a:ext cx="3535680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平面布置</a:t>
            </a:r>
            <a:endParaRPr lang="zh-CN" altLang="en-US" sz="66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3790" y="4932027"/>
            <a:ext cx="611041" cy="611041"/>
            <a:chOff x="9937750" y="2166942"/>
            <a:chExt cx="625475" cy="625475"/>
          </a:xfrm>
        </p:grpSpPr>
        <p:sp>
          <p:nvSpPr>
            <p:cNvPr id="12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86960" y="5828665"/>
            <a:ext cx="3009900" cy="381000"/>
          </a:xfrm>
          <a:prstGeom prst="rect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改</a:t>
            </a:r>
            <a:r>
              <a:rPr lang="zh-CN" altLang="en-US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三套图</a:t>
            </a:r>
            <a:endParaRPr lang="zh-CN" altLang="en-US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150664" y="654576"/>
            <a:ext cx="2468880" cy="64516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3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原始结构图</a:t>
            </a:r>
            <a:endParaRPr lang="zh-CN" altLang="en-US" sz="36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8" name="图片 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00" y="774700"/>
            <a:ext cx="6105525" cy="4628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31" grpId="0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0" y="6062345"/>
            <a:ext cx="3987800" cy="436880"/>
          </a:xfrm>
          <a:prstGeom prst="rect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方案一</a:t>
            </a:r>
            <a:endParaRPr lang="en-US" altLang="zh-CN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62984" y="630446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3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平面布置</a:t>
            </a:r>
            <a:endParaRPr lang="zh-CN" altLang="en-US" sz="36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675" y="654685"/>
            <a:ext cx="6736080" cy="5082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31" grpId="0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47850" y="5819775"/>
            <a:ext cx="3009900" cy="381000"/>
          </a:xfrm>
          <a:prstGeom prst="rect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方案二（三卧室</a:t>
            </a:r>
            <a:r>
              <a:rPr lang="en-US" altLang="zh-CN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endParaRPr lang="en-US" altLang="zh-CN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19339" y="5819775"/>
            <a:ext cx="3009900" cy="381000"/>
          </a:xfrm>
          <a:prstGeom prst="rect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方案三</a:t>
            </a:r>
            <a:r>
              <a:rPr lang="en-US" altLang="zh-CN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四卧室）</a:t>
            </a:r>
            <a:endParaRPr lang="zh-CN" altLang="en-US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79264" y="654576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3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平面布置</a:t>
            </a:r>
            <a:endParaRPr lang="zh-CN" altLang="en-US" sz="36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690" y="1602740"/>
            <a:ext cx="5062220" cy="383603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365" y="1564640"/>
            <a:ext cx="5150485" cy="3874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31" grpId="0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04035" y="5819775"/>
            <a:ext cx="3009900" cy="381000"/>
          </a:xfrm>
          <a:prstGeom prst="rect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原始结构图</a:t>
            </a:r>
            <a:endParaRPr lang="zh-CN" altLang="en-US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19339" y="5819775"/>
            <a:ext cx="3009900" cy="381000"/>
          </a:xfrm>
          <a:prstGeom prst="rect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方案一</a:t>
            </a:r>
            <a:endParaRPr lang="en-US" altLang="zh-CN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150664" y="654576"/>
            <a:ext cx="2468880" cy="64516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3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原始结构图</a:t>
            </a:r>
            <a:endParaRPr lang="zh-CN" altLang="en-US" sz="36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1" descr="1.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690" y="1602740"/>
            <a:ext cx="4975225" cy="3980815"/>
          </a:xfrm>
          <a:prstGeom prst="rect">
            <a:avLst/>
          </a:prstGeom>
        </p:spPr>
      </p:pic>
      <p:pic>
        <p:nvPicPr>
          <p:cNvPr id="14" name="图片 13" descr="1.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995" y="1602740"/>
            <a:ext cx="4974590" cy="3980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31" grpId="0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818380" y="5902960"/>
            <a:ext cx="4115435" cy="478790"/>
          </a:xfrm>
          <a:prstGeom prst="rect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方案一</a:t>
            </a:r>
            <a:endParaRPr lang="en-US" altLang="zh-CN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150664" y="654576"/>
            <a:ext cx="2468880" cy="64516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3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平面布置图</a:t>
            </a:r>
            <a:endParaRPr lang="zh-CN" altLang="en-US" sz="36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4" name="图片 13" descr="1.5"/>
          <p:cNvPicPr>
            <a:picLocks noChangeAspect="1"/>
          </p:cNvPicPr>
          <p:nvPr/>
        </p:nvPicPr>
        <p:blipFill>
          <a:blip r:embed="rId1"/>
          <a:srcRect l="6115"/>
          <a:stretch>
            <a:fillRect/>
          </a:stretch>
        </p:blipFill>
        <p:spPr>
          <a:xfrm>
            <a:off x="3529965" y="321310"/>
            <a:ext cx="6386195" cy="5442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31" grpId="0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47850" y="5819775"/>
            <a:ext cx="3009900" cy="381000"/>
          </a:xfrm>
          <a:prstGeom prst="rect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方案二（三卧室</a:t>
            </a:r>
            <a:r>
              <a:rPr lang="en-US" altLang="zh-CN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endParaRPr lang="en-US" altLang="zh-CN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00594" y="5819775"/>
            <a:ext cx="3009900" cy="381000"/>
          </a:xfrm>
          <a:prstGeom prst="rect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方案三</a:t>
            </a:r>
            <a:r>
              <a:rPr lang="en-US" altLang="zh-CN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四卧室）</a:t>
            </a:r>
            <a:endParaRPr lang="zh-CN" altLang="en-US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79264" y="654576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3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平面布置</a:t>
            </a:r>
            <a:endParaRPr lang="zh-CN" altLang="en-US" sz="36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2" name="图片 11" descr="1.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" y="1602740"/>
            <a:ext cx="5061585" cy="4049395"/>
          </a:xfrm>
          <a:prstGeom prst="rect">
            <a:avLst/>
          </a:prstGeom>
        </p:spPr>
      </p:pic>
      <p:pic>
        <p:nvPicPr>
          <p:cNvPr id="13" name="图片 12" descr="1.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25" y="1564640"/>
            <a:ext cx="4841875" cy="3872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31" grpId="0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5838190" y="5131435"/>
            <a:ext cx="1036320" cy="885190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922010" y="5451475"/>
            <a:ext cx="869315" cy="245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方案一</a:t>
            </a:r>
            <a:endParaRPr lang="zh-CN" altLang="en-US" sz="10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79264" y="654576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平面布置</a:t>
            </a:r>
            <a:endParaRPr lang="zh-CN" altLang="en-US" sz="36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6" name="图片 5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8575" y="800735"/>
            <a:ext cx="5352415" cy="4282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/>
      <p:bldP spid="24" grpId="0" bldLvl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5541645" y="4983480"/>
            <a:ext cx="1183005" cy="1183005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14695" y="5433695"/>
            <a:ext cx="600710" cy="245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方案二</a:t>
            </a:r>
            <a:endParaRPr lang="zh-CN" altLang="en-US" sz="10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79264" y="654576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平面布置</a:t>
            </a:r>
            <a:endParaRPr lang="zh-CN" altLang="en-US" sz="36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7" name="图片 6" descr="2.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8825" y="447040"/>
            <a:ext cx="5669280" cy="4536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31" grpId="0"/>
      <p:bldP spid="16" grpId="0" bldLvl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6238240" y="5184140"/>
            <a:ext cx="1196975" cy="1113790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16040" y="5618163"/>
            <a:ext cx="901065" cy="245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方案三</a:t>
            </a:r>
            <a:endParaRPr lang="zh-CN" altLang="en-US" sz="10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79264" y="654576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平面布置</a:t>
            </a:r>
            <a:endParaRPr lang="zh-CN" altLang="en-US" sz="36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8" name="图片 7" descr="2.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9990" y="690245"/>
            <a:ext cx="557022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31" grpId="0"/>
      <p:bldP spid="20" grpId="0" bldLvl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6419581" y="1479861"/>
            <a:ext cx="952500" cy="952500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 rot="10800000">
            <a:off x="0" y="0"/>
            <a:ext cx="5090160" cy="3911825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7043624" y="1718598"/>
            <a:ext cx="191910" cy="191910"/>
          </a:xfrm>
          <a:prstGeom prst="ellipse">
            <a:avLst/>
          </a:prstGeom>
          <a:solidFill>
            <a:srgbClr val="F8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34976" y="252389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量房</a:t>
            </a:r>
            <a:endParaRPr lang="zh-CN" altLang="en-US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12531" y="250515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人体工程学</a:t>
            </a:r>
            <a:endParaRPr lang="zh-CN" altLang="en-US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79758" y="4758186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平面布置</a:t>
            </a:r>
            <a:endParaRPr lang="zh-CN" altLang="en-US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08586" y="4783271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施工工艺</a:t>
            </a:r>
            <a:endParaRPr lang="zh-CN" altLang="en-US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469227" y="3480927"/>
            <a:ext cx="908689" cy="908689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963391" y="1498596"/>
            <a:ext cx="952500" cy="952500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601581" y="1718598"/>
            <a:ext cx="191910" cy="191910"/>
          </a:xfrm>
          <a:prstGeom prst="ellipse">
            <a:avLst/>
          </a:prstGeom>
          <a:solidFill>
            <a:srgbClr val="ED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400294" y="3737610"/>
            <a:ext cx="952500" cy="952500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983401" y="3911892"/>
            <a:ext cx="191910" cy="191910"/>
          </a:xfrm>
          <a:prstGeom prst="ellipse">
            <a:avLst/>
          </a:prstGeom>
          <a:solidFill>
            <a:srgbClr val="EDD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972481" y="3737610"/>
            <a:ext cx="952500" cy="952500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9471476" y="3911652"/>
            <a:ext cx="191910" cy="191910"/>
          </a:xfrm>
          <a:prstGeom prst="ellipse">
            <a:avLst/>
          </a:prstGeom>
          <a:solidFill>
            <a:srgbClr val="F8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MH_Others_1"/>
          <p:cNvSpPr txBox="1"/>
          <p:nvPr>
            <p:custDataLst>
              <p:tags r:id="rId1"/>
            </p:custDataLst>
          </p:nvPr>
        </p:nvSpPr>
        <p:spPr>
          <a:xfrm>
            <a:off x="6616220" y="1498645"/>
            <a:ext cx="427382" cy="95598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60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60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MH_Others_1"/>
          <p:cNvSpPr txBox="1"/>
          <p:nvPr>
            <p:custDataLst>
              <p:tags r:id="rId2"/>
            </p:custDataLst>
          </p:nvPr>
        </p:nvSpPr>
        <p:spPr>
          <a:xfrm>
            <a:off x="9235821" y="1549538"/>
            <a:ext cx="427382" cy="95598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6000" dirty="0" smtClean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60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MH_Others_1"/>
          <p:cNvSpPr txBox="1"/>
          <p:nvPr>
            <p:custDataLst>
              <p:tags r:id="rId3"/>
            </p:custDataLst>
          </p:nvPr>
        </p:nvSpPr>
        <p:spPr>
          <a:xfrm>
            <a:off x="6682733" y="3801979"/>
            <a:ext cx="427382" cy="95598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6000" dirty="0" smtClean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60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" name="MH_Others_1"/>
          <p:cNvSpPr txBox="1"/>
          <p:nvPr>
            <p:custDataLst>
              <p:tags r:id="rId4"/>
            </p:custDataLst>
          </p:nvPr>
        </p:nvSpPr>
        <p:spPr>
          <a:xfrm>
            <a:off x="9165857" y="3801979"/>
            <a:ext cx="427382" cy="95598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6000" dirty="0" smtClean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endParaRPr lang="zh-CN" altLang="en-US" sz="60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 rot="10800000">
            <a:off x="-8229" y="0"/>
            <a:ext cx="4799018" cy="3688080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MH_Others_1"/>
          <p:cNvSpPr txBox="1"/>
          <p:nvPr>
            <p:custDataLst>
              <p:tags r:id="rId5"/>
            </p:custDataLst>
          </p:nvPr>
        </p:nvSpPr>
        <p:spPr>
          <a:xfrm>
            <a:off x="-60413" y="1373573"/>
            <a:ext cx="5427212" cy="847938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9600" b="1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zh-CN" altLang="en-US" sz="6600" b="0" spc="-300" dirty="0" smtClean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  <a:endParaRPr lang="zh-CN" altLang="en-US" sz="6600" b="0" spc="-3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3" grpId="0" animBg="1"/>
      <p:bldP spid="33" grpId="0" animBg="1"/>
      <p:bldP spid="34" grpId="0" bldLvl="0" animBg="1"/>
      <p:bldP spid="35" grpId="0" bldLvl="0" animBg="1"/>
      <p:bldP spid="31" grpId="0" animBg="1"/>
      <p:bldP spid="4" grpId="0" animBg="1"/>
      <p:bldP spid="4" grpId="1" animBg="1"/>
      <p:bldP spid="9" grpId="0" animBg="1"/>
      <p:bldP spid="9" grpId="1" animBg="1"/>
      <p:bldP spid="19" grpId="0" animBg="1"/>
      <p:bldP spid="19" grpId="1" animBg="1"/>
      <p:bldP spid="14" grpId="0" animBg="1"/>
      <p:bldP spid="14" grpId="1" animBg="1"/>
      <p:bldP spid="2" grpId="0" animBg="1"/>
      <p:bldP spid="2" grpId="1" animBg="1"/>
      <p:bldP spid="27" grpId="0" bldLvl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6" grpId="1"/>
      <p:bldP spid="16" grpId="1"/>
      <p:bldP spid="11" grpId="2"/>
      <p:bldP spid="2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 flipH="1" flipV="1">
            <a:off x="6461760" y="2773680"/>
            <a:ext cx="5730240" cy="4084319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191309" y="1713587"/>
            <a:ext cx="3301902" cy="3301902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1499326" y="4709055"/>
            <a:ext cx="636165" cy="636165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2360237" y="2015357"/>
            <a:ext cx="954114" cy="313922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39000" dirty="0" smtClean="0">
                <a:solidFill>
                  <a:srgbClr val="523A2C"/>
                </a:solidFill>
              </a:rPr>
              <a:t>4</a:t>
            </a:r>
            <a:endParaRPr lang="zh-CN" altLang="en-US" sz="39000" dirty="0">
              <a:solidFill>
                <a:srgbClr val="523A2C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87121" y="2677068"/>
            <a:ext cx="3535680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施工工艺</a:t>
            </a:r>
            <a:endParaRPr lang="zh-CN" altLang="en-US" sz="66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659249" y="1102546"/>
            <a:ext cx="611041" cy="611041"/>
            <a:chOff x="9937750" y="2166942"/>
            <a:chExt cx="625475" cy="625475"/>
          </a:xfrm>
        </p:grpSpPr>
        <p:sp>
          <p:nvSpPr>
            <p:cNvPr id="12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23A2C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23A2C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6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508996" y="839053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3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施工流程</a:t>
            </a:r>
            <a:endParaRPr lang="zh-CN" altLang="zh-CN" sz="32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317240" y="1602740"/>
            <a:ext cx="2301875" cy="4770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一、土木工程</a:t>
            </a:r>
            <a:endParaRPr lang="zh-CN" altLang="en-US" sz="20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二、水电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、定位</a:t>
            </a:r>
            <a:endParaRPr lang="zh-CN" altLang="en-US" sz="16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、开槽</a:t>
            </a:r>
            <a:endParaRPr lang="zh-CN" altLang="en-US" sz="16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、排管</a:t>
            </a:r>
            <a:endParaRPr lang="zh-CN" altLang="en-US" sz="16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、穿线</a:t>
            </a:r>
            <a:endParaRPr lang="zh-CN" altLang="en-US" sz="16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、打压测试（水）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三、木工吊顶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四、瓦工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、防水（闭水实验）</a:t>
            </a:r>
            <a:endParaRPr lang="zh-CN" altLang="en-US" sz="16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、贴砖</a:t>
            </a:r>
            <a:endParaRPr lang="zh-CN" altLang="en-US" sz="16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）墙砖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）地砖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076440" y="1602740"/>
            <a:ext cx="2301875" cy="3531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五、油漆工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、基地处理</a:t>
            </a:r>
            <a:endParaRPr lang="zh-CN" altLang="en-US" sz="16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、批嵌两次</a:t>
            </a:r>
            <a:endParaRPr lang="zh-CN" altLang="en-US" sz="16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、乳胶漆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六、安装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、门</a:t>
            </a:r>
            <a:endParaRPr lang="zh-CN" altLang="en-US" sz="16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、地板</a:t>
            </a:r>
            <a:endParaRPr lang="zh-CN" altLang="en-US" sz="16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、洁具</a:t>
            </a:r>
            <a:endParaRPr lang="zh-CN" altLang="en-US" sz="16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、橱柜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七、清洁 摆设家具</a:t>
            </a:r>
            <a:endParaRPr lang="zh-CN" altLang="en-US" sz="20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3" grpId="0" bldLvl="0" animBg="1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774531" y="1831912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rot="16200000" flipH="1" flipV="1">
            <a:off x="4131468" y="1831912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EDD1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rot="5400000" flipH="1" flipV="1">
            <a:off x="5774531" y="3487357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EDD1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 rot="16200000" flipV="1">
            <a:off x="4131468" y="3487357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795195" y="1422293"/>
            <a:ext cx="4358538" cy="1076325"/>
            <a:chOff x="7140711" y="1394064"/>
            <a:chExt cx="4358538" cy="1076325"/>
          </a:xfrm>
        </p:grpSpPr>
        <p:sp>
          <p:nvSpPr>
            <p:cNvPr id="40" name="矩形 39"/>
            <p:cNvSpPr/>
            <p:nvPr/>
          </p:nvSpPr>
          <p:spPr>
            <a:xfrm>
              <a:off x="8168475" y="1394064"/>
              <a:ext cx="3330774" cy="1076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rgbClr val="523A2C"/>
                  </a:solidFill>
                </a:rPr>
                <a:t>卫生间空间相对于家中的其他空间较为密闭，湿度大，相对的大砖由于分块较小块与块之间存在缝隙从而增强其防滑性。</a:t>
              </a:r>
              <a:endParaRPr lang="en-US" altLang="zh-CN" sz="1600" dirty="0">
                <a:solidFill>
                  <a:srgbClr val="523A2C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140711" y="1397808"/>
              <a:ext cx="69342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523A2C"/>
                  </a:solidFill>
                </a:rPr>
                <a:t>防滑</a:t>
              </a:r>
              <a:endParaRPr lang="zh-CN" altLang="en-US" sz="2000" b="1" dirty="0">
                <a:solidFill>
                  <a:srgbClr val="523A2C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859280" y="5878195"/>
            <a:ext cx="5203190" cy="829945"/>
            <a:chOff x="3363146" y="1378101"/>
            <a:chExt cx="5044760" cy="829945"/>
          </a:xfrm>
        </p:grpSpPr>
        <p:sp>
          <p:nvSpPr>
            <p:cNvPr id="43" name="矩形 42"/>
            <p:cNvSpPr/>
            <p:nvPr/>
          </p:nvSpPr>
          <p:spPr>
            <a:xfrm>
              <a:off x="3363146" y="1378101"/>
              <a:ext cx="3330774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rgbClr val="523A2C"/>
                  </a:solidFill>
                </a:rPr>
                <a:t>有时候卫生间装修小砖的色彩多，而且很多有细节高端点的卫生间都要配合墙面，地面做一些简单的造型</a:t>
              </a:r>
              <a:r>
                <a:rPr lang="zh-CN" altLang="en-US" sz="1600" dirty="0">
                  <a:solidFill>
                    <a:srgbClr val="523A2C"/>
                  </a:solidFill>
                </a:rPr>
                <a:t>。</a:t>
              </a:r>
              <a:endParaRPr lang="zh-CN" altLang="en-US" sz="1600" dirty="0">
                <a:solidFill>
                  <a:srgbClr val="523A2C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693406" y="1378101"/>
              <a:ext cx="171450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 dirty="0" smtClean="0">
                  <a:solidFill>
                    <a:srgbClr val="523A2C"/>
                  </a:solidFill>
                </a:rPr>
                <a:t>方便地面造型</a:t>
              </a:r>
              <a:endParaRPr lang="zh-CN" altLang="en-US" sz="2000" b="1" dirty="0" smtClean="0">
                <a:solidFill>
                  <a:srgbClr val="523A2C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172145" y="3441024"/>
            <a:ext cx="3330774" cy="2169904"/>
            <a:chOff x="6876583" y="1387676"/>
            <a:chExt cx="3330774" cy="2169904"/>
          </a:xfrm>
        </p:grpSpPr>
        <p:sp>
          <p:nvSpPr>
            <p:cNvPr id="46" name="矩形 45"/>
            <p:cNvSpPr/>
            <p:nvPr/>
          </p:nvSpPr>
          <p:spPr>
            <a:xfrm>
              <a:off x="6876583" y="1742750"/>
              <a:ext cx="3330774" cy="181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rgbClr val="523A2C"/>
                  </a:solidFill>
                </a:rPr>
                <a:t>滚水是指卫生间装修地面的坡度，当地面有水时候，要让水流向地漏不积水，留滚水是非常有必要的，通常根据卫生间大小20mm到50mm不等，因为面积小，大部分靠贴砖师傅的经验，但是建议铺完后24小时后做测试，测试地面是否积水。</a:t>
              </a:r>
              <a:endParaRPr lang="en-US" altLang="zh-CN" sz="1600" dirty="0">
                <a:solidFill>
                  <a:srgbClr val="523A2C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76583" y="1387676"/>
              <a:ext cx="196977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 smtClean="0">
                  <a:solidFill>
                    <a:srgbClr val="523A2C"/>
                  </a:solidFill>
                </a:rPr>
                <a:t>方便地面走滚水</a:t>
              </a:r>
              <a:endParaRPr lang="zh-CN" altLang="en-US" sz="2000" b="1" dirty="0" smtClean="0">
                <a:solidFill>
                  <a:srgbClr val="523A2C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21559" y="3445768"/>
            <a:ext cx="3554294" cy="1431290"/>
            <a:chOff x="6653063" y="1387676"/>
            <a:chExt cx="3554294" cy="1431290"/>
          </a:xfrm>
        </p:grpSpPr>
        <p:sp>
          <p:nvSpPr>
            <p:cNvPr id="49" name="矩形 48"/>
            <p:cNvSpPr/>
            <p:nvPr/>
          </p:nvSpPr>
          <p:spPr>
            <a:xfrm>
              <a:off x="6653063" y="1742641"/>
              <a:ext cx="3554095" cy="1076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rgbClr val="523A2C"/>
                  </a:solidFill>
                </a:rPr>
                <a:t>如果一块600mm边长的瓷砖，你感觉本来不大的卫生间立马就更小了</a:t>
              </a:r>
              <a:r>
                <a:rPr lang="zh-CN" altLang="en-US" sz="1600" dirty="0">
                  <a:solidFill>
                    <a:srgbClr val="523A2C"/>
                  </a:solidFill>
                </a:rPr>
                <a:t>，</a:t>
              </a:r>
              <a:r>
                <a:rPr lang="en-US" altLang="zh-CN" sz="1600" dirty="0">
                  <a:solidFill>
                    <a:srgbClr val="523A2C"/>
                  </a:solidFill>
                </a:rPr>
                <a:t>同时也因为卫生间面积小，瓷砖越大越浪费。</a:t>
              </a:r>
              <a:endParaRPr lang="en-US" altLang="zh-CN" sz="1600" dirty="0">
                <a:solidFill>
                  <a:srgbClr val="523A2C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748127" y="1387676"/>
              <a:ext cx="145923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b="1" dirty="0" smtClean="0">
                  <a:solidFill>
                    <a:srgbClr val="523A2C"/>
                  </a:solidFill>
                </a:rPr>
                <a:t>空间增大感</a:t>
              </a:r>
              <a:endParaRPr lang="zh-CN" altLang="en-US" sz="2000" b="1" dirty="0" smtClean="0">
                <a:solidFill>
                  <a:srgbClr val="523A2C"/>
                </a:solidFill>
              </a:endParaRPr>
            </a:p>
          </p:txBody>
        </p:sp>
      </p:grpSp>
      <p:sp>
        <p:nvSpPr>
          <p:cNvPr id="52" name="椭圆 51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39718" y="661253"/>
            <a:ext cx="586041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卫生间为什么要选300*300地砖</a:t>
            </a:r>
            <a:endParaRPr lang="en-US" altLang="zh-CN" sz="32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-2147482624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3123" y="2960688"/>
            <a:ext cx="2714625" cy="178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" descr="IMG_2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43" y="1422083"/>
            <a:ext cx="2466975" cy="185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3" grpId="0" bldLvl="0" animBg="1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4125" y="1963420"/>
            <a:ext cx="4681220" cy="468122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rot="16200000" flipH="1" flipV="1">
            <a:off x="1801495" y="1963420"/>
            <a:ext cx="4550410" cy="455041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EDD1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225600" y="1435628"/>
            <a:ext cx="4358538" cy="402524"/>
            <a:chOff x="7140711" y="1394064"/>
            <a:chExt cx="4358538" cy="402524"/>
          </a:xfrm>
        </p:grpSpPr>
        <p:sp>
          <p:nvSpPr>
            <p:cNvPr id="40" name="矩形 39"/>
            <p:cNvSpPr/>
            <p:nvPr/>
          </p:nvSpPr>
          <p:spPr>
            <a:xfrm>
              <a:off x="8168475" y="1394064"/>
              <a:ext cx="3330774" cy="33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523A2C"/>
                  </a:solidFill>
                </a:rPr>
                <a:t>最差</a:t>
              </a:r>
              <a:r>
                <a:rPr lang="en-US" altLang="zh-CN" sz="1600" dirty="0">
                  <a:solidFill>
                    <a:srgbClr val="523A2C"/>
                  </a:solidFill>
                </a:rPr>
                <a:t>，</a:t>
              </a:r>
              <a:r>
                <a:rPr lang="zh-CN" altLang="en-US" sz="1600" dirty="0">
                  <a:solidFill>
                    <a:srgbClr val="523A2C"/>
                  </a:solidFill>
                </a:rPr>
                <a:t>时间久一点</a:t>
              </a:r>
              <a:r>
                <a:rPr lang="en-US" altLang="zh-CN" sz="1600" dirty="0">
                  <a:solidFill>
                    <a:srgbClr val="523A2C"/>
                  </a:solidFill>
                </a:rPr>
                <a:t>门会变形</a:t>
              </a:r>
              <a:endParaRPr lang="en-US" altLang="zh-CN" sz="1600" dirty="0">
                <a:solidFill>
                  <a:srgbClr val="523A2C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140711" y="1397808"/>
              <a:ext cx="69342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523A2C"/>
                  </a:solidFill>
                </a:rPr>
                <a:t>木头</a:t>
              </a:r>
              <a:endParaRPr lang="zh-CN" altLang="en-US" sz="2000" b="1" dirty="0">
                <a:solidFill>
                  <a:srgbClr val="523A2C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579690" y="3082884"/>
            <a:ext cx="3330774" cy="692259"/>
            <a:chOff x="6876583" y="1387676"/>
            <a:chExt cx="3330774" cy="692259"/>
          </a:xfrm>
        </p:grpSpPr>
        <p:sp>
          <p:nvSpPr>
            <p:cNvPr id="46" name="矩形 45"/>
            <p:cNvSpPr/>
            <p:nvPr/>
          </p:nvSpPr>
          <p:spPr>
            <a:xfrm>
              <a:off x="6876583" y="1742750"/>
              <a:ext cx="3330774" cy="33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rgbClr val="523A2C"/>
                  </a:solidFill>
                </a:rPr>
                <a:t>一般般，</a:t>
              </a:r>
              <a:r>
                <a:rPr lang="zh-CN" altLang="en-US" sz="1600" dirty="0">
                  <a:solidFill>
                    <a:srgbClr val="523A2C"/>
                  </a:solidFill>
                </a:rPr>
                <a:t>久了</a:t>
              </a:r>
              <a:r>
                <a:rPr lang="en-US" altLang="zh-CN" sz="1600" dirty="0">
                  <a:solidFill>
                    <a:srgbClr val="523A2C"/>
                  </a:solidFill>
                </a:rPr>
                <a:t>会生锈</a:t>
              </a:r>
              <a:endParaRPr lang="en-US" altLang="zh-CN" sz="1600" dirty="0">
                <a:solidFill>
                  <a:srgbClr val="523A2C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76583" y="1387676"/>
              <a:ext cx="94869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 smtClean="0">
                  <a:solidFill>
                    <a:srgbClr val="523A2C"/>
                  </a:solidFill>
                </a:rPr>
                <a:t>镀锌管</a:t>
              </a:r>
              <a:endParaRPr lang="zh-CN" altLang="en-US" sz="2000" b="1" dirty="0" smtClean="0">
                <a:solidFill>
                  <a:srgbClr val="523A2C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2989" y="2936498"/>
            <a:ext cx="3554294" cy="692150"/>
            <a:chOff x="6653063" y="1387676"/>
            <a:chExt cx="3554294" cy="692150"/>
          </a:xfrm>
        </p:grpSpPr>
        <p:sp>
          <p:nvSpPr>
            <p:cNvPr id="49" name="矩形 48"/>
            <p:cNvSpPr/>
            <p:nvPr/>
          </p:nvSpPr>
          <p:spPr>
            <a:xfrm>
              <a:off x="6653063" y="1742641"/>
              <a:ext cx="3554095" cy="33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rgbClr val="523A2C"/>
                  </a:solidFill>
                </a:rPr>
                <a:t>首选，但是价格贵，成本高</a:t>
              </a:r>
              <a:endParaRPr lang="zh-CN" altLang="en-US" sz="1600" dirty="0">
                <a:solidFill>
                  <a:srgbClr val="523A2C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9513937" y="1387676"/>
              <a:ext cx="69342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000" b="1" dirty="0" smtClean="0">
                  <a:solidFill>
                    <a:srgbClr val="523A2C"/>
                  </a:solidFill>
                </a:rPr>
                <a:t>浇筑</a:t>
              </a:r>
              <a:endParaRPr lang="zh-CN" altLang="en-US" sz="2000" b="1" dirty="0" smtClean="0">
                <a:solidFill>
                  <a:srgbClr val="523A2C"/>
                </a:solidFill>
              </a:endParaRPr>
            </a:p>
          </p:txBody>
        </p:sp>
      </p:grpSp>
      <p:sp>
        <p:nvSpPr>
          <p:cNvPr id="52" name="椭圆 51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508996" y="661253"/>
            <a:ext cx="1402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过门梁</a:t>
            </a:r>
            <a:endParaRPr lang="zh-CN" altLang="en-US" sz="32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4" descr="6`~4$A{AT5TG7J0PA`7]1E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3735" y="3775075"/>
            <a:ext cx="2512695" cy="16687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3" grpId="0" bldLvl="0" animBg="1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305796" y="661253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施工材料</a:t>
            </a:r>
            <a:endParaRPr lang="zh-CN" altLang="en-US" sz="32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图片 4" descr="捕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690" y="1165225"/>
            <a:ext cx="10918190" cy="5175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3" grpId="0" bldLvl="0" animBg="1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305796" y="661253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施工材料</a:t>
            </a:r>
            <a:endParaRPr lang="zh-CN" altLang="en-US" sz="32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" name="图片 2" descr="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8880" y="1244600"/>
            <a:ext cx="9794240" cy="537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3" grpId="0" bldLvl="0" animBg="1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167255" y="1060450"/>
            <a:ext cx="76809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所有材料都是我们自己整理的，并且给公司的姐姐都看过和补充的</a:t>
            </a:r>
            <a:endParaRPr lang="zh-CN" altLang="en-US" sz="20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37640" y="2760345"/>
          <a:ext cx="3798570" cy="3128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2" imgW="971550" imgH="800100" progId="Word.Document.12">
                  <p:embed/>
                </p:oleObj>
              </mc:Choice>
              <mc:Fallback>
                <p:oleObj name="" showAsIcon="1" r:id="rId2" imgW="971550" imgH="800100" progId="Word.Document.12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37640" y="2760345"/>
                        <a:ext cx="3798570" cy="3128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717665" y="2760345"/>
          <a:ext cx="313055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showAsIcon="1" r:id="rId4" imgW="971550" imgH="800100" progId="Word.Document.8">
                  <p:embed/>
                </p:oleObj>
              </mc:Choice>
              <mc:Fallback>
                <p:oleObj name="" showAsIcon="1" r:id="rId4" imgW="971550" imgH="800100" progId="Word.Document.8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17665" y="2760345"/>
                        <a:ext cx="3130550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3627117" y="550681"/>
            <a:ext cx="8564883" cy="6307319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872348" y="893373"/>
            <a:ext cx="8336282" cy="5964627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51986" y="550681"/>
            <a:ext cx="2305031" cy="2305031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218413" y="3198404"/>
            <a:ext cx="6217358" cy="134260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9600" b="1" dirty="0" smtClean="0">
                <a:solidFill>
                  <a:srgbClr val="523A2C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rPr>
              <a:t>谢谢观看</a:t>
            </a:r>
            <a:r>
              <a:rPr lang="en-US" altLang="zh-CN" sz="9600" b="1" dirty="0" smtClean="0">
                <a:solidFill>
                  <a:srgbClr val="523A2C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rPr>
              <a:t>!</a:t>
            </a:r>
            <a:endParaRPr lang="zh-CN" altLang="en-US" sz="9600" b="1" dirty="0">
              <a:solidFill>
                <a:srgbClr val="523A2C"/>
              </a:solidFill>
              <a:latin typeface="ISOCP" panose="00000400000000000000" pitchFamily="2" charset="0"/>
              <a:ea typeface="造字工房悦黑（非商用）常规体" pitchFamily="50" charset="-122"/>
              <a:cs typeface="ISOCP" panose="00000400000000000000" pitchFamily="2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02638" y="2550191"/>
            <a:ext cx="611041" cy="611041"/>
            <a:chOff x="9937750" y="2166942"/>
            <a:chExt cx="625475" cy="625475"/>
          </a:xfrm>
        </p:grpSpPr>
        <p:sp>
          <p:nvSpPr>
            <p:cNvPr id="10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8" grpId="0" animBg="1"/>
          <p:bldP spid="16" grpId="0" animBg="1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8" grpId="0" animBg="1"/>
          <p:bldP spid="16" grpId="0" animBg="1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191309" y="1728827"/>
            <a:ext cx="3301902" cy="3301902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511006" y="4480455"/>
            <a:ext cx="792585" cy="792585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2038026" y="2068831"/>
            <a:ext cx="954114" cy="313922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en-US" altLang="zh-CN" sz="39000" dirty="0">
                <a:solidFill>
                  <a:srgbClr val="523A2C"/>
                </a:solidFill>
              </a:rPr>
              <a:t>1</a:t>
            </a:r>
            <a:endParaRPr lang="zh-CN" altLang="en-US" sz="39000" dirty="0">
              <a:solidFill>
                <a:srgbClr val="523A2C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11938" y="2879196"/>
            <a:ext cx="1859280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量房</a:t>
            </a:r>
            <a:endParaRPr lang="zh-CN" altLang="en-US" sz="66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rot="10800000" flipH="1">
            <a:off x="6461760" y="0"/>
            <a:ext cx="5730240" cy="3911825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748895" y="1192192"/>
            <a:ext cx="521395" cy="521395"/>
            <a:chOff x="9937750" y="2166942"/>
            <a:chExt cx="625475" cy="625475"/>
          </a:xfrm>
        </p:grpSpPr>
        <p:sp>
          <p:nvSpPr>
            <p:cNvPr id="13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7" grpId="0" animBg="1"/>
      <p:bldP spid="6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218825" y="1288191"/>
            <a:ext cx="3607012" cy="5835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工地</a:t>
            </a:r>
            <a:r>
              <a:rPr lang="zh-CN" altLang="en-US" sz="32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量房</a:t>
            </a:r>
            <a:endParaRPr lang="zh-CN" altLang="en-US" sz="32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4" name="图片 3" descr="F8E0E0D775E3F8F952C0934CDE8F29F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3199130" y="563880"/>
            <a:ext cx="3861435" cy="557403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258175" y="1937385"/>
            <a:ext cx="1790065" cy="373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sz="20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宋体" panose="02010600030101010101" pitchFamily="2" charset="-122"/>
                <a:cs typeface="Source Sans Pro" charset="0"/>
                <a:sym typeface="+mn-ea"/>
              </a:rPr>
              <a:t>用了测量和卷尺工具</a:t>
            </a:r>
            <a:r>
              <a:rPr lang="zh-CN" sz="20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宋体" panose="02010600030101010101" pitchFamily="2" charset="-122"/>
                <a:cs typeface="Source Sans Pro" charset="0"/>
                <a:sym typeface="+mn-ea"/>
              </a:rPr>
              <a:t>进行了常青公司的量房，在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宋体" panose="02010600030101010101" pitchFamily="2" charset="-122"/>
                <a:cs typeface="Source Sans Pro" charset="0"/>
                <a:sym typeface="+mn-ea"/>
              </a:rPr>
              <a:t>A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宋体" panose="02010600030101010101" pitchFamily="2" charset="-122"/>
                <a:cs typeface="Source Sans Pro" charset="0"/>
                <a:sym typeface="+mn-ea"/>
              </a:rPr>
              <a:t>4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宋体" panose="02010600030101010101" pitchFamily="2" charset="-122"/>
                <a:cs typeface="Source Sans Pro" charset="0"/>
                <a:sym typeface="+mn-ea"/>
              </a:rPr>
              <a:t>纸上</a:t>
            </a:r>
            <a:r>
              <a:rPr lang="zh-CN" sz="20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宋体" panose="02010600030101010101" pitchFamily="2" charset="-122"/>
                <a:cs typeface="Source Sans Pro" charset="0"/>
                <a:sym typeface="+mn-ea"/>
              </a:rPr>
              <a:t>大致画出来要和房型比例一致，墙体对齐，柱子对齐</a:t>
            </a:r>
            <a:r>
              <a:rPr lang="zh-CN" sz="28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宋体" panose="02010600030101010101" pitchFamily="2" charset="-122"/>
                <a:cs typeface="Source Sans Pro" charset="0"/>
                <a:sym typeface="+mn-ea"/>
              </a:rPr>
              <a:t>。</a:t>
            </a:r>
            <a:endParaRPr lang="zh-CN" sz="1400" dirty="0">
              <a:solidFill>
                <a:schemeClr val="bg1">
                  <a:lumMod val="50000"/>
                </a:schemeClr>
              </a:solidFill>
              <a:latin typeface="Source Sans Pro" charset="0"/>
              <a:ea typeface="宋体" panose="02010600030101010101" pitchFamily="2" charset="-122"/>
              <a:cs typeface="Source Sans Pro" charset="0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椭圆 74"/>
          <p:cNvSpPr/>
          <p:nvPr/>
        </p:nvSpPr>
        <p:spPr>
          <a:xfrm>
            <a:off x="711875" y="312000"/>
            <a:ext cx="3301902" cy="3301902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22148" y="1598149"/>
            <a:ext cx="4904428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平面图</a:t>
            </a:r>
            <a:endParaRPr lang="zh-CN" altLang="en-US" sz="28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1308784" y="3415793"/>
            <a:ext cx="414118" cy="414118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错误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2820" y="1299845"/>
            <a:ext cx="5915025" cy="42576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79880" y="3829685"/>
            <a:ext cx="1790065" cy="23710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sz="20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宋体" panose="02010600030101010101" pitchFamily="2" charset="-122"/>
                <a:cs typeface="Source Sans Pro" charset="0"/>
              </a:rPr>
              <a:t>量房后绘制的第一张公司的原始结构图，被打回，不规范。</a:t>
            </a:r>
            <a:endParaRPr lang="zh-CN" sz="1400" dirty="0">
              <a:solidFill>
                <a:schemeClr val="bg1">
                  <a:lumMod val="50000"/>
                </a:schemeClr>
              </a:solidFill>
              <a:latin typeface="Source Sans Pro" charset="0"/>
              <a:ea typeface="宋体" panose="02010600030101010101" pitchFamily="2" charset="-122"/>
              <a:cs typeface="Source Sans Pro" charset="0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ldLvl="0" animBg="1"/>
      <p:bldP spid="77" grpId="0" animBg="1"/>
      <p:bldP spid="5" grpId="0"/>
      <p:bldP spid="7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椭圆 74"/>
          <p:cNvSpPr/>
          <p:nvPr/>
        </p:nvSpPr>
        <p:spPr>
          <a:xfrm>
            <a:off x="711875" y="312000"/>
            <a:ext cx="3301902" cy="3301902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22148" y="1598149"/>
            <a:ext cx="4904428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平面图</a:t>
            </a:r>
            <a:endParaRPr lang="zh-CN" altLang="en-US" sz="28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1308784" y="3415793"/>
            <a:ext cx="414118" cy="414118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正确的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9785" y="1167765"/>
            <a:ext cx="6271260" cy="42462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79880" y="3613785"/>
            <a:ext cx="2433320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sz="20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宋体" panose="02010600030101010101" pitchFamily="2" charset="-122"/>
                <a:cs typeface="Source Sans Pro" charset="0"/>
              </a:rPr>
              <a:t>完成稿，在绘制原始结构图的时候承重墙，梁高，窗高，门洞高，标高，都要具体标注出来，以便工人施工。</a:t>
            </a:r>
            <a:endParaRPr lang="zh-CN" sz="2000" dirty="0">
              <a:solidFill>
                <a:schemeClr val="bg1">
                  <a:lumMod val="50000"/>
                </a:schemeClr>
              </a:solidFill>
              <a:latin typeface="Source Sans Pro" charset="0"/>
              <a:ea typeface="宋体" panose="02010600030101010101" pitchFamily="2" charset="-122"/>
              <a:cs typeface="Source Sans Pro" charset="0"/>
            </a:endParaRPr>
          </a:p>
          <a:p>
            <a:pPr>
              <a:lnSpc>
                <a:spcPct val="130000"/>
              </a:lnSpc>
            </a:pPr>
            <a:endParaRPr lang="zh-CN" altLang="en-US" sz="20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ldLvl="0" animBg="1"/>
      <p:bldP spid="77" grpId="0" bldLvl="0" animBg="1"/>
      <p:bldP spid="7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7724675" y="1288991"/>
            <a:ext cx="3301902" cy="3301902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0044372" y="4040619"/>
            <a:ext cx="792585" cy="792585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8930209" y="1536397"/>
            <a:ext cx="954114" cy="313922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37500" dirty="0" smtClean="0">
                <a:solidFill>
                  <a:srgbClr val="523A2C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rPr>
              <a:t>2</a:t>
            </a:r>
            <a:endParaRPr lang="zh-CN" altLang="en-US" sz="37500" dirty="0">
              <a:solidFill>
                <a:srgbClr val="523A2C"/>
              </a:solidFill>
              <a:latin typeface="ISOCP" panose="00000400000000000000" pitchFamily="2" charset="0"/>
              <a:ea typeface="造字工房悦黑（非商用）常规体" pitchFamily="50" charset="-122"/>
              <a:cs typeface="ISOCP" panose="00000400000000000000" pitchFamily="2" charset="0"/>
            </a:endParaRPr>
          </a:p>
        </p:txBody>
      </p:sp>
      <p:sp>
        <p:nvSpPr>
          <p:cNvPr id="7" name="任意多边形 6"/>
          <p:cNvSpPr/>
          <p:nvPr/>
        </p:nvSpPr>
        <p:spPr>
          <a:xfrm flipH="1">
            <a:off x="0" y="2946320"/>
            <a:ext cx="4884516" cy="3911825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579218" y="2553231"/>
            <a:ext cx="4373880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人体工程学</a:t>
            </a:r>
            <a:endParaRPr lang="zh-CN" altLang="en-US" sz="6600" dirty="0">
              <a:solidFill>
                <a:srgbClr val="523A2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423678" y="1837029"/>
            <a:ext cx="420927" cy="420927"/>
            <a:chOff x="9937750" y="2166942"/>
            <a:chExt cx="625475" cy="625475"/>
          </a:xfrm>
        </p:grpSpPr>
        <p:sp>
          <p:nvSpPr>
            <p:cNvPr id="15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bldLvl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捕获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6800" y="1021715"/>
            <a:ext cx="10058400" cy="4814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5705" y="934085"/>
            <a:ext cx="10057765" cy="49898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27060" y="4369435"/>
            <a:ext cx="3026410" cy="22517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sz="3600" dirty="0">
                <a:solidFill>
                  <a:schemeClr val="bg1">
                    <a:lumMod val="50000"/>
                  </a:schemeClr>
                </a:solidFill>
                <a:latin typeface="Source Sans Pro" charset="0"/>
                <a:ea typeface="宋体" panose="02010600030101010101" pitchFamily="2" charset="-122"/>
                <a:cs typeface="Source Sans Pro" charset="0"/>
              </a:rPr>
              <a:t>人体工程学方面的知识点</a:t>
            </a:r>
            <a:endParaRPr lang="zh-CN" sz="3600" dirty="0">
              <a:solidFill>
                <a:schemeClr val="bg1">
                  <a:lumMod val="50000"/>
                </a:schemeClr>
              </a:solidFill>
              <a:latin typeface="Source Sans Pro" charset="0"/>
              <a:ea typeface="宋体" panose="02010600030101010101" pitchFamily="2" charset="-122"/>
              <a:cs typeface="Source Sans Pro" charset="0"/>
            </a:endParaRPr>
          </a:p>
          <a:p>
            <a:pPr>
              <a:lnSpc>
                <a:spcPct val="130000"/>
              </a:lnSpc>
            </a:pPr>
            <a:endParaRPr lang="zh-CN" altLang="en-US" sz="3600" dirty="0" smtClean="0">
              <a:solidFill>
                <a:schemeClr val="bg1">
                  <a:lumMod val="50000"/>
                </a:schemeClr>
              </a:solidFill>
              <a:latin typeface="Source Sans Pro" charset="0"/>
              <a:ea typeface="宋体" panose="02010600030101010101" pitchFamily="2" charset="-122"/>
              <a:cs typeface="Source Sans Pro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MH" val="20151230141854"/>
  <p:tag name="MH_LIBRARY" val="CONTENTS"/>
  <p:tag name="MH_TYPE" val="OTHERS"/>
  <p:tag name="ID" val="545839"/>
</p:tagLst>
</file>

<file path=ppt/tags/tag10.xml><?xml version="1.0" encoding="utf-8"?>
<p:tagLst xmlns:p="http://schemas.openxmlformats.org/presentationml/2006/main">
  <p:tag name="MH" val="20151230141854"/>
  <p:tag name="MH_LIBRARY" val="CONTENTS"/>
  <p:tag name="MH_TYPE" val="OTHERS"/>
  <p:tag name="ID" val="545839"/>
</p:tagLst>
</file>

<file path=ppt/tags/tag11.xml><?xml version="1.0" encoding="utf-8"?>
<p:tagLst xmlns:p="http://schemas.openxmlformats.org/presentationml/2006/main">
  <p:tag name="MH" val="20151230141854"/>
  <p:tag name="MH_LIBRARY" val="CONTENTS"/>
  <p:tag name="MH_TYPE" val="OTHERS"/>
  <p:tag name="ID" val="545839"/>
</p:tagLst>
</file>

<file path=ppt/tags/tag12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8861423565_1_1"/>
</p:tagLst>
</file>

<file path=ppt/tags/tag2.xml><?xml version="1.0" encoding="utf-8"?>
<p:tagLst xmlns:p="http://schemas.openxmlformats.org/presentationml/2006/main">
  <p:tag name="MH" val="20151230141854"/>
  <p:tag name="MH_LIBRARY" val="CONTENTS"/>
  <p:tag name="MH_TYPE" val="OTHERS"/>
  <p:tag name="ID" val="545839"/>
</p:tagLst>
</file>

<file path=ppt/tags/tag3.xml><?xml version="1.0" encoding="utf-8"?>
<p:tagLst xmlns:p="http://schemas.openxmlformats.org/presentationml/2006/main">
  <p:tag name="MH" val="20151230141854"/>
  <p:tag name="MH_LIBRARY" val="CONTENTS"/>
  <p:tag name="MH_TYPE" val="OTHERS"/>
  <p:tag name="ID" val="545839"/>
</p:tagLst>
</file>

<file path=ppt/tags/tag4.xml><?xml version="1.0" encoding="utf-8"?>
<p:tagLst xmlns:p="http://schemas.openxmlformats.org/presentationml/2006/main">
  <p:tag name="MH" val="20151230141854"/>
  <p:tag name="MH_LIBRARY" val="CONTENTS"/>
  <p:tag name="MH_TYPE" val="OTHERS"/>
  <p:tag name="ID" val="545839"/>
</p:tagLst>
</file>

<file path=ppt/tags/tag5.xml><?xml version="1.0" encoding="utf-8"?>
<p:tagLst xmlns:p="http://schemas.openxmlformats.org/presentationml/2006/main">
  <p:tag name="MH" val="20151230141854"/>
  <p:tag name="MH_LIBRARY" val="CONTENTS"/>
  <p:tag name="MH_TYPE" val="OTHERS"/>
  <p:tag name="ID" val="545839"/>
</p:tagLst>
</file>

<file path=ppt/tags/tag6.xml><?xml version="1.0" encoding="utf-8"?>
<p:tagLst xmlns:p="http://schemas.openxmlformats.org/presentationml/2006/main">
  <p:tag name="MH" val="20151230141854"/>
  <p:tag name="MH_LIBRARY" val="CONTENTS"/>
  <p:tag name="MH_TYPE" val="OTHERS"/>
  <p:tag name="ID" val="545839"/>
</p:tagLst>
</file>

<file path=ppt/tags/tag7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8861423565_1_1"/>
</p:tagLst>
</file>

<file path=ppt/tags/tag8.xml><?xml version="1.0" encoding="utf-8"?>
<p:tagLst xmlns:p="http://schemas.openxmlformats.org/presentationml/2006/main">
  <p:tag name="MH" val="20151230141854"/>
  <p:tag name="MH_LIBRARY" val="CONTENTS"/>
  <p:tag name="MH_TYPE" val="OTHERS"/>
  <p:tag name="ID" val="545839"/>
</p:tagLst>
</file>

<file path=ppt/tags/tag9.xml><?xml version="1.0" encoding="utf-8"?>
<p:tagLst xmlns:p="http://schemas.openxmlformats.org/presentationml/2006/main">
  <p:tag name="KSO_WM_UNIT_PLACING_PICTURE_USER_VIEWPORT" val="{&quot;height&quot;:7582,&quot;width&quot;:15840}"/>
</p:tagLst>
</file>

<file path=ppt/theme/theme1.xml><?xml version="1.0" encoding="utf-8"?>
<a:theme xmlns:a="http://schemas.openxmlformats.org/drawingml/2006/main" name="A000120140530A99PPBG">
  <a:themeElements>
    <a:clrScheme name="自定义 601">
      <a:dk1>
        <a:srgbClr val="4D4D4D"/>
      </a:dk1>
      <a:lt1>
        <a:sysClr val="window" lastClr="FFFFFF"/>
      </a:lt1>
      <a:dk2>
        <a:srgbClr val="4D4D4D"/>
      </a:dk2>
      <a:lt2>
        <a:srgbClr val="FFFFFF"/>
      </a:lt2>
      <a:accent1>
        <a:srgbClr val="956951"/>
      </a:accent1>
      <a:accent2>
        <a:srgbClr val="B07982"/>
      </a:accent2>
      <a:accent3>
        <a:srgbClr val="9D8855"/>
      </a:accent3>
      <a:accent4>
        <a:srgbClr val="62A088"/>
      </a:accent4>
      <a:accent5>
        <a:srgbClr val="5F77AB"/>
      </a:accent5>
      <a:accent6>
        <a:srgbClr val="FFC000"/>
      </a:accent6>
      <a:hlink>
        <a:srgbClr val="2998E3"/>
      </a:hlink>
      <a:folHlink>
        <a:srgbClr val="A5A5A5"/>
      </a:folHlink>
    </a:clrScheme>
    <a:fontScheme name="自定义 12">
      <a:majorFont>
        <a:latin typeface="Tempus Sans ITC"/>
        <a:ea typeface="幼圆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A000120150608A07KPBG</Template>
  <TotalTime>0</TotalTime>
  <Words>824</Words>
  <Application>WPS 演示</Application>
  <PresentationFormat>自定义</PresentationFormat>
  <Paragraphs>171</Paragraphs>
  <Slides>27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Wingdings 2</vt:lpstr>
      <vt:lpstr>幼圆</vt:lpstr>
      <vt:lpstr>华文细黑</vt:lpstr>
      <vt:lpstr>造字工房悦黑（非商用）常规体</vt:lpstr>
      <vt:lpstr>黑体</vt:lpstr>
      <vt:lpstr>ISOCP</vt:lpstr>
      <vt:lpstr>Source Sans Pro</vt:lpstr>
      <vt:lpstr>Calibri</vt:lpstr>
      <vt:lpstr>Arial Unicode MS</vt:lpstr>
      <vt:lpstr>A000120140530A99PPBG</vt:lpstr>
      <vt:lpstr>Word.Document.12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粉色圆圈极致淡雅简约汇总PPT模板幻灯片模板</dc:title>
  <dc:creator>Administrator</dc:creator>
  <cp:lastModifiedBy>麻薯</cp:lastModifiedBy>
  <cp:revision>26</cp:revision>
  <dcterms:created xsi:type="dcterms:W3CDTF">2015-06-24T12:12:00Z</dcterms:created>
  <dcterms:modified xsi:type="dcterms:W3CDTF">2021-12-12T10:16:35Z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2052-11.1.0.10524</vt:lpwstr>
  </property>
  <property fmtid="{D5CDD505-2E9C-101B-9397-08002B2CF9AE}" pid="3" name="ICV">
    <vt:lpwstr>7244684CC5FE48D4AF1203EB3C79E57D</vt:lpwstr>
  </property>
</Properties>
</file>