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1" r:id="rId4"/>
    <p:sldId id="291" r:id="rId5"/>
    <p:sldId id="259" r:id="rId6"/>
    <p:sldId id="292" r:id="rId7"/>
    <p:sldId id="262" r:id="rId8"/>
    <p:sldId id="260" r:id="rId9"/>
    <p:sldId id="263" r:id="rId10"/>
    <p:sldId id="265" r:id="rId11"/>
    <p:sldId id="279" r:id="rId12"/>
    <p:sldId id="280" r:id="rId13"/>
    <p:sldId id="281" r:id="rId14"/>
    <p:sldId id="272" r:id="rId15"/>
    <p:sldId id="282" r:id="rId16"/>
    <p:sldId id="277" r:id="rId17"/>
    <p:sldId id="266" r:id="rId18"/>
    <p:sldId id="267" r:id="rId19"/>
    <p:sldId id="269" r:id="rId20"/>
    <p:sldId id="271" r:id="rId21"/>
    <p:sldId id="278" r:id="rId22"/>
    <p:sldId id="285" r:id="rId23"/>
    <p:sldId id="286" r:id="rId24"/>
    <p:sldId id="284" r:id="rId25"/>
    <p:sldId id="287" r:id="rId26"/>
    <p:sldId id="270" r:id="rId27"/>
    <p:sldId id="288" r:id="rId28"/>
    <p:sldId id="275" r:id="rId29"/>
    <p:sldId id="276" r:id="rId30"/>
    <p:sldId id="289" r:id="rId31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-1301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3CFBD-CF42-41E6-8548-F933510A9DB6}" type="datetimeFigureOut">
              <a:rPr lang="zh-CN" altLang="en-US" smtClean="0"/>
              <a:pPr/>
              <a:t>2021/11/3 Wednesday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493A4-3D33-4026-8EF9-1BAADB69661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3CFBD-CF42-41E6-8548-F933510A9DB6}" type="datetimeFigureOut">
              <a:rPr lang="zh-CN" altLang="en-US" smtClean="0"/>
              <a:pPr/>
              <a:t>2021/11/3 Wednesday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493A4-3D33-4026-8EF9-1BAADB69661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3CFBD-CF42-41E6-8548-F933510A9DB6}" type="datetimeFigureOut">
              <a:rPr lang="zh-CN" altLang="en-US" smtClean="0"/>
              <a:pPr/>
              <a:t>2021/11/3 Wednesday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493A4-3D33-4026-8EF9-1BAADB69661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3CFBD-CF42-41E6-8548-F933510A9DB6}" type="datetimeFigureOut">
              <a:rPr lang="zh-CN" altLang="en-US" smtClean="0"/>
              <a:pPr/>
              <a:t>2021/11/3 Wednesday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493A4-3D33-4026-8EF9-1BAADB69661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3CFBD-CF42-41E6-8548-F933510A9DB6}" type="datetimeFigureOut">
              <a:rPr lang="zh-CN" altLang="en-US" smtClean="0"/>
              <a:pPr/>
              <a:t>2021/11/3 Wednesday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493A4-3D33-4026-8EF9-1BAADB69661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3CFBD-CF42-41E6-8548-F933510A9DB6}" type="datetimeFigureOut">
              <a:rPr lang="zh-CN" altLang="en-US" smtClean="0"/>
              <a:pPr/>
              <a:t>2021/11/3 Wednesday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493A4-3D33-4026-8EF9-1BAADB69661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3CFBD-CF42-41E6-8548-F933510A9DB6}" type="datetimeFigureOut">
              <a:rPr lang="zh-CN" altLang="en-US" smtClean="0"/>
              <a:pPr/>
              <a:t>2021/11/3 Wednesday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493A4-3D33-4026-8EF9-1BAADB69661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3CFBD-CF42-41E6-8548-F933510A9DB6}" type="datetimeFigureOut">
              <a:rPr lang="zh-CN" altLang="en-US" smtClean="0"/>
              <a:pPr/>
              <a:t>2021/11/3 Wednesday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493A4-3D33-4026-8EF9-1BAADB69661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3CFBD-CF42-41E6-8548-F933510A9DB6}" type="datetimeFigureOut">
              <a:rPr lang="zh-CN" altLang="en-US" smtClean="0"/>
              <a:pPr/>
              <a:t>2021/11/3 Wednesday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493A4-3D33-4026-8EF9-1BAADB69661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3CFBD-CF42-41E6-8548-F933510A9DB6}" type="datetimeFigureOut">
              <a:rPr lang="zh-CN" altLang="en-US" smtClean="0"/>
              <a:pPr/>
              <a:t>2021/11/3 Wednesday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493A4-3D33-4026-8EF9-1BAADB69661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3CFBD-CF42-41E6-8548-F933510A9DB6}" type="datetimeFigureOut">
              <a:rPr lang="zh-CN" altLang="en-US" smtClean="0"/>
              <a:pPr/>
              <a:t>2021/11/3 Wednesday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493A4-3D33-4026-8EF9-1BAADB69661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C3CFBD-CF42-41E6-8548-F933510A9DB6}" type="datetimeFigureOut">
              <a:rPr lang="zh-CN" altLang="en-US" smtClean="0"/>
              <a:pPr/>
              <a:t>2021/11/3 Wednesday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3493A4-3D33-4026-8EF9-1BAADB69661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hyperlink" Target="http://www.buee.com/qq/423.htm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hyperlink" Target="http://www.buee.com/qq/423.htm" TargetMode="Externa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hyperlink" Target="http://www.buee.com/qq/423.htm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4d0b5182be6c92b5f603a6d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1752600" y="1828800"/>
            <a:ext cx="3429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zh-CN" altLang="en-US"/>
          </a:p>
        </p:txBody>
      </p:sp>
      <p:sp>
        <p:nvSpPr>
          <p:cNvPr id="6148" name="WordArt 4"/>
          <p:cNvSpPr>
            <a:spLocks noChangeArrowheads="1" noChangeShapeType="1"/>
          </p:cNvSpPr>
          <p:nvPr/>
        </p:nvSpPr>
        <p:spPr bwMode="auto">
          <a:xfrm>
            <a:off x="1187624" y="2132856"/>
            <a:ext cx="6729413" cy="20891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sz="3600" b="1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8998"/>
                    </a:srgbClr>
                  </a:outerShdw>
                </a:effectLst>
                <a:latin typeface="Comic Sans MS"/>
              </a:rPr>
              <a:t>非谓语</a:t>
            </a:r>
            <a:endParaRPr lang="en-US" altLang="zh-CN" sz="3600" b="1" kern="10" dirty="0" smtClean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8998"/>
                  </a:srgbClr>
                </a:outerShdw>
              </a:effectLst>
              <a:latin typeface="Comic Sans MS"/>
            </a:endParaRPr>
          </a:p>
          <a:p>
            <a:pPr algn="ctr"/>
            <a:r>
              <a:rPr lang="en-US" altLang="zh-CN" sz="3600" b="1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8998"/>
                    </a:srgbClr>
                  </a:outerShdw>
                </a:effectLst>
                <a:latin typeface="Comic Sans MS"/>
              </a:rPr>
              <a:t>(</a:t>
            </a:r>
            <a:r>
              <a:rPr lang="zh-CN" altLang="en-US" sz="3600" b="1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8998"/>
                    </a:srgbClr>
                  </a:outerShdw>
                </a:effectLst>
                <a:latin typeface="Comic Sans MS"/>
              </a:rPr>
              <a:t>不定式；动名词；现在</a:t>
            </a:r>
            <a:r>
              <a:rPr lang="en-US" altLang="zh-CN" sz="3600" b="1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8998"/>
                    </a:srgbClr>
                  </a:outerShdw>
                </a:effectLst>
                <a:latin typeface="Comic Sans MS"/>
              </a:rPr>
              <a:t>/</a:t>
            </a:r>
            <a:r>
              <a:rPr lang="zh-CN" altLang="en-US" sz="3600" b="1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8998"/>
                    </a:srgbClr>
                  </a:outerShdw>
                </a:effectLst>
                <a:latin typeface="Comic Sans MS"/>
              </a:rPr>
              <a:t>过去分词</a:t>
            </a:r>
            <a:r>
              <a:rPr lang="en-US" altLang="zh-CN" sz="3600" b="1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8998"/>
                    </a:srgbClr>
                  </a:outerShdw>
                </a:effectLst>
                <a:latin typeface="Comic Sans MS"/>
              </a:rPr>
              <a:t>)</a:t>
            </a:r>
            <a:endParaRPr lang="zh-CN" altLang="en-US" sz="3600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8998"/>
                  </a:srgbClr>
                </a:outerShdw>
              </a:effectLst>
              <a:latin typeface="Comic Sans MS"/>
            </a:endParaRPr>
          </a:p>
        </p:txBody>
      </p:sp>
      <p:cxnSp>
        <p:nvCxnSpPr>
          <p:cNvPr id="8" name="直接连接符 7"/>
          <p:cNvCxnSpPr/>
          <p:nvPr/>
        </p:nvCxnSpPr>
        <p:spPr>
          <a:xfrm>
            <a:off x="1219200" y="4419600"/>
            <a:ext cx="2352675" cy="1588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456247"/>
            <a:ext cx="8892480" cy="42986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ts val="4100"/>
              </a:lnSpc>
            </a:pPr>
            <a:r>
              <a:rPr lang="zh-CN" altLang="en-US" sz="2800" b="1" dirty="0" smtClean="0">
                <a:solidFill>
                  <a:srgbClr val="7030A0"/>
                </a:solidFill>
              </a:rPr>
              <a:t>动名词的复合结构：物主代词</a:t>
            </a:r>
            <a:r>
              <a:rPr lang="en-US" altLang="zh-CN" sz="2800" b="1" dirty="0" smtClean="0">
                <a:solidFill>
                  <a:srgbClr val="7030A0"/>
                </a:solidFill>
              </a:rPr>
              <a:t>/</a:t>
            </a:r>
            <a:r>
              <a:rPr lang="zh-CN" altLang="en-US" sz="2800" b="1" dirty="0" smtClean="0">
                <a:solidFill>
                  <a:srgbClr val="7030A0"/>
                </a:solidFill>
              </a:rPr>
              <a:t>名词所有格</a:t>
            </a:r>
            <a:r>
              <a:rPr lang="en-US" altLang="zh-CN" sz="2800" b="1" dirty="0" smtClean="0">
                <a:solidFill>
                  <a:srgbClr val="7030A0"/>
                </a:solidFill>
              </a:rPr>
              <a:t>+</a:t>
            </a:r>
            <a:r>
              <a:rPr lang="zh-CN" altLang="en-US" sz="2800" b="1" dirty="0" smtClean="0">
                <a:solidFill>
                  <a:srgbClr val="7030A0"/>
                </a:solidFill>
              </a:rPr>
              <a:t>动名词</a:t>
            </a:r>
            <a:endParaRPr lang="en-US" altLang="zh-CN" sz="2800" b="1" dirty="0" smtClean="0"/>
          </a:p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>
                <a:solidFill>
                  <a:srgbClr val="FF0000"/>
                </a:solidFill>
              </a:rPr>
              <a:t>His coming </a:t>
            </a:r>
            <a:r>
              <a:rPr lang="en-US" altLang="zh-CN" sz="2800" b="1" dirty="0" smtClean="0"/>
              <a:t>late made me angry.  </a:t>
            </a:r>
          </a:p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/>
              <a:t>I insisted on </a:t>
            </a:r>
            <a:r>
              <a:rPr lang="en-US" altLang="zh-CN" sz="2800" b="1" dirty="0" smtClean="0">
                <a:solidFill>
                  <a:srgbClr val="FF0000"/>
                </a:solidFill>
              </a:rPr>
              <a:t>John’s staying </a:t>
            </a:r>
            <a:r>
              <a:rPr lang="en-US" altLang="zh-CN" sz="2800" b="1" dirty="0" smtClean="0"/>
              <a:t>longer. </a:t>
            </a:r>
          </a:p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/>
              <a:t>Do you mind </a:t>
            </a:r>
            <a:r>
              <a:rPr lang="en-US" altLang="zh-CN" sz="2800" b="1" dirty="0" smtClean="0">
                <a:solidFill>
                  <a:srgbClr val="FF0000"/>
                </a:solidFill>
              </a:rPr>
              <a:t>my/me opening </a:t>
            </a:r>
            <a:r>
              <a:rPr lang="en-US" altLang="zh-CN" sz="2800" b="1" dirty="0" smtClean="0"/>
              <a:t>the window?  </a:t>
            </a:r>
          </a:p>
          <a:p>
            <a:pPr marL="514350" indent="-514350">
              <a:lnSpc>
                <a:spcPts val="4100"/>
              </a:lnSpc>
            </a:pPr>
            <a:endParaRPr lang="en-US" altLang="zh-CN" sz="2800" b="1" dirty="0" smtClean="0"/>
          </a:p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/>
              <a:t> </a:t>
            </a:r>
          </a:p>
          <a:p>
            <a:pPr marL="514350" indent="-514350">
              <a:lnSpc>
                <a:spcPts val="4100"/>
              </a:lnSpc>
            </a:pPr>
            <a:endParaRPr lang="en-US" altLang="zh-CN" sz="2800" b="1" dirty="0" smtClean="0"/>
          </a:p>
          <a:p>
            <a:pPr marL="514350" indent="-514350">
              <a:lnSpc>
                <a:spcPts val="4100"/>
              </a:lnSpc>
            </a:pPr>
            <a:endParaRPr lang="zh-CN" altLang="zh-CN" sz="2800" b="1" dirty="0"/>
          </a:p>
        </p:txBody>
      </p:sp>
      <p:pic>
        <p:nvPicPr>
          <p:cNvPr id="4" name="Picture 5" descr="gif1339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8224" y="3861048"/>
            <a:ext cx="1303338" cy="15843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456247"/>
            <a:ext cx="8892480" cy="42986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ts val="4100"/>
              </a:lnSpc>
            </a:pPr>
            <a:r>
              <a:rPr lang="zh-CN" altLang="en-US" sz="2800" b="1" dirty="0" smtClean="0">
                <a:solidFill>
                  <a:srgbClr val="7030A0"/>
                </a:solidFill>
              </a:rPr>
              <a:t>后跟动名词的有：</a:t>
            </a:r>
            <a:endParaRPr lang="en-US" altLang="zh-CN" sz="2800" b="1" dirty="0" smtClean="0">
              <a:solidFill>
                <a:srgbClr val="7030A0"/>
              </a:solidFill>
            </a:endParaRPr>
          </a:p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/>
              <a:t>finish, mind, enjoy, </a:t>
            </a:r>
            <a:r>
              <a:rPr lang="en-US" altLang="zh-CN" sz="2800" b="1" dirty="0" err="1" smtClean="0"/>
              <a:t>practise</a:t>
            </a:r>
            <a:r>
              <a:rPr lang="en-US" altLang="zh-CN" sz="2800" b="1" dirty="0" smtClean="0"/>
              <a:t>, allow, suggest, advise, avoid, consider</a:t>
            </a:r>
            <a:r>
              <a:rPr lang="zh-CN" altLang="en-US" sz="2800" b="1" dirty="0" smtClean="0"/>
              <a:t>（考虑</a:t>
            </a:r>
            <a:r>
              <a:rPr lang="en-US" altLang="zh-CN" sz="2800" b="1" dirty="0" smtClean="0"/>
              <a:t>), escape, imagine,   deny, delay, put off, look forward to, feel like, be </a:t>
            </a:r>
            <a:r>
              <a:rPr lang="en-US" altLang="zh-CN" sz="2800" b="1" dirty="0" smtClean="0"/>
              <a:t>used </a:t>
            </a:r>
            <a:r>
              <a:rPr lang="en-US" altLang="zh-CN" sz="2800" b="1" dirty="0" smtClean="0"/>
              <a:t>to, can’t help </a:t>
            </a:r>
            <a:r>
              <a:rPr lang="zh-CN" altLang="en-US" sz="2800" b="1" dirty="0" smtClean="0"/>
              <a:t>等等</a:t>
            </a:r>
            <a:endParaRPr lang="en-US" altLang="zh-CN" sz="2800" b="1" dirty="0" smtClean="0"/>
          </a:p>
          <a:p>
            <a:pPr marL="514350" indent="-514350">
              <a:lnSpc>
                <a:spcPts val="4100"/>
              </a:lnSpc>
            </a:pPr>
            <a:endParaRPr lang="en-US" altLang="zh-CN" sz="2800" b="1" dirty="0" smtClean="0"/>
          </a:p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/>
              <a:t> </a:t>
            </a:r>
          </a:p>
          <a:p>
            <a:pPr marL="514350" indent="-514350">
              <a:lnSpc>
                <a:spcPts val="4100"/>
              </a:lnSpc>
            </a:pPr>
            <a:endParaRPr lang="en-US" altLang="zh-CN" sz="2800" b="1" dirty="0" smtClean="0"/>
          </a:p>
          <a:p>
            <a:pPr marL="514350" indent="-514350">
              <a:lnSpc>
                <a:spcPts val="4100"/>
              </a:lnSpc>
            </a:pPr>
            <a:endParaRPr lang="zh-CN" altLang="zh-CN" sz="2800" b="1" dirty="0"/>
          </a:p>
        </p:txBody>
      </p:sp>
      <p:pic>
        <p:nvPicPr>
          <p:cNvPr id="4" name="Picture 5" descr="gif1339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8224" y="3861048"/>
            <a:ext cx="1303338" cy="15843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456247"/>
            <a:ext cx="8892480" cy="7979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ts val="4100"/>
              </a:lnSpc>
            </a:pPr>
            <a:r>
              <a:rPr lang="zh-CN" altLang="en-US" sz="2800" b="1" dirty="0" smtClean="0">
                <a:solidFill>
                  <a:srgbClr val="7030A0"/>
                </a:solidFill>
              </a:rPr>
              <a:t>后既可以跟不定式又可以跟动名词的有：</a:t>
            </a:r>
            <a:endParaRPr lang="en-US" altLang="zh-CN" sz="2800" b="1" dirty="0" smtClean="0">
              <a:solidFill>
                <a:srgbClr val="7030A0"/>
              </a:solidFill>
            </a:endParaRPr>
          </a:p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/>
              <a:t> 1. forget to do </a:t>
            </a:r>
            <a:r>
              <a:rPr lang="en-US" altLang="zh-CN" sz="2800" b="1" dirty="0" err="1" smtClean="0"/>
              <a:t>sth</a:t>
            </a:r>
            <a:r>
              <a:rPr lang="en-US" altLang="zh-CN" sz="2800" b="1" dirty="0" smtClean="0"/>
              <a:t>  </a:t>
            </a:r>
            <a:r>
              <a:rPr lang="zh-CN" altLang="en-US" sz="2800" b="1" dirty="0" smtClean="0"/>
              <a:t>忘记要做某事</a:t>
            </a:r>
            <a:endParaRPr lang="en-US" altLang="zh-CN" sz="2800" b="1" dirty="0" smtClean="0"/>
          </a:p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/>
              <a:t>     forget doing </a:t>
            </a:r>
            <a:r>
              <a:rPr lang="en-US" altLang="zh-CN" sz="2800" b="1" dirty="0" err="1" smtClean="0"/>
              <a:t>sth</a:t>
            </a:r>
            <a:r>
              <a:rPr lang="en-US" altLang="zh-CN" sz="2800" b="1" dirty="0" smtClean="0"/>
              <a:t>  </a:t>
            </a:r>
            <a:r>
              <a:rPr lang="zh-CN" altLang="en-US" sz="2800" b="1" dirty="0" smtClean="0"/>
              <a:t>忘记做了某事</a:t>
            </a:r>
            <a:endParaRPr lang="en-US" altLang="zh-CN" sz="2800" b="1" dirty="0" smtClean="0"/>
          </a:p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/>
              <a:t>     remember to do </a:t>
            </a:r>
            <a:r>
              <a:rPr lang="en-US" altLang="zh-CN" sz="2800" b="1" dirty="0" err="1" smtClean="0"/>
              <a:t>sth</a:t>
            </a:r>
            <a:r>
              <a:rPr lang="en-US" altLang="zh-CN" sz="2800" b="1" dirty="0" smtClean="0"/>
              <a:t>  </a:t>
            </a:r>
            <a:r>
              <a:rPr lang="zh-CN" altLang="en-US" sz="2800" b="1" dirty="0" smtClean="0"/>
              <a:t>记得要做某事</a:t>
            </a:r>
            <a:endParaRPr lang="en-US" altLang="zh-CN" sz="2800" b="1" dirty="0" smtClean="0"/>
          </a:p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/>
              <a:t>     remember doing </a:t>
            </a:r>
            <a:r>
              <a:rPr lang="en-US" altLang="zh-CN" sz="2800" b="1" dirty="0" err="1" smtClean="0"/>
              <a:t>sth</a:t>
            </a:r>
            <a:r>
              <a:rPr lang="en-US" altLang="zh-CN" sz="2800" b="1" dirty="0" smtClean="0"/>
              <a:t>  </a:t>
            </a:r>
            <a:r>
              <a:rPr lang="zh-CN" altLang="en-US" sz="2800" b="1" dirty="0" smtClean="0"/>
              <a:t>记得做过某事</a:t>
            </a:r>
            <a:endParaRPr lang="en-US" altLang="zh-CN" sz="2800" b="1" dirty="0" smtClean="0"/>
          </a:p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/>
              <a:t>    regret to do </a:t>
            </a:r>
            <a:r>
              <a:rPr lang="en-US" altLang="zh-CN" sz="2800" b="1" dirty="0" err="1" smtClean="0"/>
              <a:t>sth</a:t>
            </a:r>
            <a:r>
              <a:rPr lang="en-US" altLang="zh-CN" sz="2800" b="1" dirty="0" smtClean="0"/>
              <a:t>  </a:t>
            </a:r>
            <a:r>
              <a:rPr lang="zh-CN" altLang="en-US" sz="2800" b="1" dirty="0" smtClean="0"/>
              <a:t>遗憾要做某事</a:t>
            </a:r>
            <a:endParaRPr lang="en-US" altLang="zh-CN" sz="2800" b="1" dirty="0" smtClean="0"/>
          </a:p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/>
              <a:t>    regret doing </a:t>
            </a:r>
            <a:r>
              <a:rPr lang="en-US" altLang="zh-CN" sz="2800" b="1" dirty="0" err="1" smtClean="0"/>
              <a:t>sth</a:t>
            </a:r>
            <a:r>
              <a:rPr lang="en-US" altLang="zh-CN" sz="2800" b="1" dirty="0" smtClean="0"/>
              <a:t> </a:t>
            </a:r>
            <a:r>
              <a:rPr lang="zh-CN" altLang="en-US" sz="2800" b="1" dirty="0" smtClean="0"/>
              <a:t>遗憾做过某事</a:t>
            </a:r>
            <a:endParaRPr lang="en-US" altLang="zh-CN" sz="2800" b="1" dirty="0" smtClean="0"/>
          </a:p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/>
              <a:t>2. stop to do </a:t>
            </a:r>
            <a:r>
              <a:rPr lang="en-US" altLang="zh-CN" sz="2800" b="1" dirty="0" err="1" smtClean="0"/>
              <a:t>sth</a:t>
            </a:r>
            <a:r>
              <a:rPr lang="en-US" altLang="zh-CN" sz="2800" b="1" dirty="0" smtClean="0"/>
              <a:t>  </a:t>
            </a:r>
            <a:r>
              <a:rPr lang="zh-CN" altLang="en-US" sz="2800" b="1" dirty="0" smtClean="0"/>
              <a:t>停下来开始做某事</a:t>
            </a:r>
            <a:endParaRPr lang="en-US" altLang="zh-CN" sz="2800" b="1" dirty="0" smtClean="0"/>
          </a:p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/>
              <a:t>    stop doing </a:t>
            </a:r>
            <a:r>
              <a:rPr lang="en-US" altLang="zh-CN" sz="2800" b="1" dirty="0" err="1" smtClean="0"/>
              <a:t>sth</a:t>
            </a:r>
            <a:r>
              <a:rPr lang="en-US" altLang="zh-CN" sz="2800" b="1" dirty="0" smtClean="0"/>
              <a:t> </a:t>
            </a:r>
            <a:r>
              <a:rPr lang="zh-CN" altLang="en-US" sz="2800" b="1" dirty="0" smtClean="0"/>
              <a:t>停止做某事</a:t>
            </a:r>
            <a:endParaRPr lang="en-US" altLang="zh-CN" sz="2800" b="1" dirty="0" smtClean="0"/>
          </a:p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/>
              <a:t>    go on to do </a:t>
            </a:r>
            <a:r>
              <a:rPr lang="en-US" altLang="zh-CN" sz="2800" b="1" dirty="0" err="1" smtClean="0"/>
              <a:t>sth</a:t>
            </a:r>
            <a:r>
              <a:rPr lang="en-US" altLang="zh-CN" sz="2800" b="1" dirty="0" smtClean="0"/>
              <a:t>  </a:t>
            </a:r>
            <a:r>
              <a:rPr lang="zh-CN" altLang="en-US" sz="2800" b="1" dirty="0" smtClean="0"/>
              <a:t>接着要做某事</a:t>
            </a:r>
            <a:endParaRPr lang="en-US" altLang="zh-CN" sz="2800" b="1" dirty="0" smtClean="0"/>
          </a:p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/>
              <a:t>    go on doing </a:t>
            </a:r>
            <a:r>
              <a:rPr lang="en-US" altLang="zh-CN" sz="2800" b="1" dirty="0" err="1" smtClean="0"/>
              <a:t>sth</a:t>
            </a:r>
            <a:r>
              <a:rPr lang="en-US" altLang="zh-CN" sz="2800" b="1" dirty="0" smtClean="0"/>
              <a:t>  </a:t>
            </a:r>
            <a:r>
              <a:rPr lang="zh-CN" altLang="en-US" sz="2800" b="1" dirty="0" smtClean="0"/>
              <a:t>继续做某事</a:t>
            </a:r>
            <a:endParaRPr lang="en-US" altLang="zh-CN" sz="2800" b="1" dirty="0" smtClean="0"/>
          </a:p>
          <a:p>
            <a:pPr marL="514350" indent="-514350">
              <a:lnSpc>
                <a:spcPts val="4100"/>
              </a:lnSpc>
            </a:pPr>
            <a:endParaRPr lang="en-US" altLang="zh-CN" sz="2800" b="1" dirty="0" smtClean="0"/>
          </a:p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/>
              <a:t> </a:t>
            </a:r>
          </a:p>
          <a:p>
            <a:pPr marL="514350" indent="-514350">
              <a:lnSpc>
                <a:spcPts val="4100"/>
              </a:lnSpc>
            </a:pPr>
            <a:endParaRPr lang="en-US" altLang="zh-CN" sz="2800" b="1" dirty="0" smtClean="0"/>
          </a:p>
          <a:p>
            <a:pPr marL="514350" indent="-514350">
              <a:lnSpc>
                <a:spcPts val="4100"/>
              </a:lnSpc>
            </a:pPr>
            <a:endParaRPr lang="zh-CN" altLang="zh-CN" sz="2800" b="1" dirty="0"/>
          </a:p>
        </p:txBody>
      </p:sp>
      <p:pic>
        <p:nvPicPr>
          <p:cNvPr id="4" name="Picture 5" descr="gif1339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8224" y="3861048"/>
            <a:ext cx="1303338" cy="15843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456247"/>
            <a:ext cx="8892480" cy="6927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>
                <a:solidFill>
                  <a:srgbClr val="7030A0"/>
                </a:solidFill>
              </a:rPr>
              <a:t> </a:t>
            </a:r>
          </a:p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/>
              <a:t>3. try to do </a:t>
            </a:r>
            <a:r>
              <a:rPr lang="en-US" altLang="zh-CN" sz="2800" b="1" dirty="0" err="1" smtClean="0"/>
              <a:t>sth</a:t>
            </a:r>
            <a:r>
              <a:rPr lang="en-US" altLang="zh-CN" sz="2800" b="1" dirty="0" smtClean="0"/>
              <a:t> </a:t>
            </a:r>
            <a:r>
              <a:rPr lang="zh-CN" altLang="en-US" sz="2800" b="1" dirty="0" smtClean="0"/>
              <a:t>尽力做某事</a:t>
            </a:r>
            <a:endParaRPr lang="en-US" altLang="zh-CN" sz="2800" b="1" dirty="0" smtClean="0"/>
          </a:p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/>
              <a:t>     try doing </a:t>
            </a:r>
            <a:r>
              <a:rPr lang="en-US" altLang="zh-CN" sz="2800" b="1" dirty="0" err="1" smtClean="0"/>
              <a:t>sth</a:t>
            </a:r>
            <a:r>
              <a:rPr lang="en-US" altLang="zh-CN" sz="2800" b="1" dirty="0" smtClean="0"/>
              <a:t> </a:t>
            </a:r>
            <a:r>
              <a:rPr lang="zh-CN" altLang="en-US" sz="2800" b="1" dirty="0" smtClean="0"/>
              <a:t>尝试做某事</a:t>
            </a:r>
            <a:endParaRPr lang="en-US" altLang="zh-CN" sz="2800" b="1" dirty="0" smtClean="0"/>
          </a:p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/>
              <a:t>4. like to do /doing </a:t>
            </a:r>
            <a:r>
              <a:rPr lang="en-US" altLang="zh-CN" sz="2800" b="1" dirty="0" err="1" smtClean="0"/>
              <a:t>sth</a:t>
            </a:r>
            <a:r>
              <a:rPr lang="en-US" altLang="zh-CN" sz="2800" b="1" dirty="0" smtClean="0"/>
              <a:t>      </a:t>
            </a:r>
          </a:p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/>
              <a:t>      to do</a:t>
            </a:r>
            <a:r>
              <a:rPr lang="zh-CN" altLang="en-US" sz="2800" b="1" dirty="0" smtClean="0"/>
              <a:t>强调具体、即将；</a:t>
            </a:r>
            <a:r>
              <a:rPr lang="en-US" altLang="zh-CN" sz="2800" b="1" dirty="0" smtClean="0"/>
              <a:t>  doing</a:t>
            </a:r>
            <a:r>
              <a:rPr lang="zh-CN" altLang="en-US" sz="2800" b="1" dirty="0" smtClean="0"/>
              <a:t>强调经常性、习惯性</a:t>
            </a:r>
            <a:endParaRPr lang="en-US" altLang="zh-CN" sz="2800" b="1" dirty="0" smtClean="0"/>
          </a:p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/>
              <a:t>5.</a:t>
            </a:r>
            <a:r>
              <a:rPr lang="zh-CN" altLang="en-US" sz="2800" b="1" dirty="0" smtClean="0"/>
              <a:t>  </a:t>
            </a:r>
            <a:r>
              <a:rPr lang="en-US" altLang="zh-CN" sz="2800" b="1" dirty="0" smtClean="0"/>
              <a:t>It’s… to do </a:t>
            </a:r>
            <a:r>
              <a:rPr lang="en-US" altLang="zh-CN" sz="2800" b="1" dirty="0" err="1" smtClean="0"/>
              <a:t>sth</a:t>
            </a:r>
            <a:endParaRPr lang="en-US" altLang="zh-CN" sz="2800" b="1" dirty="0" smtClean="0"/>
          </a:p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/>
              <a:t>     It’s </a:t>
            </a:r>
            <a:r>
              <a:rPr lang="en-US" altLang="zh-CN" sz="2800" b="1" dirty="0" smtClean="0">
                <a:solidFill>
                  <a:srgbClr val="0070C0"/>
                </a:solidFill>
              </a:rPr>
              <a:t>no use / no good / a </a:t>
            </a:r>
            <a:r>
              <a:rPr lang="en-US" altLang="zh-CN" sz="2800" b="1" dirty="0" smtClean="0">
                <a:solidFill>
                  <a:srgbClr val="0070C0"/>
                </a:solidFill>
              </a:rPr>
              <a:t>waste of time /money /energy </a:t>
            </a:r>
            <a:r>
              <a:rPr lang="en-US" altLang="zh-CN" sz="2800" b="1" dirty="0" smtClean="0"/>
              <a:t>doing </a:t>
            </a:r>
            <a:r>
              <a:rPr lang="en-US" altLang="zh-CN" sz="2800" b="1" dirty="0" err="1" smtClean="0"/>
              <a:t>sth</a:t>
            </a:r>
            <a:endParaRPr lang="en-US" altLang="zh-CN" sz="2800" b="1" dirty="0" smtClean="0"/>
          </a:p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/>
              <a:t>  </a:t>
            </a:r>
            <a:r>
              <a:rPr lang="zh-CN" altLang="en-US" sz="2800" b="1" dirty="0" smtClean="0"/>
              <a:t>（形式宾语同）</a:t>
            </a:r>
            <a:endParaRPr lang="en-US" altLang="zh-CN" sz="2800" b="1" dirty="0" smtClean="0"/>
          </a:p>
          <a:p>
            <a:pPr marL="514350" indent="-514350">
              <a:lnSpc>
                <a:spcPts val="4100"/>
              </a:lnSpc>
            </a:pPr>
            <a:endParaRPr lang="en-US" altLang="zh-CN" sz="2800" b="1" dirty="0" smtClean="0"/>
          </a:p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/>
              <a:t> </a:t>
            </a:r>
          </a:p>
          <a:p>
            <a:pPr marL="514350" indent="-514350">
              <a:lnSpc>
                <a:spcPts val="4100"/>
              </a:lnSpc>
            </a:pPr>
            <a:endParaRPr lang="en-US" altLang="zh-CN" sz="2800" b="1" dirty="0" smtClean="0"/>
          </a:p>
          <a:p>
            <a:pPr marL="514350" indent="-514350">
              <a:lnSpc>
                <a:spcPts val="4100"/>
              </a:lnSpc>
            </a:pPr>
            <a:endParaRPr lang="zh-CN" altLang="zh-CN" sz="2800" b="1" dirty="0"/>
          </a:p>
        </p:txBody>
      </p:sp>
      <p:pic>
        <p:nvPicPr>
          <p:cNvPr id="4" name="Picture 5" descr="gif1339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96336" y="4365104"/>
            <a:ext cx="1303338" cy="15843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456247"/>
            <a:ext cx="8892480" cy="88126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ts val="3400"/>
              </a:lnSpc>
            </a:pPr>
            <a:r>
              <a:rPr lang="en-US" altLang="zh-CN" sz="2800" b="1" dirty="0" smtClean="0">
                <a:solidFill>
                  <a:srgbClr val="FF0000"/>
                </a:solidFill>
              </a:rPr>
              <a:t>Practice:</a:t>
            </a:r>
          </a:p>
          <a:p>
            <a:pPr marL="514350" indent="-514350">
              <a:lnSpc>
                <a:spcPts val="3400"/>
              </a:lnSpc>
              <a:buAutoNum type="arabicPeriod"/>
            </a:pPr>
            <a:r>
              <a:rPr lang="en-US" altLang="zh-CN" sz="2800" b="1" dirty="0" smtClean="0"/>
              <a:t>My favorite sport is ____.  (run) </a:t>
            </a:r>
          </a:p>
          <a:p>
            <a:pPr marL="514350" indent="-514350">
              <a:lnSpc>
                <a:spcPts val="3400"/>
              </a:lnSpc>
              <a:buAutoNum type="arabicPeriod"/>
            </a:pPr>
            <a:r>
              <a:rPr lang="en-US" altLang="zh-CN" sz="2800" b="1" dirty="0" smtClean="0"/>
              <a:t>I enjoy ________ these books very much.  (read)</a:t>
            </a:r>
          </a:p>
          <a:p>
            <a:pPr marL="514350" indent="-514350">
              <a:lnSpc>
                <a:spcPts val="3400"/>
              </a:lnSpc>
              <a:buAutoNum type="arabicPeriod"/>
            </a:pPr>
            <a:r>
              <a:rPr lang="en-US" altLang="zh-CN" sz="2800" b="1" dirty="0" smtClean="0"/>
              <a:t>It is a waste of time ____  to persuade him to give up smoking. (try)</a:t>
            </a:r>
          </a:p>
          <a:p>
            <a:pPr marL="514350" indent="-514350">
              <a:lnSpc>
                <a:spcPts val="3400"/>
              </a:lnSpc>
              <a:buAutoNum type="arabicPeriod"/>
            </a:pPr>
            <a:r>
              <a:rPr lang="en-US" altLang="zh-CN" sz="2800" b="1" dirty="0" smtClean="0"/>
              <a:t>Some students put off _____ their homework until the last minute. (do)</a:t>
            </a:r>
          </a:p>
          <a:p>
            <a:pPr marL="514350" indent="-514350">
              <a:lnSpc>
                <a:spcPts val="3400"/>
              </a:lnSpc>
              <a:buFontTx/>
              <a:buAutoNum type="arabicPeriod"/>
            </a:pPr>
            <a:r>
              <a:rPr lang="en-US" altLang="zh-CN" sz="2800" b="1" dirty="0" smtClean="0"/>
              <a:t>Some  actors don’t like _____ by their fans. (follow)</a:t>
            </a:r>
          </a:p>
          <a:p>
            <a:pPr marL="514350" indent="-514350">
              <a:lnSpc>
                <a:spcPts val="3400"/>
              </a:lnSpc>
              <a:buFontTx/>
              <a:buAutoNum type="arabicPeriod"/>
            </a:pPr>
            <a:r>
              <a:rPr lang="en-US" altLang="zh-CN" sz="2800" b="1" dirty="0" smtClean="0"/>
              <a:t>The scientists were praised for _________ a great contribution to the country.   (make)</a:t>
            </a:r>
          </a:p>
          <a:p>
            <a:pPr marL="514350" indent="-514350">
              <a:lnSpc>
                <a:spcPts val="3400"/>
              </a:lnSpc>
              <a:buAutoNum type="arabicPeriod"/>
            </a:pPr>
            <a:r>
              <a:rPr lang="en-US" altLang="zh-CN" sz="2800" b="1" dirty="0" smtClean="0"/>
              <a:t>We are looking forward to ____ you soon. (see)</a:t>
            </a:r>
          </a:p>
          <a:p>
            <a:pPr marL="514350" indent="-514350">
              <a:lnSpc>
                <a:spcPts val="3400"/>
              </a:lnSpc>
            </a:pPr>
            <a:r>
              <a:rPr lang="en-US" altLang="zh-CN" sz="2800" b="1" dirty="0" smtClean="0"/>
              <a:t>   </a:t>
            </a:r>
          </a:p>
          <a:p>
            <a:pPr marL="514350" indent="-514350">
              <a:lnSpc>
                <a:spcPts val="3400"/>
              </a:lnSpc>
            </a:pPr>
            <a:endParaRPr lang="en-US" altLang="zh-CN" sz="2800" b="1" dirty="0" smtClean="0"/>
          </a:p>
          <a:p>
            <a:pPr marL="514350" indent="-514350">
              <a:lnSpc>
                <a:spcPts val="3400"/>
              </a:lnSpc>
            </a:pPr>
            <a:endParaRPr lang="en-US" altLang="zh-CN" sz="2800" b="1" dirty="0" smtClean="0"/>
          </a:p>
          <a:p>
            <a:pPr marL="514350" indent="-514350">
              <a:lnSpc>
                <a:spcPts val="3400"/>
              </a:lnSpc>
            </a:pPr>
            <a:endParaRPr lang="en-US" altLang="zh-CN" sz="2800" b="1" dirty="0" smtClean="0"/>
          </a:p>
          <a:p>
            <a:pPr marL="514350" indent="-514350">
              <a:lnSpc>
                <a:spcPts val="3400"/>
              </a:lnSpc>
            </a:pPr>
            <a:endParaRPr lang="en-US" altLang="zh-CN" sz="2800" b="1" dirty="0" smtClean="0"/>
          </a:p>
          <a:p>
            <a:pPr marL="514350" indent="-514350">
              <a:lnSpc>
                <a:spcPts val="3400"/>
              </a:lnSpc>
            </a:pPr>
            <a:endParaRPr lang="en-US" altLang="zh-CN" sz="2800" b="1" dirty="0" smtClean="0"/>
          </a:p>
          <a:p>
            <a:pPr marL="514350" indent="-514350">
              <a:lnSpc>
                <a:spcPts val="3400"/>
              </a:lnSpc>
            </a:pPr>
            <a:r>
              <a:rPr lang="en-US" altLang="zh-CN" sz="2800" b="1" dirty="0" smtClean="0"/>
              <a:t> </a:t>
            </a:r>
          </a:p>
          <a:p>
            <a:pPr marL="514350" indent="-514350">
              <a:lnSpc>
                <a:spcPts val="3400"/>
              </a:lnSpc>
            </a:pPr>
            <a:endParaRPr lang="en-US" altLang="zh-CN" sz="2800" b="1" dirty="0" smtClean="0"/>
          </a:p>
          <a:p>
            <a:pPr marL="514350" indent="-514350">
              <a:lnSpc>
                <a:spcPts val="3400"/>
              </a:lnSpc>
            </a:pPr>
            <a:endParaRPr lang="zh-CN" altLang="zh-CN" sz="2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755576" y="5589240"/>
            <a:ext cx="79928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AutoNum type="arabicPeriod"/>
            </a:pPr>
            <a:r>
              <a:rPr lang="en-US" altLang="zh-CN" sz="2000" b="1" dirty="0" smtClean="0">
                <a:solidFill>
                  <a:srgbClr val="00B0F0"/>
                </a:solidFill>
              </a:rPr>
              <a:t> running  2. reading  3. trying  4. doing  5. being followed</a:t>
            </a:r>
          </a:p>
          <a:p>
            <a:pPr marL="342900" indent="-342900"/>
            <a:r>
              <a:rPr lang="en-US" altLang="zh-CN" sz="2000" b="1" dirty="0" smtClean="0">
                <a:solidFill>
                  <a:srgbClr val="00B0F0"/>
                </a:solidFill>
              </a:rPr>
              <a:t>6. having made  7.  seeing</a:t>
            </a:r>
            <a:endParaRPr lang="zh-CN" altLang="en-US" sz="2000" b="1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456247"/>
            <a:ext cx="8892480" cy="92486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ts val="3400"/>
              </a:lnSpc>
            </a:pPr>
            <a:r>
              <a:rPr lang="en-US" altLang="zh-CN" sz="2800" b="1" dirty="0" smtClean="0">
                <a:solidFill>
                  <a:srgbClr val="FF0000"/>
                </a:solidFill>
              </a:rPr>
              <a:t>Practice:  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用适当的非谓语填空</a:t>
            </a:r>
            <a:endParaRPr lang="en-US" altLang="zh-CN" sz="2800" b="1" dirty="0" smtClean="0">
              <a:solidFill>
                <a:srgbClr val="FF0000"/>
              </a:solidFill>
            </a:endParaRPr>
          </a:p>
          <a:p>
            <a:pPr marL="514350" indent="-514350">
              <a:lnSpc>
                <a:spcPts val="3400"/>
              </a:lnSpc>
              <a:buAutoNum type="arabicPeriod"/>
            </a:pPr>
            <a:r>
              <a:rPr lang="en-US" altLang="zh-CN" sz="2800" b="1" dirty="0" smtClean="0"/>
              <a:t>There is no answer at the  door, why not try _________ him a call?   (make) </a:t>
            </a:r>
          </a:p>
          <a:p>
            <a:pPr marL="514350" indent="-514350">
              <a:lnSpc>
                <a:spcPts val="3400"/>
              </a:lnSpc>
              <a:buAutoNum type="arabicPeriod"/>
            </a:pPr>
            <a:r>
              <a:rPr lang="en-US" altLang="zh-CN" sz="2800" b="1" dirty="0" smtClean="0"/>
              <a:t>My typing speed is so slow. I regret ___________ enough at school.  (not </a:t>
            </a:r>
            <a:r>
              <a:rPr lang="en-US" altLang="zh-CN" sz="2800" b="1" dirty="0" err="1" smtClean="0"/>
              <a:t>practise</a:t>
            </a:r>
            <a:r>
              <a:rPr lang="en-US" altLang="zh-CN" sz="2800" b="1" dirty="0" smtClean="0"/>
              <a:t>)</a:t>
            </a:r>
          </a:p>
          <a:p>
            <a:pPr marL="514350" indent="-514350">
              <a:lnSpc>
                <a:spcPts val="3400"/>
              </a:lnSpc>
              <a:buAutoNum type="arabicPeriod"/>
            </a:pPr>
            <a:r>
              <a:rPr lang="en-US" altLang="zh-CN" sz="2800" b="1" dirty="0" smtClean="0"/>
              <a:t>Please remember _________ all the windows before you leave. (close)</a:t>
            </a:r>
          </a:p>
          <a:p>
            <a:pPr marL="514350" indent="-514350">
              <a:lnSpc>
                <a:spcPts val="3400"/>
              </a:lnSpc>
              <a:buAutoNum type="arabicPeriod"/>
            </a:pPr>
            <a:r>
              <a:rPr lang="en-US" altLang="zh-CN" sz="2800" b="1" dirty="0" smtClean="0"/>
              <a:t>“Stop _______, and we’ll have a quiz.” said the teacher.  (read)</a:t>
            </a:r>
          </a:p>
          <a:p>
            <a:pPr marL="514350" indent="-514350">
              <a:lnSpc>
                <a:spcPts val="3400"/>
              </a:lnSpc>
              <a:buAutoNum type="arabicPeriod"/>
            </a:pPr>
            <a:r>
              <a:rPr lang="en-US" altLang="zh-CN" sz="2800" b="1" dirty="0" smtClean="0"/>
              <a:t>He left the classroom from the back door to escape ___________ .  (find)</a:t>
            </a:r>
          </a:p>
          <a:p>
            <a:pPr marL="514350" indent="-514350">
              <a:lnSpc>
                <a:spcPts val="3400"/>
              </a:lnSpc>
              <a:buAutoNum type="arabicPeriod"/>
            </a:pPr>
            <a:endParaRPr lang="en-US" altLang="zh-CN" sz="2800" b="1" dirty="0" smtClean="0"/>
          </a:p>
          <a:p>
            <a:pPr marL="514350" indent="-514350">
              <a:lnSpc>
                <a:spcPts val="3400"/>
              </a:lnSpc>
            </a:pPr>
            <a:r>
              <a:rPr lang="en-US" altLang="zh-CN" sz="2800" b="1" dirty="0" smtClean="0"/>
              <a:t>   </a:t>
            </a:r>
          </a:p>
          <a:p>
            <a:pPr marL="514350" indent="-514350">
              <a:lnSpc>
                <a:spcPts val="3400"/>
              </a:lnSpc>
            </a:pPr>
            <a:endParaRPr lang="en-US" altLang="zh-CN" sz="2800" b="1" dirty="0" smtClean="0"/>
          </a:p>
          <a:p>
            <a:pPr marL="514350" indent="-514350">
              <a:lnSpc>
                <a:spcPts val="3400"/>
              </a:lnSpc>
            </a:pPr>
            <a:endParaRPr lang="en-US" altLang="zh-CN" sz="2800" b="1" dirty="0" smtClean="0"/>
          </a:p>
          <a:p>
            <a:pPr marL="514350" indent="-514350">
              <a:lnSpc>
                <a:spcPts val="3400"/>
              </a:lnSpc>
            </a:pPr>
            <a:endParaRPr lang="en-US" altLang="zh-CN" sz="2800" b="1" dirty="0" smtClean="0"/>
          </a:p>
          <a:p>
            <a:pPr marL="514350" indent="-514350">
              <a:lnSpc>
                <a:spcPts val="3400"/>
              </a:lnSpc>
            </a:pPr>
            <a:endParaRPr lang="en-US" altLang="zh-CN" sz="2800" b="1" dirty="0" smtClean="0"/>
          </a:p>
          <a:p>
            <a:pPr marL="514350" indent="-514350">
              <a:lnSpc>
                <a:spcPts val="3400"/>
              </a:lnSpc>
            </a:pPr>
            <a:endParaRPr lang="en-US" altLang="zh-CN" sz="2800" b="1" dirty="0" smtClean="0"/>
          </a:p>
          <a:p>
            <a:pPr marL="514350" indent="-514350">
              <a:lnSpc>
                <a:spcPts val="3400"/>
              </a:lnSpc>
            </a:pPr>
            <a:r>
              <a:rPr lang="en-US" altLang="zh-CN" sz="2800" b="1" dirty="0" smtClean="0"/>
              <a:t> </a:t>
            </a:r>
          </a:p>
          <a:p>
            <a:pPr marL="514350" indent="-514350">
              <a:lnSpc>
                <a:spcPts val="3400"/>
              </a:lnSpc>
            </a:pPr>
            <a:endParaRPr lang="en-US" altLang="zh-CN" sz="2800" b="1" dirty="0" smtClean="0"/>
          </a:p>
          <a:p>
            <a:pPr marL="514350" indent="-514350">
              <a:lnSpc>
                <a:spcPts val="3400"/>
              </a:lnSpc>
            </a:pPr>
            <a:endParaRPr lang="zh-CN" altLang="zh-CN" sz="2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755576" y="5589240"/>
            <a:ext cx="79928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AutoNum type="arabicPeriod"/>
            </a:pPr>
            <a:r>
              <a:rPr lang="en-US" altLang="zh-CN" sz="2000" b="1" dirty="0" smtClean="0">
                <a:solidFill>
                  <a:srgbClr val="00B0F0"/>
                </a:solidFill>
              </a:rPr>
              <a:t>Making   2. not </a:t>
            </a:r>
            <a:r>
              <a:rPr lang="en-US" altLang="zh-CN" sz="2000" b="1" dirty="0" err="1" smtClean="0">
                <a:solidFill>
                  <a:srgbClr val="00B0F0"/>
                </a:solidFill>
              </a:rPr>
              <a:t>practising</a:t>
            </a:r>
            <a:r>
              <a:rPr lang="en-US" altLang="zh-CN" sz="2000" b="1" dirty="0" smtClean="0">
                <a:solidFill>
                  <a:srgbClr val="00B0F0"/>
                </a:solidFill>
              </a:rPr>
              <a:t>  3. to close  4. reading  5. being found. </a:t>
            </a:r>
            <a:endParaRPr lang="zh-CN" altLang="en-US" sz="2000" b="1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332656"/>
            <a:ext cx="8568952" cy="53501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/>
              <a:t>T/F</a:t>
            </a:r>
          </a:p>
          <a:p>
            <a:pPr marL="514350" indent="-514350">
              <a:lnSpc>
                <a:spcPts val="4100"/>
              </a:lnSpc>
              <a:buAutoNum type="arabicPeriod"/>
            </a:pPr>
            <a:r>
              <a:rPr lang="en-US" altLang="zh-CN" sz="2800" b="1" dirty="0" smtClean="0"/>
              <a:t>It is very hot here. Would you mind to open the window?</a:t>
            </a:r>
          </a:p>
          <a:p>
            <a:pPr marL="514350" indent="-514350">
              <a:lnSpc>
                <a:spcPts val="4100"/>
              </a:lnSpc>
              <a:buAutoNum type="arabicPeriod"/>
            </a:pPr>
            <a:r>
              <a:rPr lang="en-US" altLang="zh-CN" sz="2800" b="1" dirty="0" smtClean="0"/>
              <a:t>When and where holding the meeting hasn’t been decided.</a:t>
            </a:r>
          </a:p>
          <a:p>
            <a:pPr marL="514350" indent="-514350">
              <a:lnSpc>
                <a:spcPts val="4100"/>
              </a:lnSpc>
              <a:buAutoNum type="arabicPeriod"/>
            </a:pPr>
            <a:r>
              <a:rPr lang="en-US" altLang="zh-CN" sz="2800" b="1" dirty="0" smtClean="0"/>
              <a:t>We are going to have her live with Aunt Wang.</a:t>
            </a:r>
          </a:p>
          <a:p>
            <a:pPr marL="514350" indent="-514350">
              <a:lnSpc>
                <a:spcPts val="4100"/>
              </a:lnSpc>
              <a:buAutoNum type="arabicPeriod"/>
            </a:pPr>
            <a:r>
              <a:rPr lang="en-US" altLang="zh-CN" sz="2800" b="1" dirty="0" smtClean="0"/>
              <a:t>We didn’t stop having a rest until we reached the end.</a:t>
            </a:r>
          </a:p>
          <a:p>
            <a:pPr marL="514350" indent="-514350">
              <a:lnSpc>
                <a:spcPts val="4100"/>
              </a:lnSpc>
              <a:buAutoNum type="arabicPeriod"/>
            </a:pPr>
            <a:r>
              <a:rPr lang="en-US" altLang="zh-CN" sz="2800" b="1" dirty="0" smtClean="0"/>
              <a:t>Would you like something to eat?</a:t>
            </a:r>
          </a:p>
          <a:p>
            <a:pPr marL="514350" indent="-514350">
              <a:lnSpc>
                <a:spcPts val="4100"/>
              </a:lnSpc>
            </a:pPr>
            <a:endParaRPr lang="en-US" altLang="zh-CN" sz="2800" b="1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755576" y="5589240"/>
            <a:ext cx="79928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AutoNum type="arabicPeriod"/>
            </a:pPr>
            <a:r>
              <a:rPr lang="en-US" altLang="zh-CN" sz="2000" b="1" dirty="0" smtClean="0">
                <a:solidFill>
                  <a:srgbClr val="00B0F0"/>
                </a:solidFill>
              </a:rPr>
              <a:t>F    2. F   3. T    4. F   5. T</a:t>
            </a:r>
            <a:endParaRPr lang="zh-CN" altLang="en-US" sz="2000" b="1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4d0b5182be6c92b5f603a6d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1752600" y="1828800"/>
            <a:ext cx="3429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zh-CN" altLang="en-US"/>
          </a:p>
        </p:txBody>
      </p:sp>
      <p:sp>
        <p:nvSpPr>
          <p:cNvPr id="6148" name="WordArt 4"/>
          <p:cNvSpPr>
            <a:spLocks noChangeArrowheads="1" noChangeShapeType="1"/>
          </p:cNvSpPr>
          <p:nvPr/>
        </p:nvSpPr>
        <p:spPr bwMode="auto">
          <a:xfrm>
            <a:off x="1187624" y="2132856"/>
            <a:ext cx="6729413" cy="20891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sz="3600" b="1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8998"/>
                    </a:srgbClr>
                  </a:outerShdw>
                </a:effectLst>
                <a:latin typeface="Comic Sans MS"/>
              </a:rPr>
              <a:t>分词</a:t>
            </a:r>
            <a:endParaRPr lang="zh-CN" altLang="en-US" sz="3600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8998"/>
                  </a:srgbClr>
                </a:outerShdw>
              </a:effectLst>
              <a:latin typeface="Comic Sans MS"/>
            </a:endParaRPr>
          </a:p>
        </p:txBody>
      </p:sp>
      <p:cxnSp>
        <p:nvCxnSpPr>
          <p:cNvPr id="6" name="直接连接符 5"/>
          <p:cNvCxnSpPr/>
          <p:nvPr/>
        </p:nvCxnSpPr>
        <p:spPr>
          <a:xfrm>
            <a:off x="1219200" y="4419600"/>
            <a:ext cx="2352675" cy="1588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332656"/>
            <a:ext cx="9144000" cy="7453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ts val="4100"/>
              </a:lnSpc>
            </a:pPr>
            <a:r>
              <a:rPr lang="zh-CN" altLang="en-US" sz="2800" b="1" dirty="0" smtClean="0">
                <a:solidFill>
                  <a:srgbClr val="FF0000"/>
                </a:solidFill>
              </a:rPr>
              <a:t>一、形式</a:t>
            </a:r>
            <a:endParaRPr lang="en-US" altLang="zh-CN" sz="2800" b="1" dirty="0" smtClean="0">
              <a:solidFill>
                <a:srgbClr val="FF0000"/>
              </a:solidFill>
            </a:endParaRPr>
          </a:p>
          <a:p>
            <a:pPr marL="514350" indent="-514350">
              <a:lnSpc>
                <a:spcPts val="4100"/>
              </a:lnSpc>
            </a:pPr>
            <a:r>
              <a:rPr lang="zh-CN" altLang="en-US" sz="2800" b="1" dirty="0" smtClean="0">
                <a:solidFill>
                  <a:srgbClr val="0070C0"/>
                </a:solidFill>
              </a:rPr>
              <a:t>现在分词：</a:t>
            </a:r>
            <a:endParaRPr lang="en-US" altLang="zh-CN" sz="2800" b="1" dirty="0" smtClean="0">
              <a:solidFill>
                <a:srgbClr val="0070C0"/>
              </a:solidFill>
            </a:endParaRPr>
          </a:p>
          <a:p>
            <a:pPr marL="514350" indent="-514350">
              <a:lnSpc>
                <a:spcPts val="4100"/>
              </a:lnSpc>
            </a:pPr>
            <a:r>
              <a:rPr lang="zh-CN" altLang="en-US" sz="2800" b="1" dirty="0" smtClean="0"/>
              <a:t>一般式：</a:t>
            </a:r>
            <a:r>
              <a:rPr lang="en-US" altLang="zh-CN" sz="2800" b="1" dirty="0" smtClean="0"/>
              <a:t>doing / being done  </a:t>
            </a:r>
            <a:r>
              <a:rPr lang="zh-CN" altLang="en-US" sz="2800" b="1" dirty="0" smtClean="0"/>
              <a:t>表示进行的动作</a:t>
            </a:r>
            <a:endParaRPr lang="en-US" altLang="zh-CN" sz="2800" b="1" dirty="0" smtClean="0"/>
          </a:p>
          <a:p>
            <a:pPr marL="514350" indent="-514350">
              <a:lnSpc>
                <a:spcPts val="4100"/>
              </a:lnSpc>
            </a:pPr>
            <a:r>
              <a:rPr lang="zh-CN" altLang="en-US" sz="2800" b="1" dirty="0" smtClean="0"/>
              <a:t>完成式：</a:t>
            </a:r>
            <a:r>
              <a:rPr lang="en-US" altLang="zh-CN" sz="2800" b="1" dirty="0" smtClean="0"/>
              <a:t>having done / having been done </a:t>
            </a:r>
            <a:r>
              <a:rPr lang="zh-CN" altLang="en-US" sz="2800" b="1" dirty="0" smtClean="0"/>
              <a:t>表示完成的动作</a:t>
            </a:r>
            <a:endParaRPr lang="en-US" altLang="zh-CN" sz="2800" b="1" dirty="0" smtClean="0"/>
          </a:p>
          <a:p>
            <a:pPr marL="514350" indent="-514350">
              <a:lnSpc>
                <a:spcPts val="4100"/>
              </a:lnSpc>
            </a:pPr>
            <a:r>
              <a:rPr lang="zh-CN" altLang="en-US" sz="2800" b="1" dirty="0" smtClean="0">
                <a:solidFill>
                  <a:srgbClr val="0070C0"/>
                </a:solidFill>
              </a:rPr>
              <a:t>过去分词</a:t>
            </a:r>
            <a:r>
              <a:rPr lang="zh-CN" altLang="en-US" sz="2800" b="1" dirty="0" smtClean="0"/>
              <a:t>：只有一种形式：</a:t>
            </a:r>
            <a:r>
              <a:rPr lang="en-US" altLang="zh-CN" sz="2800" b="1" dirty="0" smtClean="0"/>
              <a:t>done ; </a:t>
            </a:r>
            <a:r>
              <a:rPr lang="zh-CN" altLang="en-US" sz="2800" b="1" dirty="0" smtClean="0"/>
              <a:t>表示</a:t>
            </a:r>
            <a:r>
              <a:rPr lang="zh-CN" altLang="en-US" sz="2800" b="1" dirty="0" smtClean="0">
                <a:solidFill>
                  <a:srgbClr val="0070C0"/>
                </a:solidFill>
              </a:rPr>
              <a:t>被动</a:t>
            </a:r>
            <a:r>
              <a:rPr lang="zh-CN" altLang="en-US" sz="2800" b="1" dirty="0" smtClean="0"/>
              <a:t>或</a:t>
            </a:r>
            <a:r>
              <a:rPr lang="zh-CN" altLang="en-US" sz="2800" b="1" dirty="0" smtClean="0">
                <a:solidFill>
                  <a:srgbClr val="0070C0"/>
                </a:solidFill>
              </a:rPr>
              <a:t>完成</a:t>
            </a:r>
            <a:r>
              <a:rPr lang="zh-CN" altLang="en-US" sz="2800" b="1" dirty="0" smtClean="0"/>
              <a:t>的动作，也可以表示所处的</a:t>
            </a:r>
            <a:r>
              <a:rPr lang="zh-CN" altLang="en-US" sz="2800" b="1" dirty="0" smtClean="0">
                <a:solidFill>
                  <a:srgbClr val="0070C0"/>
                </a:solidFill>
              </a:rPr>
              <a:t>状态</a:t>
            </a:r>
            <a:endParaRPr lang="en-US" altLang="zh-CN" sz="2800" b="1" dirty="0" smtClean="0">
              <a:solidFill>
                <a:srgbClr val="0070C0"/>
              </a:solidFill>
            </a:endParaRPr>
          </a:p>
          <a:p>
            <a:pPr marL="514350" indent="-514350">
              <a:lnSpc>
                <a:spcPts val="4100"/>
              </a:lnSpc>
            </a:pPr>
            <a:endParaRPr lang="en-US" altLang="zh-CN" sz="2800" b="1" dirty="0" smtClean="0"/>
          </a:p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>
                <a:solidFill>
                  <a:srgbClr val="7030A0"/>
                </a:solidFill>
              </a:rPr>
              <a:t>Hearing</a:t>
            </a:r>
            <a:r>
              <a:rPr lang="en-US" altLang="zh-CN" sz="2800" b="1" dirty="0" smtClean="0"/>
              <a:t> the good news, he jumped with joy.</a:t>
            </a:r>
          </a:p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>
                <a:solidFill>
                  <a:srgbClr val="7030A0"/>
                </a:solidFill>
              </a:rPr>
              <a:t>Having finished </a:t>
            </a:r>
            <a:r>
              <a:rPr lang="en-US" altLang="zh-CN" sz="2800" b="1" dirty="0" smtClean="0"/>
              <a:t>all the work, they went to the cinema for relaxation.</a:t>
            </a:r>
          </a:p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>
                <a:solidFill>
                  <a:srgbClr val="7030A0"/>
                </a:solidFill>
              </a:rPr>
              <a:t>Having been told </a:t>
            </a:r>
            <a:r>
              <a:rPr lang="en-US" altLang="zh-CN" sz="2800" b="1" dirty="0" smtClean="0"/>
              <a:t>many times, she was still very confused.</a:t>
            </a:r>
          </a:p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>
                <a:solidFill>
                  <a:srgbClr val="7030A0"/>
                </a:solidFill>
              </a:rPr>
              <a:t>Given</a:t>
            </a:r>
            <a:r>
              <a:rPr lang="en-US" altLang="zh-CN" sz="2800" b="1" dirty="0" smtClean="0"/>
              <a:t> more time, he would have finished the work on time.</a:t>
            </a:r>
          </a:p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/>
              <a:t>                   </a:t>
            </a:r>
          </a:p>
          <a:p>
            <a:pPr marL="514350" indent="-514350">
              <a:lnSpc>
                <a:spcPts val="4100"/>
              </a:lnSpc>
              <a:buAutoNum type="arabicPeriod"/>
            </a:pPr>
            <a:endParaRPr lang="zh-CN" altLang="zh-CN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456247"/>
            <a:ext cx="8892480" cy="8402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ts val="2700"/>
              </a:lnSpc>
            </a:pPr>
            <a:r>
              <a:rPr lang="zh-CN" altLang="en-US" sz="2400" b="1" dirty="0" smtClean="0">
                <a:solidFill>
                  <a:srgbClr val="FF0000"/>
                </a:solidFill>
              </a:rPr>
              <a:t>二、功能 （定语；表语；状语；宾补）</a:t>
            </a:r>
            <a:endParaRPr lang="en-US" altLang="zh-CN" sz="2400" b="1" dirty="0" smtClean="0">
              <a:solidFill>
                <a:srgbClr val="FF0000"/>
              </a:solidFill>
            </a:endParaRPr>
          </a:p>
          <a:p>
            <a:pPr marL="514350" indent="-514350">
              <a:lnSpc>
                <a:spcPts val="2700"/>
              </a:lnSpc>
            </a:pPr>
            <a:endParaRPr lang="en-US" altLang="zh-CN" sz="2400" b="1" dirty="0" smtClean="0">
              <a:solidFill>
                <a:srgbClr val="FF0000"/>
              </a:solidFill>
            </a:endParaRPr>
          </a:p>
          <a:p>
            <a:pPr marL="514350" indent="-514350">
              <a:lnSpc>
                <a:spcPts val="2700"/>
              </a:lnSpc>
            </a:pPr>
            <a:r>
              <a:rPr lang="en-US" altLang="zh-CN" sz="2400" b="1" dirty="0" smtClean="0"/>
              <a:t>The students </a:t>
            </a:r>
            <a:r>
              <a:rPr lang="en-US" altLang="zh-CN" sz="2400" b="1" dirty="0" smtClean="0">
                <a:solidFill>
                  <a:schemeClr val="accent6">
                    <a:lumMod val="75000"/>
                  </a:schemeClr>
                </a:solidFill>
              </a:rPr>
              <a:t>playing football now </a:t>
            </a:r>
            <a:r>
              <a:rPr lang="en-US" altLang="zh-CN" sz="2400" b="1" dirty="0" smtClean="0"/>
              <a:t>are from class 1.</a:t>
            </a:r>
          </a:p>
          <a:p>
            <a:pPr marL="514350" indent="-514350">
              <a:lnSpc>
                <a:spcPts val="2700"/>
              </a:lnSpc>
            </a:pPr>
            <a:r>
              <a:rPr lang="en-US" altLang="zh-CN" sz="2400" b="1" dirty="0" smtClean="0"/>
              <a:t>The building </a:t>
            </a:r>
            <a:r>
              <a:rPr lang="en-US" altLang="zh-CN" sz="2400" b="1" dirty="0" smtClean="0">
                <a:solidFill>
                  <a:schemeClr val="accent6">
                    <a:lumMod val="75000"/>
                  </a:schemeClr>
                </a:solidFill>
              </a:rPr>
              <a:t>being built now </a:t>
            </a:r>
            <a:r>
              <a:rPr lang="en-US" altLang="zh-CN" sz="2400" b="1" dirty="0" smtClean="0"/>
              <a:t>will be a children’s hospital.</a:t>
            </a:r>
          </a:p>
          <a:p>
            <a:pPr marL="514350" indent="-514350">
              <a:lnSpc>
                <a:spcPts val="2700"/>
              </a:lnSpc>
            </a:pPr>
            <a:r>
              <a:rPr lang="en-US" altLang="zh-CN" sz="2400" b="1" dirty="0" smtClean="0"/>
              <a:t>The building </a:t>
            </a:r>
            <a:r>
              <a:rPr lang="en-US" altLang="zh-CN" sz="2400" b="1" dirty="0" smtClean="0">
                <a:solidFill>
                  <a:schemeClr val="accent6">
                    <a:lumMod val="75000"/>
                  </a:schemeClr>
                </a:solidFill>
              </a:rPr>
              <a:t>built last year </a:t>
            </a:r>
            <a:r>
              <a:rPr lang="en-US" altLang="zh-CN" sz="2400" b="1" dirty="0" smtClean="0"/>
              <a:t>is now in use.</a:t>
            </a:r>
          </a:p>
          <a:p>
            <a:pPr marL="514350" indent="-514350">
              <a:lnSpc>
                <a:spcPts val="2700"/>
              </a:lnSpc>
            </a:pPr>
            <a:endParaRPr lang="en-US" altLang="zh-CN" sz="2400" b="1" dirty="0" smtClean="0"/>
          </a:p>
          <a:p>
            <a:pPr marL="514350" indent="-514350">
              <a:lnSpc>
                <a:spcPts val="2700"/>
              </a:lnSpc>
            </a:pPr>
            <a:r>
              <a:rPr lang="en-US" altLang="zh-CN" sz="2400" b="1" dirty="0" smtClean="0"/>
              <a:t>The story is </a:t>
            </a:r>
            <a:r>
              <a:rPr lang="en-US" altLang="zh-CN" sz="2400" b="1" dirty="0" smtClean="0">
                <a:solidFill>
                  <a:schemeClr val="accent6">
                    <a:lumMod val="75000"/>
                  </a:schemeClr>
                </a:solidFill>
              </a:rPr>
              <a:t>interesting.</a:t>
            </a:r>
          </a:p>
          <a:p>
            <a:pPr marL="514350" indent="-514350">
              <a:lnSpc>
                <a:spcPts val="2700"/>
              </a:lnSpc>
            </a:pPr>
            <a:r>
              <a:rPr lang="en-US" altLang="zh-CN" sz="2400" b="1" dirty="0" smtClean="0"/>
              <a:t>I’m </a:t>
            </a:r>
            <a:r>
              <a:rPr lang="en-US" altLang="zh-CN" sz="2400" b="1" dirty="0" smtClean="0">
                <a:solidFill>
                  <a:schemeClr val="accent6">
                    <a:lumMod val="75000"/>
                  </a:schemeClr>
                </a:solidFill>
              </a:rPr>
              <a:t>interested </a:t>
            </a:r>
            <a:r>
              <a:rPr lang="en-US" altLang="zh-CN" sz="2400" b="1" dirty="0" smtClean="0"/>
              <a:t>in the story.</a:t>
            </a:r>
          </a:p>
          <a:p>
            <a:pPr marL="514350" indent="-514350">
              <a:lnSpc>
                <a:spcPts val="2700"/>
              </a:lnSpc>
            </a:pPr>
            <a:endParaRPr lang="en-US" altLang="zh-CN" sz="2400" b="1" dirty="0" smtClean="0"/>
          </a:p>
          <a:p>
            <a:pPr marL="514350" indent="-514350">
              <a:lnSpc>
                <a:spcPts val="2700"/>
              </a:lnSpc>
            </a:pPr>
            <a:r>
              <a:rPr lang="en-US" altLang="zh-CN" sz="2400" b="1" dirty="0" smtClean="0">
                <a:solidFill>
                  <a:schemeClr val="accent6">
                    <a:lumMod val="75000"/>
                  </a:schemeClr>
                </a:solidFill>
              </a:rPr>
              <a:t>Hearing </a:t>
            </a:r>
            <a:r>
              <a:rPr lang="en-US" altLang="zh-CN" sz="2400" b="1" dirty="0" smtClean="0"/>
              <a:t>the good news, he jumped with  joy.</a:t>
            </a:r>
          </a:p>
          <a:p>
            <a:pPr marL="514350" indent="-514350">
              <a:lnSpc>
                <a:spcPts val="2700"/>
              </a:lnSpc>
            </a:pPr>
            <a:r>
              <a:rPr lang="en-US" altLang="zh-CN" sz="2400" b="1" dirty="0" smtClean="0">
                <a:solidFill>
                  <a:schemeClr val="accent6">
                    <a:lumMod val="75000"/>
                  </a:schemeClr>
                </a:solidFill>
              </a:rPr>
              <a:t>Not having finished </a:t>
            </a:r>
            <a:r>
              <a:rPr lang="en-US" altLang="zh-CN" sz="2400" b="1" dirty="0" smtClean="0"/>
              <a:t>his work on time, he was fired by the boss.</a:t>
            </a:r>
          </a:p>
          <a:p>
            <a:pPr marL="514350" indent="-514350">
              <a:lnSpc>
                <a:spcPts val="2700"/>
              </a:lnSpc>
            </a:pPr>
            <a:r>
              <a:rPr lang="en-US" altLang="zh-CN" sz="2400" b="1" dirty="0" smtClean="0"/>
              <a:t>He sat there, </a:t>
            </a:r>
            <a:r>
              <a:rPr lang="en-US" altLang="zh-CN" sz="2400" b="1" dirty="0" smtClean="0">
                <a:solidFill>
                  <a:schemeClr val="accent6">
                    <a:lumMod val="75000"/>
                  </a:schemeClr>
                </a:solidFill>
              </a:rPr>
              <a:t>reading </a:t>
            </a:r>
            <a:r>
              <a:rPr lang="en-US" altLang="zh-CN" sz="2400" b="1" dirty="0" smtClean="0"/>
              <a:t>a magazine.</a:t>
            </a:r>
          </a:p>
          <a:p>
            <a:pPr marL="514350" indent="-514350">
              <a:lnSpc>
                <a:spcPts val="2700"/>
              </a:lnSpc>
            </a:pPr>
            <a:r>
              <a:rPr lang="en-US" altLang="zh-CN" sz="2400" b="1" dirty="0" smtClean="0"/>
              <a:t>He sat there, </a:t>
            </a:r>
            <a:r>
              <a:rPr lang="en-US" altLang="zh-CN" sz="2400" b="1" dirty="0" smtClean="0">
                <a:solidFill>
                  <a:schemeClr val="accent6">
                    <a:lumMod val="75000"/>
                  </a:schemeClr>
                </a:solidFill>
              </a:rPr>
              <a:t>lost</a:t>
            </a:r>
            <a:r>
              <a:rPr lang="en-US" altLang="zh-CN" sz="2400" b="1" dirty="0" smtClean="0"/>
              <a:t> in thought.</a:t>
            </a:r>
          </a:p>
          <a:p>
            <a:pPr marL="514350" indent="-514350">
              <a:lnSpc>
                <a:spcPts val="2700"/>
              </a:lnSpc>
            </a:pPr>
            <a:r>
              <a:rPr lang="en-US" altLang="zh-CN" sz="2400" b="1" dirty="0" smtClean="0">
                <a:solidFill>
                  <a:schemeClr val="accent6">
                    <a:lumMod val="75000"/>
                  </a:schemeClr>
                </a:solidFill>
              </a:rPr>
              <a:t>Given </a:t>
            </a:r>
            <a:r>
              <a:rPr lang="en-US" altLang="zh-CN" sz="2400" b="1" dirty="0" smtClean="0"/>
              <a:t>more attention, the little trees will grow better.</a:t>
            </a:r>
          </a:p>
          <a:p>
            <a:pPr marL="514350" indent="-514350">
              <a:lnSpc>
                <a:spcPts val="2700"/>
              </a:lnSpc>
            </a:pPr>
            <a:endParaRPr lang="en-US" altLang="zh-CN" sz="2400" b="1" dirty="0" smtClean="0"/>
          </a:p>
          <a:p>
            <a:pPr marL="514350" indent="-514350">
              <a:lnSpc>
                <a:spcPts val="2700"/>
              </a:lnSpc>
            </a:pPr>
            <a:r>
              <a:rPr lang="en-US" altLang="zh-CN" sz="2400" b="1" dirty="0" smtClean="0"/>
              <a:t>I found a little girl </a:t>
            </a:r>
            <a:r>
              <a:rPr lang="en-US" altLang="zh-CN" sz="2400" b="1" dirty="0" smtClean="0">
                <a:solidFill>
                  <a:schemeClr val="accent6">
                    <a:lumMod val="75000"/>
                  </a:schemeClr>
                </a:solidFill>
              </a:rPr>
              <a:t>standing</a:t>
            </a:r>
            <a:r>
              <a:rPr lang="en-US" altLang="zh-CN" sz="2400" b="1" dirty="0" smtClean="0"/>
              <a:t> in the rain.</a:t>
            </a:r>
          </a:p>
          <a:p>
            <a:pPr marL="514350" indent="-514350">
              <a:lnSpc>
                <a:spcPts val="2700"/>
              </a:lnSpc>
            </a:pPr>
            <a:r>
              <a:rPr lang="en-US" altLang="zh-CN" sz="2400" b="1" dirty="0" smtClean="0"/>
              <a:t>He found his house </a:t>
            </a:r>
            <a:r>
              <a:rPr lang="en-US" altLang="zh-CN" sz="2400" b="1" dirty="0" smtClean="0">
                <a:solidFill>
                  <a:schemeClr val="accent6">
                    <a:lumMod val="75000"/>
                  </a:schemeClr>
                </a:solidFill>
              </a:rPr>
              <a:t>broken into </a:t>
            </a:r>
            <a:r>
              <a:rPr lang="en-US" altLang="zh-CN" sz="2400" b="1" dirty="0" smtClean="0"/>
              <a:t>when he came back.</a:t>
            </a:r>
          </a:p>
          <a:p>
            <a:pPr marL="514350" indent="-514350">
              <a:lnSpc>
                <a:spcPts val="2700"/>
              </a:lnSpc>
            </a:pPr>
            <a:endParaRPr lang="en-US" altLang="zh-CN" sz="2400" b="1" dirty="0" smtClean="0"/>
          </a:p>
          <a:p>
            <a:pPr marL="514350" indent="-514350">
              <a:lnSpc>
                <a:spcPts val="2700"/>
              </a:lnSpc>
            </a:pPr>
            <a:endParaRPr lang="en-US" altLang="zh-CN" sz="2400" b="1" dirty="0" smtClean="0"/>
          </a:p>
          <a:p>
            <a:pPr marL="514350" indent="-514350">
              <a:lnSpc>
                <a:spcPts val="2700"/>
              </a:lnSpc>
            </a:pPr>
            <a:endParaRPr lang="en-US" altLang="zh-CN" sz="2400" b="1" dirty="0" smtClean="0"/>
          </a:p>
          <a:p>
            <a:pPr marL="514350" indent="-514350">
              <a:lnSpc>
                <a:spcPts val="2700"/>
              </a:lnSpc>
            </a:pPr>
            <a:endParaRPr lang="en-US" altLang="zh-CN" sz="2400" b="1" dirty="0" smtClean="0"/>
          </a:p>
          <a:p>
            <a:pPr marL="514350" indent="-514350">
              <a:lnSpc>
                <a:spcPts val="2700"/>
              </a:lnSpc>
            </a:pPr>
            <a:r>
              <a:rPr lang="en-US" altLang="zh-CN" sz="2400" b="1" dirty="0" smtClean="0"/>
              <a:t> </a:t>
            </a:r>
          </a:p>
          <a:p>
            <a:pPr marL="514350" indent="-514350">
              <a:lnSpc>
                <a:spcPts val="2700"/>
              </a:lnSpc>
            </a:pPr>
            <a:endParaRPr lang="en-US" altLang="zh-CN" sz="2400" b="1" dirty="0" smtClean="0"/>
          </a:p>
          <a:p>
            <a:pPr marL="514350" indent="-514350">
              <a:lnSpc>
                <a:spcPts val="2700"/>
              </a:lnSpc>
            </a:pPr>
            <a:endParaRPr lang="zh-CN" altLang="zh-CN" sz="2400" b="1" dirty="0"/>
          </a:p>
        </p:txBody>
      </p:sp>
      <p:pic>
        <p:nvPicPr>
          <p:cNvPr id="3" name="Picture 2" descr="buee_0423">
            <a:hlinkClick r:id="rId2"/>
          </p:cNvPr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80312" y="4725144"/>
            <a:ext cx="1434517" cy="12241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332656"/>
            <a:ext cx="849694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en-US" altLang="zh-CN" sz="2800" b="1" dirty="0" smtClean="0"/>
              <a:t>Yesterday  my friend came here specially to see me. </a:t>
            </a:r>
          </a:p>
          <a:p>
            <a:pPr marL="514350" indent="-514350"/>
            <a:endParaRPr lang="en-US" altLang="zh-CN" sz="2800" b="1" dirty="0" smtClean="0"/>
          </a:p>
          <a:p>
            <a:pPr marL="514350" indent="-514350"/>
            <a:endParaRPr lang="en-US" altLang="zh-CN" sz="2800" b="1" dirty="0" smtClean="0"/>
          </a:p>
          <a:p>
            <a:pPr marL="514350" indent="-514350"/>
            <a:r>
              <a:rPr lang="en-US" altLang="zh-CN" sz="2800" b="1" dirty="0" smtClean="0"/>
              <a:t>Living in the outer space is different from living on the earth.</a:t>
            </a:r>
          </a:p>
          <a:p>
            <a:pPr marL="514350" indent="-514350"/>
            <a:endParaRPr lang="en-US" altLang="zh-CN" sz="2800" b="1" dirty="0" smtClean="0"/>
          </a:p>
          <a:p>
            <a:pPr marL="514350" indent="-514350"/>
            <a:endParaRPr lang="en-US" altLang="zh-CN" sz="2800" b="1" dirty="0" smtClean="0"/>
          </a:p>
          <a:p>
            <a:pPr marL="514350" indent="-514350"/>
            <a:r>
              <a:rPr lang="en-US" altLang="zh-CN" sz="2800" b="1" dirty="0" smtClean="0"/>
              <a:t>Hearing the news, the little boy jumped with joy.</a:t>
            </a:r>
          </a:p>
          <a:p>
            <a:pPr marL="514350" indent="-514350"/>
            <a:endParaRPr lang="en-US" altLang="zh-CN" sz="2800" b="1" dirty="0" smtClean="0"/>
          </a:p>
          <a:p>
            <a:pPr marL="514350" indent="-514350"/>
            <a:endParaRPr lang="en-US" altLang="zh-CN" sz="2800" b="1" dirty="0" smtClean="0"/>
          </a:p>
          <a:p>
            <a:pPr marL="514350" indent="-514350"/>
            <a:r>
              <a:rPr lang="en-US" altLang="zh-CN" sz="2800" b="1" dirty="0" smtClean="0"/>
              <a:t>Given more attention, the little trees will grow better.</a:t>
            </a:r>
          </a:p>
          <a:p>
            <a:pPr marL="514350" indent="-514350"/>
            <a:endParaRPr lang="en-US" altLang="zh-CN" sz="2800" b="1" dirty="0" smtClean="0"/>
          </a:p>
          <a:p>
            <a:pPr marL="514350" indent="-514350"/>
            <a:endParaRPr lang="zh-CN" altLang="zh-CN" sz="2400" b="1" dirty="0"/>
          </a:p>
        </p:txBody>
      </p:sp>
      <p:pic>
        <p:nvPicPr>
          <p:cNvPr id="3" name="Picture 2" descr="buee_0423">
            <a:hlinkClick r:id="rId2"/>
          </p:cNvPr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92280" y="5085184"/>
            <a:ext cx="1434517" cy="12241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456247"/>
            <a:ext cx="8892480" cy="6927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ts val="4100"/>
              </a:lnSpc>
            </a:pPr>
            <a:r>
              <a:rPr lang="zh-CN" altLang="en-US" sz="2800" b="1" dirty="0" smtClean="0">
                <a:solidFill>
                  <a:srgbClr val="FF0000"/>
                </a:solidFill>
              </a:rPr>
              <a:t>独立主格结构：</a:t>
            </a:r>
            <a:r>
              <a:rPr lang="zh-CN" altLang="en-US" sz="2800" b="1" dirty="0" smtClean="0"/>
              <a:t>当非谓语的逻辑主语与句子主语不一致    时，需要加上自己的逻辑主语。</a:t>
            </a:r>
            <a:endParaRPr lang="en-US" altLang="zh-CN" sz="2800" b="1" dirty="0" smtClean="0"/>
          </a:p>
          <a:p>
            <a:pPr marL="514350" indent="-514350">
              <a:lnSpc>
                <a:spcPts val="4100"/>
              </a:lnSpc>
            </a:pPr>
            <a:endParaRPr lang="en-US" altLang="zh-CN" sz="2800" b="1" dirty="0" smtClean="0"/>
          </a:p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/>
              <a:t> 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逻辑主语</a:t>
            </a:r>
            <a:r>
              <a:rPr lang="en-US" altLang="zh-CN" sz="2800" b="1" dirty="0" smtClean="0">
                <a:solidFill>
                  <a:srgbClr val="FF0000"/>
                </a:solidFill>
              </a:rPr>
              <a:t>+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非谓语 </a:t>
            </a:r>
            <a:r>
              <a:rPr lang="en-US" altLang="zh-CN" sz="2800" b="1" dirty="0" smtClean="0">
                <a:solidFill>
                  <a:srgbClr val="FF0000"/>
                </a:solidFill>
              </a:rPr>
              <a:t> </a:t>
            </a:r>
          </a:p>
          <a:p>
            <a:pPr marL="514350" indent="-514350">
              <a:lnSpc>
                <a:spcPts val="4100"/>
              </a:lnSpc>
            </a:pPr>
            <a:endParaRPr lang="en-US" altLang="zh-CN" sz="2800" b="1" dirty="0" smtClean="0">
              <a:solidFill>
                <a:srgbClr val="FF0000"/>
              </a:solidFill>
            </a:endParaRPr>
          </a:p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>
                <a:solidFill>
                  <a:srgbClr val="0070C0"/>
                </a:solidFill>
              </a:rPr>
              <a:t> </a:t>
            </a:r>
            <a:endParaRPr lang="en-US" altLang="zh-CN" sz="2800" b="1" dirty="0" smtClean="0"/>
          </a:p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>
                <a:solidFill>
                  <a:srgbClr val="0070C0"/>
                </a:solidFill>
              </a:rPr>
              <a:t>The job </a:t>
            </a:r>
            <a:r>
              <a:rPr lang="en-US" altLang="zh-CN" sz="2800" b="1" dirty="0" smtClean="0">
                <a:solidFill>
                  <a:srgbClr val="7030A0"/>
                </a:solidFill>
              </a:rPr>
              <a:t> finished</a:t>
            </a:r>
            <a:r>
              <a:rPr lang="en-US" altLang="zh-CN" sz="2800" b="1" dirty="0" smtClean="0"/>
              <a:t>, </a:t>
            </a:r>
            <a:r>
              <a:rPr lang="en-US" altLang="zh-CN" sz="2800" b="1" dirty="0" smtClean="0">
                <a:solidFill>
                  <a:srgbClr val="0070C0"/>
                </a:solidFill>
              </a:rPr>
              <a:t>we</a:t>
            </a:r>
            <a:r>
              <a:rPr lang="en-US" altLang="zh-CN" sz="2800" b="1" dirty="0" smtClean="0"/>
              <a:t> went to see the film.</a:t>
            </a:r>
          </a:p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>
                <a:solidFill>
                  <a:srgbClr val="0070C0"/>
                </a:solidFill>
              </a:rPr>
              <a:t>There</a:t>
            </a:r>
            <a:r>
              <a:rPr lang="en-US" altLang="zh-CN" sz="2800" b="1" dirty="0" smtClean="0"/>
              <a:t> </a:t>
            </a:r>
            <a:r>
              <a:rPr lang="en-US" altLang="zh-CN" sz="2800" b="1" dirty="0" smtClean="0">
                <a:solidFill>
                  <a:srgbClr val="7030A0"/>
                </a:solidFill>
              </a:rPr>
              <a:t>being not enough money</a:t>
            </a:r>
            <a:r>
              <a:rPr lang="en-US" altLang="zh-CN" sz="2800" b="1" dirty="0" smtClean="0"/>
              <a:t>, </a:t>
            </a:r>
            <a:r>
              <a:rPr lang="en-US" altLang="zh-CN" sz="2800" b="1" dirty="0" smtClean="0">
                <a:solidFill>
                  <a:srgbClr val="0070C0"/>
                </a:solidFill>
              </a:rPr>
              <a:t>I</a:t>
            </a:r>
            <a:r>
              <a:rPr lang="en-US" altLang="zh-CN" sz="2800" b="1" dirty="0" smtClean="0"/>
              <a:t> couldn’t buy the car.</a:t>
            </a:r>
          </a:p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>
                <a:solidFill>
                  <a:srgbClr val="0070C0"/>
                </a:solidFill>
              </a:rPr>
              <a:t> </a:t>
            </a:r>
            <a:endParaRPr lang="en-US" altLang="zh-CN" sz="2800" b="1" dirty="0" smtClean="0"/>
          </a:p>
          <a:p>
            <a:pPr marL="514350" indent="-514350">
              <a:lnSpc>
                <a:spcPts val="4100"/>
              </a:lnSpc>
            </a:pPr>
            <a:endParaRPr lang="en-US" altLang="zh-CN" sz="2800" b="1" dirty="0" smtClean="0"/>
          </a:p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/>
              <a:t> </a:t>
            </a:r>
          </a:p>
          <a:p>
            <a:pPr marL="514350" indent="-514350">
              <a:lnSpc>
                <a:spcPts val="4100"/>
              </a:lnSpc>
            </a:pPr>
            <a:endParaRPr lang="en-US" altLang="zh-CN" sz="2800" b="1" dirty="0" smtClean="0"/>
          </a:p>
          <a:p>
            <a:pPr marL="514350" indent="-514350">
              <a:lnSpc>
                <a:spcPts val="4100"/>
              </a:lnSpc>
            </a:pPr>
            <a:endParaRPr lang="zh-CN" altLang="zh-CN" sz="2800" b="1" dirty="0"/>
          </a:p>
        </p:txBody>
      </p:sp>
      <p:pic>
        <p:nvPicPr>
          <p:cNvPr id="3" name="Picture 3" descr="qq2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6256" y="5013176"/>
            <a:ext cx="1224136" cy="120736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0"/>
            <a:ext cx="8892480" cy="7979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ts val="4100"/>
              </a:lnSpc>
            </a:pPr>
            <a:r>
              <a:rPr lang="zh-CN" altLang="en-US" sz="2800" b="1" dirty="0" smtClean="0">
                <a:solidFill>
                  <a:srgbClr val="FF0000"/>
                </a:solidFill>
              </a:rPr>
              <a:t>非谓语作复合宾语</a:t>
            </a:r>
            <a:r>
              <a:rPr lang="en-US" altLang="zh-CN" sz="2800" b="1" dirty="0" smtClean="0">
                <a:solidFill>
                  <a:srgbClr val="FF0000"/>
                </a:solidFill>
              </a:rPr>
              <a:t>:    </a:t>
            </a:r>
          </a:p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>
                <a:solidFill>
                  <a:srgbClr val="FF0000"/>
                </a:solidFill>
              </a:rPr>
              <a:t> </a:t>
            </a:r>
          </a:p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>
                <a:solidFill>
                  <a:srgbClr val="FF0000"/>
                </a:solidFill>
              </a:rPr>
              <a:t>           1. with  +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宾语</a:t>
            </a:r>
            <a:r>
              <a:rPr lang="en-US" altLang="zh-CN" sz="2800" b="1" dirty="0" smtClean="0">
                <a:solidFill>
                  <a:srgbClr val="FF0000"/>
                </a:solidFill>
              </a:rPr>
              <a:t>+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宾补</a:t>
            </a:r>
            <a:r>
              <a:rPr lang="en-US" altLang="zh-CN" sz="2800" b="1" dirty="0" smtClean="0">
                <a:solidFill>
                  <a:srgbClr val="FF0000"/>
                </a:solidFill>
              </a:rPr>
              <a:t> </a:t>
            </a:r>
          </a:p>
          <a:p>
            <a:pPr marL="514350" indent="-514350">
              <a:lnSpc>
                <a:spcPts val="4100"/>
              </a:lnSpc>
            </a:pPr>
            <a:endParaRPr lang="en-US" altLang="zh-CN" sz="2800" b="1" dirty="0" smtClean="0">
              <a:solidFill>
                <a:srgbClr val="FF0000"/>
              </a:solidFill>
            </a:endParaRPr>
          </a:p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>
                <a:solidFill>
                  <a:srgbClr val="FF0000"/>
                </a:solidFill>
              </a:rPr>
              <a:t>  </a:t>
            </a:r>
          </a:p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>
                <a:solidFill>
                  <a:srgbClr val="FF0000"/>
                </a:solidFill>
                <a:latin typeface="宋体"/>
                <a:ea typeface="宋体"/>
              </a:rPr>
              <a:t> </a:t>
            </a:r>
            <a:endParaRPr lang="en-US" altLang="zh-CN" sz="2800" b="1" dirty="0" smtClean="0">
              <a:solidFill>
                <a:srgbClr val="FF0000"/>
              </a:solidFill>
            </a:endParaRPr>
          </a:p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/>
              <a:t>He like to sleep </a:t>
            </a:r>
            <a:r>
              <a:rPr lang="en-US" altLang="zh-CN" sz="2800" b="1" dirty="0" smtClean="0">
                <a:solidFill>
                  <a:srgbClr val="0070C0"/>
                </a:solidFill>
              </a:rPr>
              <a:t>with the windows </a:t>
            </a:r>
            <a:r>
              <a:rPr lang="en-US" altLang="zh-CN" sz="2800" b="1" dirty="0" smtClean="0">
                <a:solidFill>
                  <a:srgbClr val="FFC000"/>
                </a:solidFill>
              </a:rPr>
              <a:t>open</a:t>
            </a:r>
            <a:r>
              <a:rPr lang="en-US" altLang="zh-CN" sz="2800" b="1" dirty="0" smtClean="0">
                <a:solidFill>
                  <a:srgbClr val="0070C0"/>
                </a:solidFill>
              </a:rPr>
              <a:t>.</a:t>
            </a:r>
          </a:p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/>
              <a:t>They  left the classroom </a:t>
            </a:r>
            <a:r>
              <a:rPr lang="en-US" altLang="zh-CN" sz="2800" b="1" dirty="0" smtClean="0">
                <a:solidFill>
                  <a:srgbClr val="0070C0"/>
                </a:solidFill>
              </a:rPr>
              <a:t>with all the lights </a:t>
            </a:r>
            <a:r>
              <a:rPr lang="en-US" altLang="zh-CN" sz="2800" b="1" dirty="0" smtClean="0">
                <a:solidFill>
                  <a:srgbClr val="FFC000"/>
                </a:solidFill>
              </a:rPr>
              <a:t>on</a:t>
            </a:r>
            <a:r>
              <a:rPr lang="en-US" altLang="zh-CN" sz="2800" b="1" dirty="0" smtClean="0"/>
              <a:t>.</a:t>
            </a:r>
          </a:p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>
                <a:solidFill>
                  <a:srgbClr val="0070C0"/>
                </a:solidFill>
              </a:rPr>
              <a:t>With a book </a:t>
            </a:r>
            <a:r>
              <a:rPr lang="en-US" altLang="zh-CN" sz="2800" b="1" dirty="0" smtClean="0">
                <a:solidFill>
                  <a:srgbClr val="FFC000"/>
                </a:solidFill>
              </a:rPr>
              <a:t>in hand</a:t>
            </a:r>
            <a:r>
              <a:rPr lang="en-US" altLang="zh-CN" sz="2800" b="1" dirty="0" smtClean="0"/>
              <a:t>, the teacher came into the classroom.</a:t>
            </a:r>
          </a:p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/>
              <a:t>He was lying on the grass, </a:t>
            </a:r>
            <a:r>
              <a:rPr lang="en-US" altLang="zh-CN" sz="2800" b="1" dirty="0" smtClean="0">
                <a:solidFill>
                  <a:srgbClr val="0070C0"/>
                </a:solidFill>
              </a:rPr>
              <a:t>with a book </a:t>
            </a:r>
            <a:r>
              <a:rPr lang="en-US" altLang="zh-CN" sz="2800" b="1" dirty="0" smtClean="0">
                <a:solidFill>
                  <a:srgbClr val="FFC000"/>
                </a:solidFill>
              </a:rPr>
              <a:t>covering</a:t>
            </a:r>
            <a:r>
              <a:rPr lang="en-US" altLang="zh-CN" sz="2800" b="1" dirty="0" smtClean="0">
                <a:solidFill>
                  <a:srgbClr val="0070C0"/>
                </a:solidFill>
              </a:rPr>
              <a:t> his face</a:t>
            </a:r>
            <a:r>
              <a:rPr lang="en-US" altLang="zh-CN" sz="2800" b="1" dirty="0" smtClean="0"/>
              <a:t>.</a:t>
            </a:r>
          </a:p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/>
              <a:t>He was lying on the grass, </a:t>
            </a:r>
            <a:r>
              <a:rPr lang="en-US" altLang="zh-CN" sz="2800" b="1" dirty="0" smtClean="0">
                <a:solidFill>
                  <a:srgbClr val="0070C0"/>
                </a:solidFill>
              </a:rPr>
              <a:t>with his face </a:t>
            </a:r>
            <a:r>
              <a:rPr lang="en-US" altLang="zh-CN" sz="2800" b="1" dirty="0" smtClean="0">
                <a:solidFill>
                  <a:srgbClr val="FFC000"/>
                </a:solidFill>
              </a:rPr>
              <a:t>covered</a:t>
            </a:r>
            <a:r>
              <a:rPr lang="en-US" altLang="zh-CN" sz="2800" b="1" dirty="0" smtClean="0">
                <a:solidFill>
                  <a:srgbClr val="0070C0"/>
                </a:solidFill>
              </a:rPr>
              <a:t> by a book</a:t>
            </a:r>
            <a:r>
              <a:rPr lang="en-US" altLang="zh-CN" sz="2800" b="1" dirty="0" smtClean="0"/>
              <a:t>.</a:t>
            </a:r>
          </a:p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>
                <a:solidFill>
                  <a:srgbClr val="0070C0"/>
                </a:solidFill>
              </a:rPr>
              <a:t>With so many people </a:t>
            </a:r>
            <a:r>
              <a:rPr lang="en-US" altLang="zh-CN" sz="2800" b="1" dirty="0" smtClean="0">
                <a:solidFill>
                  <a:srgbClr val="FFC000"/>
                </a:solidFill>
              </a:rPr>
              <a:t>to help </a:t>
            </a:r>
            <a:r>
              <a:rPr lang="en-US" altLang="zh-CN" sz="2800" b="1" dirty="0" smtClean="0">
                <a:solidFill>
                  <a:srgbClr val="0070C0"/>
                </a:solidFill>
              </a:rPr>
              <a:t>him</a:t>
            </a:r>
            <a:r>
              <a:rPr lang="en-US" altLang="zh-CN" sz="2800" b="1" dirty="0" smtClean="0"/>
              <a:t>, he is sure to succeed.</a:t>
            </a:r>
          </a:p>
          <a:p>
            <a:pPr marL="514350" indent="-514350">
              <a:lnSpc>
                <a:spcPts val="4100"/>
              </a:lnSpc>
            </a:pPr>
            <a:endParaRPr lang="en-US" altLang="zh-CN" sz="2800" b="1" dirty="0" smtClean="0"/>
          </a:p>
          <a:p>
            <a:pPr marL="514350" indent="-514350">
              <a:lnSpc>
                <a:spcPts val="4100"/>
              </a:lnSpc>
            </a:pPr>
            <a:endParaRPr lang="en-US" altLang="zh-CN" sz="2800" b="1" dirty="0" smtClean="0"/>
          </a:p>
          <a:p>
            <a:pPr marL="514350" indent="-514350">
              <a:lnSpc>
                <a:spcPts val="4100"/>
              </a:lnSpc>
            </a:pPr>
            <a:endParaRPr lang="zh-CN" altLang="zh-CN" sz="28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6732240" y="188640"/>
            <a:ext cx="1656184" cy="53501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>
                <a:solidFill>
                  <a:srgbClr val="FF0000"/>
                </a:solidFill>
              </a:rPr>
              <a:t> </a:t>
            </a:r>
            <a:r>
              <a:rPr lang="en-US" altLang="zh-CN" sz="2800" b="1" dirty="0" smtClean="0"/>
              <a:t>  </a:t>
            </a:r>
            <a:r>
              <a:rPr lang="en-US" altLang="zh-CN" sz="2800" b="1" dirty="0" err="1" smtClean="0"/>
              <a:t>adj</a:t>
            </a:r>
            <a:endParaRPr lang="en-US" altLang="zh-CN" sz="2800" b="1" dirty="0" smtClean="0"/>
          </a:p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/>
              <a:t>   adv</a:t>
            </a:r>
          </a:p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/>
              <a:t>   </a:t>
            </a:r>
            <a:r>
              <a:rPr lang="en-US" altLang="zh-CN" sz="2800" b="1" dirty="0" err="1" smtClean="0"/>
              <a:t>prep.p</a:t>
            </a:r>
            <a:endParaRPr lang="en-US" altLang="zh-CN" sz="2800" b="1" dirty="0" smtClean="0"/>
          </a:p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>
                <a:solidFill>
                  <a:srgbClr val="FF0000"/>
                </a:solidFill>
              </a:rPr>
              <a:t>   doing</a:t>
            </a:r>
          </a:p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>
                <a:solidFill>
                  <a:srgbClr val="FF0000"/>
                </a:solidFill>
              </a:rPr>
              <a:t>   done </a:t>
            </a:r>
          </a:p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>
                <a:solidFill>
                  <a:srgbClr val="FF0000"/>
                </a:solidFill>
              </a:rPr>
              <a:t>   to do</a:t>
            </a:r>
          </a:p>
          <a:p>
            <a:pPr marL="514350" indent="-514350">
              <a:lnSpc>
                <a:spcPts val="4100"/>
              </a:lnSpc>
            </a:pPr>
            <a:endParaRPr lang="en-US" altLang="zh-CN" sz="2800" b="1" dirty="0" smtClean="0"/>
          </a:p>
          <a:p>
            <a:pPr marL="514350" indent="-514350">
              <a:lnSpc>
                <a:spcPts val="4100"/>
              </a:lnSpc>
            </a:pPr>
            <a:endParaRPr lang="en-US" altLang="zh-CN" sz="2800" b="1" dirty="0" smtClean="0"/>
          </a:p>
          <a:p>
            <a:pPr marL="514350" indent="-514350">
              <a:lnSpc>
                <a:spcPts val="4100"/>
              </a:lnSpc>
            </a:pPr>
            <a:endParaRPr lang="en-US" altLang="zh-CN" sz="2800" b="1" dirty="0" smtClean="0"/>
          </a:p>
          <a:p>
            <a:pPr marL="514350" indent="-514350">
              <a:lnSpc>
                <a:spcPts val="4100"/>
              </a:lnSpc>
            </a:pPr>
            <a:endParaRPr lang="zh-CN" altLang="zh-CN" sz="2800" b="1" dirty="0"/>
          </a:p>
        </p:txBody>
      </p:sp>
      <p:sp>
        <p:nvSpPr>
          <p:cNvPr id="5" name="左大括号 4"/>
          <p:cNvSpPr/>
          <p:nvPr/>
        </p:nvSpPr>
        <p:spPr>
          <a:xfrm>
            <a:off x="5868144" y="476672"/>
            <a:ext cx="720080" cy="2736304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TextBox 5"/>
          <p:cNvSpPr txBox="1"/>
          <p:nvPr/>
        </p:nvSpPr>
        <p:spPr>
          <a:xfrm>
            <a:off x="3923928" y="1916832"/>
            <a:ext cx="22322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7030A0"/>
                </a:solidFill>
              </a:rPr>
              <a:t>主被动的逻辑关系决定用哪种非谓语</a:t>
            </a:r>
            <a:endParaRPr lang="zh-CN" altLang="en-US" sz="24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0"/>
            <a:ext cx="8892480" cy="53501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>
                <a:solidFill>
                  <a:srgbClr val="FF0000"/>
                </a:solidFill>
              </a:rPr>
              <a:t> leave, keep 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表示“使处于某状态” 时用法基本一致</a:t>
            </a:r>
            <a:endParaRPr lang="en-US" altLang="zh-CN" sz="2800" b="1" dirty="0" smtClean="0">
              <a:solidFill>
                <a:srgbClr val="FF0000"/>
              </a:solidFill>
            </a:endParaRPr>
          </a:p>
          <a:p>
            <a:pPr marL="514350" indent="-514350">
              <a:lnSpc>
                <a:spcPts val="4100"/>
              </a:lnSpc>
            </a:pPr>
            <a:endParaRPr lang="en-US" altLang="zh-CN" sz="2800" b="1" dirty="0" smtClean="0">
              <a:solidFill>
                <a:srgbClr val="FF0000"/>
              </a:solidFill>
            </a:endParaRPr>
          </a:p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>
                <a:solidFill>
                  <a:srgbClr val="FF0000"/>
                </a:solidFill>
              </a:rPr>
              <a:t>  </a:t>
            </a:r>
          </a:p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>
                <a:solidFill>
                  <a:srgbClr val="FF0000"/>
                </a:solidFill>
                <a:latin typeface="宋体"/>
                <a:ea typeface="宋体"/>
              </a:rPr>
              <a:t> </a:t>
            </a:r>
            <a:endParaRPr lang="en-US" altLang="zh-CN" sz="2800" b="1" dirty="0" smtClean="0">
              <a:solidFill>
                <a:srgbClr val="FF0000"/>
              </a:solidFill>
            </a:endParaRPr>
          </a:p>
          <a:p>
            <a:pPr marL="514350" indent="-514350">
              <a:lnSpc>
                <a:spcPts val="4100"/>
              </a:lnSpc>
            </a:pPr>
            <a:endParaRPr lang="en-US" altLang="zh-CN" sz="2800" b="1" dirty="0" smtClean="0"/>
          </a:p>
          <a:p>
            <a:pPr marL="514350" indent="-514350">
              <a:lnSpc>
                <a:spcPts val="4100"/>
              </a:lnSpc>
            </a:pPr>
            <a:endParaRPr lang="en-US" altLang="zh-CN" sz="2800" b="1" dirty="0" smtClean="0"/>
          </a:p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/>
              <a:t> </a:t>
            </a:r>
          </a:p>
          <a:p>
            <a:pPr marL="514350" indent="-514350">
              <a:lnSpc>
                <a:spcPts val="4100"/>
              </a:lnSpc>
            </a:pPr>
            <a:endParaRPr lang="en-US" altLang="zh-CN" sz="2800" b="1" dirty="0" smtClean="0"/>
          </a:p>
          <a:p>
            <a:pPr marL="514350" indent="-514350">
              <a:lnSpc>
                <a:spcPts val="4100"/>
              </a:lnSpc>
            </a:pPr>
            <a:endParaRPr lang="en-US" altLang="zh-CN" sz="2800" b="1" dirty="0" smtClean="0"/>
          </a:p>
          <a:p>
            <a:pPr marL="514350" indent="-514350">
              <a:lnSpc>
                <a:spcPts val="4100"/>
              </a:lnSpc>
            </a:pPr>
            <a:endParaRPr lang="zh-CN" altLang="zh-CN" sz="28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932040" y="692696"/>
            <a:ext cx="1656184" cy="53501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>
                <a:solidFill>
                  <a:srgbClr val="FF0000"/>
                </a:solidFill>
              </a:rPr>
              <a:t> </a:t>
            </a:r>
            <a:r>
              <a:rPr lang="en-US" altLang="zh-CN" sz="2800" b="1" dirty="0" smtClean="0"/>
              <a:t>  </a:t>
            </a:r>
            <a:r>
              <a:rPr lang="en-US" altLang="zh-CN" sz="2800" b="1" dirty="0" err="1" smtClean="0"/>
              <a:t>adj</a:t>
            </a:r>
            <a:endParaRPr lang="en-US" altLang="zh-CN" sz="2800" b="1" dirty="0" smtClean="0"/>
          </a:p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/>
              <a:t>   adv</a:t>
            </a:r>
          </a:p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/>
              <a:t>   </a:t>
            </a:r>
            <a:r>
              <a:rPr lang="en-US" altLang="zh-CN" sz="2800" b="1" dirty="0" err="1" smtClean="0"/>
              <a:t>prep.p</a:t>
            </a:r>
            <a:endParaRPr lang="en-US" altLang="zh-CN" sz="2800" b="1" dirty="0" smtClean="0"/>
          </a:p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/>
              <a:t>   </a:t>
            </a:r>
            <a:r>
              <a:rPr lang="en-US" altLang="zh-CN" sz="2800" b="1" dirty="0" smtClean="0">
                <a:solidFill>
                  <a:srgbClr val="0070C0"/>
                </a:solidFill>
              </a:rPr>
              <a:t>doing</a:t>
            </a:r>
          </a:p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>
                <a:solidFill>
                  <a:srgbClr val="0070C0"/>
                </a:solidFill>
              </a:rPr>
              <a:t>   done </a:t>
            </a:r>
          </a:p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>
                <a:solidFill>
                  <a:srgbClr val="0070C0"/>
                </a:solidFill>
              </a:rPr>
              <a:t>   to do</a:t>
            </a:r>
          </a:p>
          <a:p>
            <a:pPr marL="514350" indent="-514350">
              <a:lnSpc>
                <a:spcPts val="4100"/>
              </a:lnSpc>
            </a:pPr>
            <a:endParaRPr lang="en-US" altLang="zh-CN" sz="2800" b="1" dirty="0" smtClean="0"/>
          </a:p>
          <a:p>
            <a:pPr marL="514350" indent="-514350">
              <a:lnSpc>
                <a:spcPts val="4100"/>
              </a:lnSpc>
            </a:pPr>
            <a:endParaRPr lang="en-US" altLang="zh-CN" sz="2800" b="1" dirty="0" smtClean="0"/>
          </a:p>
          <a:p>
            <a:pPr marL="514350" indent="-514350">
              <a:lnSpc>
                <a:spcPts val="4100"/>
              </a:lnSpc>
            </a:pPr>
            <a:endParaRPr lang="en-US" altLang="zh-CN" sz="2800" b="1" dirty="0" smtClean="0"/>
          </a:p>
          <a:p>
            <a:pPr marL="514350" indent="-514350">
              <a:lnSpc>
                <a:spcPts val="4100"/>
              </a:lnSpc>
            </a:pPr>
            <a:endParaRPr lang="zh-CN" altLang="zh-CN" sz="2800" b="1" dirty="0"/>
          </a:p>
        </p:txBody>
      </p:sp>
      <p:sp>
        <p:nvSpPr>
          <p:cNvPr id="5" name="左大括号 4"/>
          <p:cNvSpPr/>
          <p:nvPr/>
        </p:nvSpPr>
        <p:spPr>
          <a:xfrm>
            <a:off x="3851920" y="908720"/>
            <a:ext cx="720080" cy="2736304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TextBox 5"/>
          <p:cNvSpPr txBox="1"/>
          <p:nvPr/>
        </p:nvSpPr>
        <p:spPr>
          <a:xfrm>
            <a:off x="1547664" y="1772816"/>
            <a:ext cx="25922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/>
              <a:t> 2. leave  …</a:t>
            </a:r>
            <a:endParaRPr lang="zh-CN" altLang="en-US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39552" y="4077072"/>
            <a:ext cx="792088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/>
              <a:t>It’s wrong of you to leave </a:t>
            </a:r>
            <a:r>
              <a:rPr lang="en-US" altLang="zh-CN" sz="2800" b="1" dirty="0" smtClean="0">
                <a:solidFill>
                  <a:srgbClr val="7030A0"/>
                </a:solidFill>
              </a:rPr>
              <a:t>the machine </a:t>
            </a:r>
            <a:r>
              <a:rPr lang="en-US" altLang="zh-CN" sz="2800" b="1" dirty="0" smtClean="0">
                <a:solidFill>
                  <a:srgbClr val="FF0000"/>
                </a:solidFill>
              </a:rPr>
              <a:t>running</a:t>
            </a:r>
            <a:r>
              <a:rPr lang="en-US" altLang="zh-CN" sz="2800" b="1" dirty="0" smtClean="0"/>
              <a:t>.</a:t>
            </a:r>
          </a:p>
          <a:p>
            <a:r>
              <a:rPr lang="en-US" altLang="zh-CN" sz="2800" b="1" dirty="0" smtClean="0"/>
              <a:t>The guest left most of </a:t>
            </a:r>
            <a:r>
              <a:rPr lang="en-US" altLang="zh-CN" sz="2800" b="1" dirty="0" smtClean="0">
                <a:solidFill>
                  <a:srgbClr val="7030A0"/>
                </a:solidFill>
              </a:rPr>
              <a:t>the dishes </a:t>
            </a:r>
            <a:r>
              <a:rPr lang="en-US" altLang="zh-CN" sz="2800" b="1" dirty="0" smtClean="0">
                <a:solidFill>
                  <a:srgbClr val="FF0000"/>
                </a:solidFill>
              </a:rPr>
              <a:t>untouched.</a:t>
            </a:r>
          </a:p>
          <a:p>
            <a:r>
              <a:rPr lang="en-US" altLang="zh-CN" sz="2800" b="1" dirty="0" smtClean="0"/>
              <a:t>We hurried ended the meeting, leaving many </a:t>
            </a:r>
            <a:r>
              <a:rPr lang="en-US" altLang="zh-CN" sz="2800" b="1" dirty="0" smtClean="0">
                <a:solidFill>
                  <a:srgbClr val="7030A0"/>
                </a:solidFill>
              </a:rPr>
              <a:t>problems</a:t>
            </a:r>
            <a:r>
              <a:rPr lang="en-US" altLang="zh-CN" sz="2800" b="1" dirty="0" smtClean="0"/>
              <a:t> </a:t>
            </a:r>
            <a:r>
              <a:rPr lang="en-US" altLang="zh-CN" sz="2800" b="1" dirty="0" smtClean="0">
                <a:solidFill>
                  <a:srgbClr val="FF0000"/>
                </a:solidFill>
              </a:rPr>
              <a:t>to be settled</a:t>
            </a:r>
            <a:r>
              <a:rPr lang="en-US" altLang="zh-CN" sz="2800" b="1" dirty="0" smtClean="0"/>
              <a:t>.</a:t>
            </a:r>
            <a:endParaRPr lang="zh-CN" altLang="en-US" sz="28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6372200" y="2564904"/>
            <a:ext cx="22322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0070C0"/>
                </a:solidFill>
              </a:rPr>
              <a:t>主被动的逻辑关系决定用哪种非谓语</a:t>
            </a:r>
            <a:endParaRPr lang="zh-CN" altLang="en-US" sz="24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0"/>
            <a:ext cx="8892480" cy="53501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>
                <a:solidFill>
                  <a:srgbClr val="FF0000"/>
                </a:solidFill>
              </a:rPr>
              <a:t> leave, keep 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表示“使处于某状态” 时用法基本一致</a:t>
            </a:r>
            <a:endParaRPr lang="en-US" altLang="zh-CN" sz="2800" b="1" dirty="0" smtClean="0">
              <a:solidFill>
                <a:srgbClr val="FF0000"/>
              </a:solidFill>
            </a:endParaRPr>
          </a:p>
          <a:p>
            <a:pPr marL="514350" indent="-514350">
              <a:lnSpc>
                <a:spcPts val="4100"/>
              </a:lnSpc>
            </a:pPr>
            <a:endParaRPr lang="en-US" altLang="zh-CN" sz="2800" b="1" dirty="0" smtClean="0">
              <a:solidFill>
                <a:srgbClr val="FF0000"/>
              </a:solidFill>
            </a:endParaRPr>
          </a:p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>
                <a:solidFill>
                  <a:srgbClr val="FF0000"/>
                </a:solidFill>
              </a:rPr>
              <a:t>  </a:t>
            </a:r>
          </a:p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>
                <a:solidFill>
                  <a:srgbClr val="FF0000"/>
                </a:solidFill>
                <a:latin typeface="宋体"/>
                <a:ea typeface="宋体"/>
              </a:rPr>
              <a:t> </a:t>
            </a:r>
            <a:endParaRPr lang="en-US" altLang="zh-CN" sz="2800" b="1" dirty="0" smtClean="0">
              <a:solidFill>
                <a:srgbClr val="FF0000"/>
              </a:solidFill>
            </a:endParaRPr>
          </a:p>
          <a:p>
            <a:pPr marL="514350" indent="-514350">
              <a:lnSpc>
                <a:spcPts val="4100"/>
              </a:lnSpc>
            </a:pPr>
            <a:endParaRPr lang="en-US" altLang="zh-CN" sz="2800" b="1" dirty="0" smtClean="0"/>
          </a:p>
          <a:p>
            <a:pPr marL="514350" indent="-514350">
              <a:lnSpc>
                <a:spcPts val="4100"/>
              </a:lnSpc>
            </a:pPr>
            <a:endParaRPr lang="en-US" altLang="zh-CN" sz="2800" b="1" dirty="0" smtClean="0"/>
          </a:p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/>
              <a:t> </a:t>
            </a:r>
          </a:p>
          <a:p>
            <a:pPr marL="514350" indent="-514350">
              <a:lnSpc>
                <a:spcPts val="4100"/>
              </a:lnSpc>
            </a:pPr>
            <a:endParaRPr lang="en-US" altLang="zh-CN" sz="2800" b="1" dirty="0" smtClean="0"/>
          </a:p>
          <a:p>
            <a:pPr marL="514350" indent="-514350">
              <a:lnSpc>
                <a:spcPts val="4100"/>
              </a:lnSpc>
            </a:pPr>
            <a:endParaRPr lang="en-US" altLang="zh-CN" sz="2800" b="1" dirty="0" smtClean="0"/>
          </a:p>
          <a:p>
            <a:pPr marL="514350" indent="-514350">
              <a:lnSpc>
                <a:spcPts val="4100"/>
              </a:lnSpc>
            </a:pPr>
            <a:endParaRPr lang="zh-CN" altLang="zh-CN" sz="28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788024" y="908720"/>
            <a:ext cx="1656184" cy="53501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>
                <a:solidFill>
                  <a:srgbClr val="FF0000"/>
                </a:solidFill>
              </a:rPr>
              <a:t> </a:t>
            </a:r>
            <a:r>
              <a:rPr lang="en-US" altLang="zh-CN" sz="2800" b="1" dirty="0" smtClean="0"/>
              <a:t>  </a:t>
            </a:r>
            <a:r>
              <a:rPr lang="en-US" altLang="zh-CN" sz="2800" b="1" dirty="0" err="1" smtClean="0"/>
              <a:t>adj</a:t>
            </a:r>
            <a:endParaRPr lang="en-US" altLang="zh-CN" sz="2800" b="1" dirty="0" smtClean="0"/>
          </a:p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/>
              <a:t>   adv</a:t>
            </a:r>
          </a:p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/>
              <a:t>   </a:t>
            </a:r>
            <a:r>
              <a:rPr lang="en-US" altLang="zh-CN" sz="2800" b="1" dirty="0" err="1" smtClean="0"/>
              <a:t>prep.p</a:t>
            </a:r>
            <a:endParaRPr lang="en-US" altLang="zh-CN" sz="2800" b="1" dirty="0" smtClean="0"/>
          </a:p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/>
              <a:t>   </a:t>
            </a:r>
            <a:r>
              <a:rPr lang="en-US" altLang="zh-CN" sz="2800" b="1" dirty="0" smtClean="0">
                <a:solidFill>
                  <a:srgbClr val="0070C0"/>
                </a:solidFill>
              </a:rPr>
              <a:t>doing</a:t>
            </a:r>
          </a:p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>
                <a:solidFill>
                  <a:srgbClr val="0070C0"/>
                </a:solidFill>
              </a:rPr>
              <a:t>   done </a:t>
            </a:r>
          </a:p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>
                <a:solidFill>
                  <a:srgbClr val="0070C0"/>
                </a:solidFill>
              </a:rPr>
              <a:t>    </a:t>
            </a:r>
          </a:p>
          <a:p>
            <a:pPr marL="514350" indent="-514350">
              <a:lnSpc>
                <a:spcPts val="4100"/>
              </a:lnSpc>
            </a:pPr>
            <a:endParaRPr lang="en-US" altLang="zh-CN" sz="2800" b="1" dirty="0" smtClean="0"/>
          </a:p>
          <a:p>
            <a:pPr marL="514350" indent="-514350">
              <a:lnSpc>
                <a:spcPts val="4100"/>
              </a:lnSpc>
            </a:pPr>
            <a:endParaRPr lang="en-US" altLang="zh-CN" sz="2800" b="1" dirty="0" smtClean="0"/>
          </a:p>
          <a:p>
            <a:pPr marL="514350" indent="-514350">
              <a:lnSpc>
                <a:spcPts val="4100"/>
              </a:lnSpc>
            </a:pPr>
            <a:endParaRPr lang="en-US" altLang="zh-CN" sz="2800" b="1" dirty="0" smtClean="0"/>
          </a:p>
          <a:p>
            <a:pPr marL="514350" indent="-514350">
              <a:lnSpc>
                <a:spcPts val="4100"/>
              </a:lnSpc>
            </a:pPr>
            <a:endParaRPr lang="zh-CN" altLang="zh-CN" sz="2800" b="1" dirty="0"/>
          </a:p>
        </p:txBody>
      </p:sp>
      <p:sp>
        <p:nvSpPr>
          <p:cNvPr id="5" name="左大括号 4"/>
          <p:cNvSpPr/>
          <p:nvPr/>
        </p:nvSpPr>
        <p:spPr>
          <a:xfrm>
            <a:off x="3851920" y="908720"/>
            <a:ext cx="720080" cy="2736304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TextBox 5"/>
          <p:cNvSpPr txBox="1"/>
          <p:nvPr/>
        </p:nvSpPr>
        <p:spPr>
          <a:xfrm>
            <a:off x="1547664" y="1772816"/>
            <a:ext cx="25922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/>
              <a:t>3.  keep  …</a:t>
            </a:r>
            <a:endParaRPr lang="zh-CN" altLang="en-US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39552" y="4077072"/>
            <a:ext cx="792088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/>
              <a:t>Don’t keep him </a:t>
            </a:r>
            <a:r>
              <a:rPr lang="en-US" altLang="zh-CN" sz="2800" b="1" dirty="0" smtClean="0">
                <a:solidFill>
                  <a:srgbClr val="FF0000"/>
                </a:solidFill>
              </a:rPr>
              <a:t>waiting</a:t>
            </a:r>
            <a:r>
              <a:rPr lang="en-US" altLang="zh-CN" sz="2800" b="1" dirty="0" smtClean="0"/>
              <a:t> in the heavy rain.</a:t>
            </a:r>
          </a:p>
          <a:p>
            <a:r>
              <a:rPr lang="en-US" altLang="zh-CN" sz="2800" b="1" dirty="0" smtClean="0"/>
              <a:t>Please keep all the students </a:t>
            </a:r>
            <a:r>
              <a:rPr lang="en-US" altLang="zh-CN" sz="2800" b="1" dirty="0" smtClean="0">
                <a:solidFill>
                  <a:srgbClr val="FF0000"/>
                </a:solidFill>
              </a:rPr>
              <a:t>informed</a:t>
            </a:r>
            <a:r>
              <a:rPr lang="en-US" altLang="zh-CN" sz="2800" b="1" dirty="0" smtClean="0"/>
              <a:t> of the task. (inform </a:t>
            </a:r>
            <a:r>
              <a:rPr lang="en-US" altLang="zh-CN" sz="2800" b="1" dirty="0" err="1" smtClean="0"/>
              <a:t>sb</a:t>
            </a:r>
            <a:r>
              <a:rPr lang="en-US" altLang="zh-CN" sz="2800" b="1" dirty="0" smtClean="0"/>
              <a:t> of /about </a:t>
            </a:r>
            <a:r>
              <a:rPr lang="en-US" altLang="zh-CN" sz="2800" b="1" dirty="0" err="1" smtClean="0"/>
              <a:t>sth</a:t>
            </a:r>
            <a:r>
              <a:rPr lang="en-US" altLang="zh-CN" sz="2800" b="1" dirty="0" smtClean="0"/>
              <a:t>  </a:t>
            </a:r>
            <a:r>
              <a:rPr lang="zh-CN" altLang="en-US" sz="2800" b="1" dirty="0" smtClean="0"/>
              <a:t>通知某人某事）</a:t>
            </a:r>
            <a:r>
              <a:rPr lang="en-US" altLang="zh-CN" sz="2800" b="1" dirty="0" smtClean="0"/>
              <a:t>  </a:t>
            </a:r>
            <a:endParaRPr lang="zh-CN" altLang="en-US" sz="28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6372200" y="2564904"/>
            <a:ext cx="22322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0070C0"/>
                </a:solidFill>
              </a:rPr>
              <a:t>主被动的逻辑关系觉得用哪种非谓语</a:t>
            </a:r>
            <a:endParaRPr lang="zh-CN" altLang="en-US" sz="24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0"/>
            <a:ext cx="8892480" cy="53501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>
                <a:solidFill>
                  <a:srgbClr val="FF0000"/>
                </a:solidFill>
              </a:rPr>
              <a:t> </a:t>
            </a:r>
          </a:p>
          <a:p>
            <a:pPr marL="514350" indent="-514350">
              <a:lnSpc>
                <a:spcPts val="4100"/>
              </a:lnSpc>
            </a:pPr>
            <a:endParaRPr lang="en-US" altLang="zh-CN" sz="2800" b="1" dirty="0" smtClean="0">
              <a:solidFill>
                <a:srgbClr val="FF0000"/>
              </a:solidFill>
            </a:endParaRPr>
          </a:p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>
                <a:solidFill>
                  <a:srgbClr val="FF0000"/>
                </a:solidFill>
              </a:rPr>
              <a:t>  </a:t>
            </a:r>
          </a:p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>
                <a:solidFill>
                  <a:srgbClr val="FF0000"/>
                </a:solidFill>
                <a:latin typeface="宋体"/>
                <a:ea typeface="宋体"/>
              </a:rPr>
              <a:t> </a:t>
            </a:r>
            <a:endParaRPr lang="en-US" altLang="zh-CN" sz="2800" b="1" dirty="0" smtClean="0">
              <a:solidFill>
                <a:srgbClr val="FF0000"/>
              </a:solidFill>
            </a:endParaRPr>
          </a:p>
          <a:p>
            <a:pPr marL="514350" indent="-514350">
              <a:lnSpc>
                <a:spcPts val="4100"/>
              </a:lnSpc>
            </a:pPr>
            <a:endParaRPr lang="en-US" altLang="zh-CN" sz="2800" b="1" dirty="0" smtClean="0"/>
          </a:p>
          <a:p>
            <a:pPr marL="514350" indent="-514350">
              <a:lnSpc>
                <a:spcPts val="4100"/>
              </a:lnSpc>
            </a:pPr>
            <a:endParaRPr lang="en-US" altLang="zh-CN" sz="2800" b="1" dirty="0" smtClean="0"/>
          </a:p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/>
              <a:t> </a:t>
            </a:r>
          </a:p>
          <a:p>
            <a:pPr marL="514350" indent="-514350">
              <a:lnSpc>
                <a:spcPts val="4100"/>
              </a:lnSpc>
            </a:pPr>
            <a:endParaRPr lang="en-US" altLang="zh-CN" sz="2800" b="1" dirty="0" smtClean="0"/>
          </a:p>
          <a:p>
            <a:pPr marL="514350" indent="-514350">
              <a:lnSpc>
                <a:spcPts val="4100"/>
              </a:lnSpc>
            </a:pPr>
            <a:endParaRPr lang="en-US" altLang="zh-CN" sz="2800" b="1" dirty="0" smtClean="0"/>
          </a:p>
          <a:p>
            <a:pPr marL="514350" indent="-514350">
              <a:lnSpc>
                <a:spcPts val="4100"/>
              </a:lnSpc>
            </a:pPr>
            <a:endParaRPr lang="zh-CN" altLang="zh-CN" sz="28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3491880" y="548680"/>
            <a:ext cx="1656184" cy="42986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>
                <a:solidFill>
                  <a:srgbClr val="FF0000"/>
                </a:solidFill>
              </a:rPr>
              <a:t> </a:t>
            </a:r>
            <a:r>
              <a:rPr lang="en-US" altLang="zh-CN" sz="2800" b="1" dirty="0" smtClean="0"/>
              <a:t>  do   </a:t>
            </a:r>
            <a:r>
              <a:rPr lang="zh-CN" altLang="en-US" sz="2800" b="1" dirty="0" smtClean="0"/>
              <a:t> </a:t>
            </a:r>
            <a:endParaRPr lang="en-US" altLang="zh-CN" sz="2800" b="1" dirty="0" smtClean="0"/>
          </a:p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/>
              <a:t>   doing</a:t>
            </a:r>
          </a:p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/>
              <a:t>   done </a:t>
            </a:r>
          </a:p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/>
              <a:t>    </a:t>
            </a:r>
          </a:p>
          <a:p>
            <a:pPr marL="514350" indent="-514350">
              <a:lnSpc>
                <a:spcPts val="4100"/>
              </a:lnSpc>
            </a:pPr>
            <a:endParaRPr lang="en-US" altLang="zh-CN" sz="2800" b="1" dirty="0" smtClean="0"/>
          </a:p>
          <a:p>
            <a:pPr marL="514350" indent="-514350">
              <a:lnSpc>
                <a:spcPts val="4100"/>
              </a:lnSpc>
            </a:pPr>
            <a:endParaRPr lang="en-US" altLang="zh-CN" sz="2800" b="1" dirty="0" smtClean="0"/>
          </a:p>
          <a:p>
            <a:pPr marL="514350" indent="-514350">
              <a:lnSpc>
                <a:spcPts val="4100"/>
              </a:lnSpc>
            </a:pPr>
            <a:endParaRPr lang="en-US" altLang="zh-CN" sz="2800" b="1" dirty="0" smtClean="0"/>
          </a:p>
          <a:p>
            <a:pPr marL="514350" indent="-514350">
              <a:lnSpc>
                <a:spcPts val="4100"/>
              </a:lnSpc>
            </a:pPr>
            <a:endParaRPr lang="zh-CN" altLang="zh-CN" sz="2800" b="1" dirty="0"/>
          </a:p>
        </p:txBody>
      </p:sp>
      <p:sp>
        <p:nvSpPr>
          <p:cNvPr id="5" name="左大括号 4"/>
          <p:cNvSpPr/>
          <p:nvPr/>
        </p:nvSpPr>
        <p:spPr>
          <a:xfrm>
            <a:off x="2411760" y="764704"/>
            <a:ext cx="864096" cy="115212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TextBox 5"/>
          <p:cNvSpPr txBox="1"/>
          <p:nvPr/>
        </p:nvSpPr>
        <p:spPr>
          <a:xfrm>
            <a:off x="683568" y="332656"/>
            <a:ext cx="172819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 smtClean="0"/>
              <a:t>4. see/hear/notice/watch  …</a:t>
            </a:r>
            <a:endParaRPr lang="zh-CN" altLang="en-US" sz="32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79512" y="2996952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/>
              <a:t>I often hear him 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sing</a:t>
            </a:r>
            <a:r>
              <a:rPr lang="en-US" altLang="zh-CN" sz="2400" b="1" dirty="0" smtClean="0"/>
              <a:t> the beautiful English song.  </a:t>
            </a:r>
            <a:r>
              <a:rPr lang="zh-CN" altLang="en-US" sz="2400" b="1" dirty="0" smtClean="0"/>
              <a:t>强调全过程</a:t>
            </a:r>
            <a:endParaRPr lang="en-US" altLang="zh-CN" sz="2400" b="1" dirty="0" smtClean="0"/>
          </a:p>
          <a:p>
            <a:r>
              <a:rPr lang="en-US" altLang="zh-CN" sz="2400" b="1" dirty="0" smtClean="0"/>
              <a:t>  (The beautiful English song is often hear 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to sing </a:t>
            </a:r>
            <a:r>
              <a:rPr lang="en-US" altLang="zh-CN" sz="2400" b="1" dirty="0" smtClean="0"/>
              <a:t>by him.</a:t>
            </a:r>
          </a:p>
          <a:p>
            <a:r>
              <a:rPr lang="en-US" altLang="zh-CN" sz="2400" b="1" dirty="0" smtClean="0"/>
              <a:t>I heard him 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singing</a:t>
            </a:r>
            <a:r>
              <a:rPr lang="en-US" altLang="zh-CN" sz="2400" b="1" dirty="0" smtClean="0"/>
              <a:t> the… then.  </a:t>
            </a:r>
            <a:r>
              <a:rPr lang="zh-CN" altLang="en-US" sz="2400" b="1" dirty="0" smtClean="0"/>
              <a:t>强调当时正在进行</a:t>
            </a:r>
            <a:endParaRPr lang="en-US" altLang="zh-CN" sz="2400" b="1" dirty="0" smtClean="0"/>
          </a:p>
          <a:p>
            <a:r>
              <a:rPr lang="en-US" altLang="zh-CN" sz="2400" b="1" dirty="0" smtClean="0"/>
              <a:t>I heard the beautiful English song 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sung</a:t>
            </a:r>
            <a:r>
              <a:rPr lang="en-US" altLang="zh-CN" sz="2400" b="1" dirty="0" smtClean="0"/>
              <a:t> by him again. </a:t>
            </a:r>
            <a:r>
              <a:rPr lang="zh-CN" altLang="en-US" sz="2400" b="1" dirty="0" smtClean="0"/>
              <a:t> </a:t>
            </a:r>
            <a:endParaRPr lang="en-US" altLang="zh-CN" sz="2400" b="1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6012160" y="692696"/>
            <a:ext cx="28083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>
                <a:solidFill>
                  <a:srgbClr val="FF0000"/>
                </a:solidFill>
              </a:rPr>
              <a:t>主动语态省</a:t>
            </a:r>
            <a:r>
              <a:rPr lang="en-US" altLang="zh-CN" sz="2000" b="1" dirty="0" smtClean="0">
                <a:solidFill>
                  <a:srgbClr val="FF0000"/>
                </a:solidFill>
              </a:rPr>
              <a:t>to,</a:t>
            </a:r>
          </a:p>
          <a:p>
            <a:r>
              <a:rPr lang="zh-CN" altLang="en-US" sz="2000" b="1" dirty="0" smtClean="0">
                <a:solidFill>
                  <a:srgbClr val="FF0000"/>
                </a:solidFill>
              </a:rPr>
              <a:t>被动语态还</a:t>
            </a:r>
            <a:r>
              <a:rPr lang="en-US" altLang="zh-CN" sz="2000" b="1" dirty="0" smtClean="0">
                <a:solidFill>
                  <a:srgbClr val="FF0000"/>
                </a:solidFill>
              </a:rPr>
              <a:t>to</a:t>
            </a:r>
            <a:endParaRPr lang="zh-CN" altLang="en-US" sz="2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0"/>
            <a:ext cx="8892480" cy="53501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>
                <a:solidFill>
                  <a:srgbClr val="FF0000"/>
                </a:solidFill>
              </a:rPr>
              <a:t> </a:t>
            </a:r>
          </a:p>
          <a:p>
            <a:pPr marL="514350" indent="-514350">
              <a:lnSpc>
                <a:spcPts val="4100"/>
              </a:lnSpc>
            </a:pPr>
            <a:endParaRPr lang="en-US" altLang="zh-CN" sz="2800" b="1" dirty="0" smtClean="0">
              <a:solidFill>
                <a:srgbClr val="FF0000"/>
              </a:solidFill>
            </a:endParaRPr>
          </a:p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>
                <a:solidFill>
                  <a:srgbClr val="FF0000"/>
                </a:solidFill>
              </a:rPr>
              <a:t>  </a:t>
            </a:r>
          </a:p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>
                <a:solidFill>
                  <a:srgbClr val="FF0000"/>
                </a:solidFill>
                <a:latin typeface="宋体"/>
                <a:ea typeface="宋体"/>
              </a:rPr>
              <a:t> </a:t>
            </a:r>
            <a:endParaRPr lang="en-US" altLang="zh-CN" sz="2800" b="1" dirty="0" smtClean="0">
              <a:solidFill>
                <a:srgbClr val="FF0000"/>
              </a:solidFill>
            </a:endParaRPr>
          </a:p>
          <a:p>
            <a:pPr marL="514350" indent="-514350">
              <a:lnSpc>
                <a:spcPts val="4100"/>
              </a:lnSpc>
            </a:pPr>
            <a:endParaRPr lang="en-US" altLang="zh-CN" sz="2800" b="1" dirty="0" smtClean="0"/>
          </a:p>
          <a:p>
            <a:pPr marL="514350" indent="-514350">
              <a:lnSpc>
                <a:spcPts val="4100"/>
              </a:lnSpc>
            </a:pPr>
            <a:endParaRPr lang="en-US" altLang="zh-CN" sz="2800" b="1" dirty="0" smtClean="0"/>
          </a:p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/>
              <a:t> </a:t>
            </a:r>
          </a:p>
          <a:p>
            <a:pPr marL="514350" indent="-514350">
              <a:lnSpc>
                <a:spcPts val="4100"/>
              </a:lnSpc>
            </a:pPr>
            <a:endParaRPr lang="en-US" altLang="zh-CN" sz="2800" b="1" dirty="0" smtClean="0"/>
          </a:p>
          <a:p>
            <a:pPr marL="514350" indent="-514350">
              <a:lnSpc>
                <a:spcPts val="4100"/>
              </a:lnSpc>
            </a:pPr>
            <a:endParaRPr lang="en-US" altLang="zh-CN" sz="2800" b="1" dirty="0" smtClean="0"/>
          </a:p>
          <a:p>
            <a:pPr marL="514350" indent="-514350">
              <a:lnSpc>
                <a:spcPts val="4100"/>
              </a:lnSpc>
            </a:pPr>
            <a:endParaRPr lang="zh-CN" altLang="zh-CN" sz="28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3275856" y="548680"/>
            <a:ext cx="1656184" cy="42986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>
                <a:solidFill>
                  <a:srgbClr val="FF0000"/>
                </a:solidFill>
              </a:rPr>
              <a:t> </a:t>
            </a:r>
            <a:r>
              <a:rPr lang="en-US" altLang="zh-CN" sz="2800" b="1" dirty="0" smtClean="0"/>
              <a:t>  do   </a:t>
            </a:r>
            <a:r>
              <a:rPr lang="zh-CN" altLang="en-US" sz="2800" b="1" dirty="0" smtClean="0"/>
              <a:t> </a:t>
            </a:r>
            <a:endParaRPr lang="en-US" altLang="zh-CN" sz="2800" b="1" dirty="0" smtClean="0"/>
          </a:p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/>
              <a:t>   doing</a:t>
            </a:r>
          </a:p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/>
              <a:t>   done </a:t>
            </a:r>
          </a:p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/>
              <a:t>    </a:t>
            </a:r>
          </a:p>
          <a:p>
            <a:pPr marL="514350" indent="-514350">
              <a:lnSpc>
                <a:spcPts val="4100"/>
              </a:lnSpc>
            </a:pPr>
            <a:endParaRPr lang="en-US" altLang="zh-CN" sz="2800" b="1" dirty="0" smtClean="0"/>
          </a:p>
          <a:p>
            <a:pPr marL="514350" indent="-514350">
              <a:lnSpc>
                <a:spcPts val="4100"/>
              </a:lnSpc>
            </a:pPr>
            <a:endParaRPr lang="en-US" altLang="zh-CN" sz="2800" b="1" dirty="0" smtClean="0"/>
          </a:p>
          <a:p>
            <a:pPr marL="514350" indent="-514350">
              <a:lnSpc>
                <a:spcPts val="4100"/>
              </a:lnSpc>
            </a:pPr>
            <a:endParaRPr lang="en-US" altLang="zh-CN" sz="2800" b="1" dirty="0" smtClean="0"/>
          </a:p>
          <a:p>
            <a:pPr marL="514350" indent="-514350">
              <a:lnSpc>
                <a:spcPts val="4100"/>
              </a:lnSpc>
            </a:pPr>
            <a:endParaRPr lang="zh-CN" altLang="zh-CN" sz="2800" b="1" dirty="0"/>
          </a:p>
        </p:txBody>
      </p:sp>
      <p:sp>
        <p:nvSpPr>
          <p:cNvPr id="5" name="左大括号 4"/>
          <p:cNvSpPr/>
          <p:nvPr/>
        </p:nvSpPr>
        <p:spPr>
          <a:xfrm>
            <a:off x="2411760" y="764704"/>
            <a:ext cx="864096" cy="115212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TextBox 5"/>
          <p:cNvSpPr txBox="1"/>
          <p:nvPr/>
        </p:nvSpPr>
        <p:spPr>
          <a:xfrm>
            <a:off x="683568" y="620688"/>
            <a:ext cx="17281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 smtClean="0"/>
              <a:t>5. have…</a:t>
            </a:r>
            <a:endParaRPr lang="zh-CN" altLang="en-US" sz="32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251520" y="2492896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/>
              <a:t>She often has her mother 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wash</a:t>
            </a:r>
            <a:r>
              <a:rPr lang="en-US" altLang="zh-CN" sz="2400" b="1" dirty="0" smtClean="0"/>
              <a:t> her clothes.</a:t>
            </a:r>
          </a:p>
          <a:p>
            <a:r>
              <a:rPr lang="en-US" altLang="zh-CN" sz="2400" b="1" dirty="0" smtClean="0"/>
              <a:t>Don’t have your child 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playing</a:t>
            </a:r>
            <a:r>
              <a:rPr lang="en-US" altLang="zh-CN" sz="2400" b="1" dirty="0" smtClean="0"/>
              <a:t> computer games.</a:t>
            </a:r>
          </a:p>
          <a:p>
            <a:r>
              <a:rPr lang="en-US" altLang="zh-CN" sz="2400" b="1" dirty="0" smtClean="0"/>
              <a:t>My computer broke down, I’ll have it 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repaired</a:t>
            </a:r>
            <a:r>
              <a:rPr lang="en-US" altLang="zh-CN" sz="2400" b="1" dirty="0" smtClean="0"/>
              <a:t> after school.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51520" y="4365104"/>
            <a:ext cx="19442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 smtClean="0"/>
              <a:t> 6. make…</a:t>
            </a:r>
            <a:endParaRPr lang="zh-CN" altLang="en-US" sz="3200" b="1" dirty="0"/>
          </a:p>
        </p:txBody>
      </p:sp>
      <p:sp>
        <p:nvSpPr>
          <p:cNvPr id="11" name="左大括号 10"/>
          <p:cNvSpPr/>
          <p:nvPr/>
        </p:nvSpPr>
        <p:spPr>
          <a:xfrm>
            <a:off x="2267744" y="4077072"/>
            <a:ext cx="864096" cy="115212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3131840" y="3645024"/>
            <a:ext cx="1656184" cy="42986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>
                <a:solidFill>
                  <a:srgbClr val="FF0000"/>
                </a:solidFill>
              </a:rPr>
              <a:t> </a:t>
            </a:r>
            <a:r>
              <a:rPr lang="en-US" altLang="zh-CN" sz="2800" b="1" dirty="0" smtClean="0"/>
              <a:t>  do   </a:t>
            </a:r>
            <a:r>
              <a:rPr lang="zh-CN" altLang="en-US" sz="2800" b="1" dirty="0" smtClean="0"/>
              <a:t> </a:t>
            </a:r>
            <a:endParaRPr lang="en-US" altLang="zh-CN" sz="2800" b="1" dirty="0" smtClean="0"/>
          </a:p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/>
              <a:t>    </a:t>
            </a:r>
          </a:p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/>
              <a:t>   done </a:t>
            </a:r>
          </a:p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/>
              <a:t>    </a:t>
            </a:r>
          </a:p>
          <a:p>
            <a:pPr marL="514350" indent="-514350">
              <a:lnSpc>
                <a:spcPts val="4100"/>
              </a:lnSpc>
            </a:pPr>
            <a:endParaRPr lang="en-US" altLang="zh-CN" sz="2800" b="1" dirty="0" smtClean="0"/>
          </a:p>
          <a:p>
            <a:pPr marL="514350" indent="-514350">
              <a:lnSpc>
                <a:spcPts val="4100"/>
              </a:lnSpc>
            </a:pPr>
            <a:endParaRPr lang="en-US" altLang="zh-CN" sz="2800" b="1" dirty="0" smtClean="0"/>
          </a:p>
          <a:p>
            <a:pPr marL="514350" indent="-514350">
              <a:lnSpc>
                <a:spcPts val="4100"/>
              </a:lnSpc>
            </a:pPr>
            <a:endParaRPr lang="en-US" altLang="zh-CN" sz="2800" b="1" dirty="0" smtClean="0"/>
          </a:p>
          <a:p>
            <a:pPr marL="514350" indent="-514350">
              <a:lnSpc>
                <a:spcPts val="4100"/>
              </a:lnSpc>
            </a:pPr>
            <a:endParaRPr lang="zh-CN" altLang="zh-CN" sz="28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0" y="5301208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/>
              <a:t>Please speak louder to make others 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hear</a:t>
            </a:r>
            <a:r>
              <a:rPr lang="en-US" altLang="zh-CN" sz="2400" b="1" dirty="0" smtClean="0"/>
              <a:t> you.</a:t>
            </a:r>
          </a:p>
          <a:p>
            <a:r>
              <a:rPr lang="en-US" altLang="zh-CN" sz="2400" b="1" dirty="0" smtClean="0"/>
              <a:t>Please speak louder to make yourself 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heard</a:t>
            </a:r>
            <a:r>
              <a:rPr lang="en-US" altLang="zh-CN" sz="2400" b="1" dirty="0" smtClean="0"/>
              <a:t> by others.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456247"/>
            <a:ext cx="8892480" cy="92344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ts val="3400"/>
              </a:lnSpc>
            </a:pPr>
            <a:r>
              <a:rPr lang="en-US" altLang="zh-CN" sz="2800" b="1" dirty="0" smtClean="0">
                <a:solidFill>
                  <a:srgbClr val="FF0000"/>
                </a:solidFill>
              </a:rPr>
              <a:t>Practice:</a:t>
            </a:r>
          </a:p>
          <a:p>
            <a:pPr marL="514350" indent="-514350">
              <a:lnSpc>
                <a:spcPts val="3400"/>
              </a:lnSpc>
            </a:pPr>
            <a:endParaRPr lang="en-US" altLang="zh-CN" sz="2800" b="1" dirty="0" smtClean="0">
              <a:solidFill>
                <a:srgbClr val="FF0000"/>
              </a:solidFill>
            </a:endParaRPr>
          </a:p>
          <a:p>
            <a:pPr marL="514350" indent="-514350">
              <a:lnSpc>
                <a:spcPts val="3400"/>
              </a:lnSpc>
              <a:buAutoNum type="arabicPeriod"/>
            </a:pPr>
            <a:r>
              <a:rPr lang="en-US" altLang="zh-CN" sz="2800" b="1" dirty="0" smtClean="0"/>
              <a:t>He sat there, ______ a newspaper.  (read)</a:t>
            </a:r>
          </a:p>
          <a:p>
            <a:pPr marL="514350" indent="-514350">
              <a:lnSpc>
                <a:spcPts val="3400"/>
              </a:lnSpc>
              <a:buAutoNum type="arabicPeriod"/>
            </a:pPr>
            <a:r>
              <a:rPr lang="en-US" altLang="zh-CN" sz="2800" b="1" dirty="0" smtClean="0"/>
              <a:t>This is a book _____ by Lu </a:t>
            </a:r>
            <a:r>
              <a:rPr lang="en-US" altLang="zh-CN" sz="2800" b="1" dirty="0" err="1" smtClean="0"/>
              <a:t>Xun</a:t>
            </a:r>
            <a:r>
              <a:rPr lang="en-US" altLang="zh-CN" sz="2800" b="1" dirty="0" smtClean="0"/>
              <a:t>.  ( write)</a:t>
            </a:r>
          </a:p>
          <a:p>
            <a:pPr marL="514350" indent="-514350">
              <a:lnSpc>
                <a:spcPts val="3400"/>
              </a:lnSpc>
              <a:buAutoNum type="arabicPeriod"/>
            </a:pPr>
            <a:r>
              <a:rPr lang="en-US" altLang="zh-CN" sz="2800" b="1" dirty="0" smtClean="0"/>
              <a:t>The room is empty except for a bookshelf ___ in one corner.  A. standing  B. to stand  D. stands  D. stood</a:t>
            </a:r>
          </a:p>
          <a:p>
            <a:pPr marL="514350" indent="-514350">
              <a:lnSpc>
                <a:spcPts val="3400"/>
              </a:lnSpc>
              <a:buAutoNum type="arabicPeriod"/>
            </a:pPr>
            <a:r>
              <a:rPr lang="en-US" altLang="zh-CN" sz="2800" b="1" dirty="0" smtClean="0"/>
              <a:t>___ at the cafeteria before, Tina didn’t want to eat there again.  A. Having eaten  B. To eat  C. Eat  D. Eating</a:t>
            </a:r>
          </a:p>
          <a:p>
            <a:pPr marL="514350" indent="-514350">
              <a:lnSpc>
                <a:spcPts val="3400"/>
              </a:lnSpc>
              <a:buAutoNum type="arabicPeriod"/>
            </a:pPr>
            <a:r>
              <a:rPr lang="en-US" altLang="zh-CN" sz="2800" b="1" dirty="0" smtClean="0"/>
              <a:t>According to the report, people in the ____ areas are rebuilding their homes and many roads _____ to the areas have been repaired.</a:t>
            </a:r>
          </a:p>
          <a:p>
            <a:pPr marL="514350" indent="-514350">
              <a:lnSpc>
                <a:spcPts val="3400"/>
              </a:lnSpc>
            </a:pPr>
            <a:r>
              <a:rPr lang="en-US" altLang="zh-CN" sz="2800" b="1" dirty="0" smtClean="0"/>
              <a:t>      A. flooded; lead         B. flooding; leading</a:t>
            </a:r>
          </a:p>
          <a:p>
            <a:pPr marL="514350" indent="-514350">
              <a:lnSpc>
                <a:spcPts val="3400"/>
              </a:lnSpc>
            </a:pPr>
            <a:r>
              <a:rPr lang="en-US" altLang="zh-CN" sz="2800" b="1" dirty="0" smtClean="0"/>
              <a:t>      C. flooding; to lead    D. flooded; leading</a:t>
            </a:r>
          </a:p>
          <a:p>
            <a:pPr marL="514350" indent="-514350">
              <a:lnSpc>
                <a:spcPts val="3400"/>
              </a:lnSpc>
            </a:pPr>
            <a:endParaRPr lang="en-US" altLang="zh-CN" sz="2800" b="1" dirty="0" smtClean="0"/>
          </a:p>
          <a:p>
            <a:pPr marL="514350" indent="-514350">
              <a:lnSpc>
                <a:spcPts val="3400"/>
              </a:lnSpc>
            </a:pPr>
            <a:endParaRPr lang="en-US" altLang="zh-CN" sz="2800" b="1" dirty="0" smtClean="0"/>
          </a:p>
          <a:p>
            <a:pPr marL="514350" indent="-514350">
              <a:lnSpc>
                <a:spcPts val="3400"/>
              </a:lnSpc>
            </a:pPr>
            <a:endParaRPr lang="en-US" altLang="zh-CN" sz="2800" b="1" dirty="0" smtClean="0"/>
          </a:p>
          <a:p>
            <a:pPr marL="514350" indent="-514350">
              <a:lnSpc>
                <a:spcPts val="3400"/>
              </a:lnSpc>
            </a:pPr>
            <a:endParaRPr lang="en-US" altLang="zh-CN" sz="2800" b="1" dirty="0" smtClean="0"/>
          </a:p>
          <a:p>
            <a:pPr marL="514350" indent="-514350">
              <a:lnSpc>
                <a:spcPts val="3400"/>
              </a:lnSpc>
            </a:pPr>
            <a:endParaRPr lang="en-US" altLang="zh-CN" sz="2800" b="1" dirty="0" smtClean="0"/>
          </a:p>
          <a:p>
            <a:pPr marL="514350" indent="-514350">
              <a:lnSpc>
                <a:spcPts val="3400"/>
              </a:lnSpc>
            </a:pPr>
            <a:r>
              <a:rPr lang="en-US" altLang="zh-CN" sz="2800" b="1" dirty="0" smtClean="0"/>
              <a:t> </a:t>
            </a:r>
          </a:p>
          <a:p>
            <a:pPr marL="514350" indent="-514350">
              <a:lnSpc>
                <a:spcPts val="3400"/>
              </a:lnSpc>
            </a:pPr>
            <a:endParaRPr lang="en-US" altLang="zh-CN" sz="2800" b="1" dirty="0" smtClean="0"/>
          </a:p>
          <a:p>
            <a:pPr marL="514350" indent="-514350">
              <a:lnSpc>
                <a:spcPts val="3400"/>
              </a:lnSpc>
            </a:pPr>
            <a:endParaRPr lang="zh-CN" altLang="zh-CN" sz="2800" b="1" dirty="0"/>
          </a:p>
        </p:txBody>
      </p:sp>
      <p:pic>
        <p:nvPicPr>
          <p:cNvPr id="3" name="Picture 3" descr="qq2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52320" y="4941168"/>
            <a:ext cx="1224136" cy="1207366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2339752" y="548680"/>
            <a:ext cx="79928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AutoNum type="arabicPeriod"/>
            </a:pPr>
            <a:r>
              <a:rPr lang="en-US" altLang="zh-CN" sz="2000" b="1" dirty="0" smtClean="0">
                <a:solidFill>
                  <a:srgbClr val="00B0F0"/>
                </a:solidFill>
              </a:rPr>
              <a:t>reading  2. written  3.  A   4. A   5. D </a:t>
            </a:r>
            <a:endParaRPr lang="zh-CN" altLang="en-US" sz="2000" b="1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188640"/>
            <a:ext cx="8892480" cy="10964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ts val="3400"/>
              </a:lnSpc>
            </a:pPr>
            <a:r>
              <a:rPr lang="en-US" altLang="zh-CN" sz="2400" b="1" dirty="0" smtClean="0">
                <a:solidFill>
                  <a:srgbClr val="FF0000"/>
                </a:solidFill>
              </a:rPr>
              <a:t>Practice: (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用适当的非谓语填空）</a:t>
            </a:r>
            <a:endParaRPr lang="en-US" altLang="zh-CN" sz="2400" b="1" dirty="0" smtClean="0">
              <a:solidFill>
                <a:srgbClr val="FF0000"/>
              </a:solidFill>
            </a:endParaRPr>
          </a:p>
          <a:p>
            <a:pPr marL="514350" indent="-514350">
              <a:lnSpc>
                <a:spcPts val="3400"/>
              </a:lnSpc>
              <a:buAutoNum type="arabicPeriod"/>
            </a:pPr>
            <a:r>
              <a:rPr lang="en-US" altLang="zh-CN" sz="2400" b="1" dirty="0" smtClean="0"/>
              <a:t>Listen! Can you hear them ________ singing in the music room ? The singing competition is coming.  (</a:t>
            </a:r>
            <a:r>
              <a:rPr lang="en-US" altLang="zh-CN" sz="2400" b="1" dirty="0" err="1" smtClean="0"/>
              <a:t>practise</a:t>
            </a:r>
            <a:r>
              <a:rPr lang="en-US" altLang="zh-CN" sz="2400" b="1" dirty="0" smtClean="0"/>
              <a:t>)</a:t>
            </a:r>
          </a:p>
          <a:p>
            <a:pPr marL="514350" indent="-514350">
              <a:lnSpc>
                <a:spcPts val="3400"/>
              </a:lnSpc>
              <a:buAutoNum type="arabicPeriod"/>
            </a:pPr>
            <a:r>
              <a:rPr lang="en-US" altLang="zh-CN" sz="2400" b="1" dirty="0" smtClean="0"/>
              <a:t>We saw the thief _____ by the police yesterday. (catch)</a:t>
            </a:r>
          </a:p>
          <a:p>
            <a:pPr marL="514350" indent="-514350">
              <a:lnSpc>
                <a:spcPts val="3400"/>
              </a:lnSpc>
              <a:buAutoNum type="arabicPeriod"/>
            </a:pPr>
            <a:r>
              <a:rPr lang="en-US" altLang="zh-CN" sz="2400" b="1" dirty="0" smtClean="0"/>
              <a:t>He went to the cinema, leaving me ______ so much housework.   (do)</a:t>
            </a:r>
          </a:p>
          <a:p>
            <a:pPr marL="514350" indent="-514350">
              <a:lnSpc>
                <a:spcPts val="3400"/>
              </a:lnSpc>
              <a:buAutoNum type="arabicPeriod"/>
            </a:pPr>
            <a:r>
              <a:rPr lang="en-US" altLang="zh-CN" sz="2400" b="1" dirty="0" smtClean="0"/>
              <a:t>With a lot of homework _____, I can’t go with you shopping.  (</a:t>
            </a:r>
            <a:r>
              <a:rPr lang="en-US" altLang="zh-CN" sz="2400" b="1" dirty="0" err="1" smtClean="0"/>
              <a:t>unfinish</a:t>
            </a:r>
            <a:r>
              <a:rPr lang="en-US" altLang="zh-CN" sz="2400" b="1" dirty="0" smtClean="0"/>
              <a:t>)</a:t>
            </a:r>
          </a:p>
          <a:p>
            <a:pPr marL="514350" indent="-514350">
              <a:lnSpc>
                <a:spcPts val="3400"/>
              </a:lnSpc>
              <a:buAutoNum type="arabicPeriod"/>
            </a:pPr>
            <a:r>
              <a:rPr lang="en-US" altLang="zh-CN" sz="2400" b="1" dirty="0" smtClean="0"/>
              <a:t>Who did your father have ______ the washing machine?  (repair)</a:t>
            </a:r>
          </a:p>
          <a:p>
            <a:pPr marL="514350" indent="-514350">
              <a:lnSpc>
                <a:spcPts val="3400"/>
              </a:lnSpc>
              <a:buAutoNum type="arabicPeriod"/>
            </a:pPr>
            <a:r>
              <a:rPr lang="en-US" altLang="zh-CN" sz="2400" b="1" dirty="0" smtClean="0"/>
              <a:t>---Did Peter fix the computer himself?</a:t>
            </a:r>
          </a:p>
          <a:p>
            <a:pPr marL="514350" indent="-514350">
              <a:lnSpc>
                <a:spcPts val="3400"/>
              </a:lnSpc>
            </a:pPr>
            <a:r>
              <a:rPr lang="en-US" altLang="zh-CN" sz="2400" b="1" dirty="0" smtClean="0"/>
              <a:t>      --- He ____, because he doesn’t know much about computers. </a:t>
            </a:r>
          </a:p>
          <a:p>
            <a:pPr marL="514350" indent="-514350">
              <a:lnSpc>
                <a:spcPts val="3400"/>
              </a:lnSpc>
            </a:pPr>
            <a:r>
              <a:rPr lang="en-US" altLang="zh-CN" sz="2400" b="1" dirty="0" smtClean="0"/>
              <a:t>     A. has it fixed   B. had fixed it   C. had it fixed  D. fixed it</a:t>
            </a:r>
          </a:p>
          <a:p>
            <a:pPr marL="514350" indent="-514350">
              <a:lnSpc>
                <a:spcPts val="3400"/>
              </a:lnSpc>
            </a:pPr>
            <a:r>
              <a:rPr lang="en-US" altLang="zh-CN" sz="2400" b="1" dirty="0" smtClean="0"/>
              <a:t>7. I saw him _______ the building and go upstairs.</a:t>
            </a:r>
          </a:p>
          <a:p>
            <a:pPr marL="514350" indent="-514350">
              <a:lnSpc>
                <a:spcPts val="3400"/>
              </a:lnSpc>
            </a:pPr>
            <a:r>
              <a:rPr lang="en-US" altLang="zh-CN" sz="2400" b="1" dirty="0" smtClean="0"/>
              <a:t>     A. to enter   B. enter   C. entering   D. entered</a:t>
            </a:r>
          </a:p>
          <a:p>
            <a:pPr marL="514350" indent="-514350">
              <a:lnSpc>
                <a:spcPts val="3400"/>
              </a:lnSpc>
            </a:pPr>
            <a:endParaRPr lang="en-US" altLang="zh-CN" sz="2400" b="1" dirty="0" smtClean="0"/>
          </a:p>
          <a:p>
            <a:pPr marL="514350" indent="-514350">
              <a:lnSpc>
                <a:spcPts val="3400"/>
              </a:lnSpc>
              <a:buAutoNum type="arabicPeriod"/>
            </a:pPr>
            <a:endParaRPr lang="en-US" altLang="zh-CN" sz="2400" b="1" dirty="0" smtClean="0"/>
          </a:p>
          <a:p>
            <a:pPr marL="514350" indent="-514350">
              <a:lnSpc>
                <a:spcPts val="3400"/>
              </a:lnSpc>
            </a:pPr>
            <a:endParaRPr lang="en-US" altLang="zh-CN" sz="2400" b="1" dirty="0" smtClean="0"/>
          </a:p>
          <a:p>
            <a:pPr marL="514350" indent="-514350">
              <a:lnSpc>
                <a:spcPts val="3400"/>
              </a:lnSpc>
            </a:pPr>
            <a:endParaRPr lang="en-US" altLang="zh-CN" sz="2400" b="1" dirty="0" smtClean="0"/>
          </a:p>
          <a:p>
            <a:pPr marL="514350" indent="-514350">
              <a:lnSpc>
                <a:spcPts val="3400"/>
              </a:lnSpc>
            </a:pPr>
            <a:endParaRPr lang="en-US" altLang="zh-CN" sz="2400" b="1" dirty="0" smtClean="0"/>
          </a:p>
          <a:p>
            <a:pPr marL="514350" indent="-514350">
              <a:lnSpc>
                <a:spcPts val="3400"/>
              </a:lnSpc>
            </a:pPr>
            <a:endParaRPr lang="en-US" altLang="zh-CN" sz="2400" b="1" dirty="0" smtClean="0"/>
          </a:p>
          <a:p>
            <a:pPr marL="514350" indent="-514350">
              <a:lnSpc>
                <a:spcPts val="3400"/>
              </a:lnSpc>
            </a:pPr>
            <a:endParaRPr lang="en-US" altLang="zh-CN" sz="2400" b="1" dirty="0" smtClean="0"/>
          </a:p>
          <a:p>
            <a:pPr marL="514350" indent="-514350">
              <a:lnSpc>
                <a:spcPts val="3400"/>
              </a:lnSpc>
            </a:pPr>
            <a:r>
              <a:rPr lang="en-US" altLang="zh-CN" sz="2400" b="1" dirty="0" smtClean="0"/>
              <a:t> </a:t>
            </a:r>
          </a:p>
          <a:p>
            <a:pPr marL="514350" indent="-514350">
              <a:lnSpc>
                <a:spcPts val="3400"/>
              </a:lnSpc>
            </a:pPr>
            <a:endParaRPr lang="en-US" altLang="zh-CN" sz="2400" b="1" dirty="0" smtClean="0"/>
          </a:p>
          <a:p>
            <a:pPr marL="514350" indent="-514350">
              <a:lnSpc>
                <a:spcPts val="3400"/>
              </a:lnSpc>
            </a:pPr>
            <a:endParaRPr lang="zh-CN" altLang="zh-CN" sz="2400" b="1" dirty="0"/>
          </a:p>
        </p:txBody>
      </p:sp>
      <p:pic>
        <p:nvPicPr>
          <p:cNvPr id="3" name="Picture 3" descr="qq2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24328" y="5650634"/>
            <a:ext cx="1224136" cy="1207366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1979712" y="0"/>
            <a:ext cx="79928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AutoNum type="arabicPeriod"/>
            </a:pPr>
            <a:r>
              <a:rPr lang="en-US" altLang="zh-CN" sz="2000" b="1" dirty="0" err="1" smtClean="0">
                <a:solidFill>
                  <a:srgbClr val="00B0F0"/>
                </a:solidFill>
              </a:rPr>
              <a:t>practising</a:t>
            </a:r>
            <a:r>
              <a:rPr lang="en-US" altLang="zh-CN" sz="2000" b="1" dirty="0" smtClean="0">
                <a:solidFill>
                  <a:srgbClr val="00B0F0"/>
                </a:solidFill>
              </a:rPr>
              <a:t>  2. caught  3. to do  4. unfinished  5. repair  6.C  7.B</a:t>
            </a:r>
            <a:endParaRPr lang="zh-CN" altLang="en-US" sz="2000" b="1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456247"/>
            <a:ext cx="8892480" cy="4016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ts val="3400"/>
              </a:lnSpc>
            </a:pPr>
            <a:r>
              <a:rPr lang="zh-CN" altLang="en-US" sz="2800" b="1" dirty="0" smtClean="0">
                <a:solidFill>
                  <a:srgbClr val="FF0000"/>
                </a:solidFill>
              </a:rPr>
              <a:t>非谓语动词功能总结</a:t>
            </a:r>
            <a:endParaRPr lang="en-US" altLang="zh-CN" sz="2800" b="1" dirty="0" smtClean="0"/>
          </a:p>
          <a:p>
            <a:pPr marL="514350" indent="-514350">
              <a:lnSpc>
                <a:spcPts val="3400"/>
              </a:lnSpc>
            </a:pPr>
            <a:endParaRPr lang="en-US" altLang="zh-CN" sz="2800" b="1" dirty="0" smtClean="0"/>
          </a:p>
          <a:p>
            <a:pPr marL="514350" indent="-514350">
              <a:lnSpc>
                <a:spcPts val="3400"/>
              </a:lnSpc>
            </a:pPr>
            <a:endParaRPr lang="en-US" altLang="zh-CN" sz="2800" b="1" dirty="0" smtClean="0"/>
          </a:p>
          <a:p>
            <a:pPr marL="514350" indent="-514350">
              <a:lnSpc>
                <a:spcPts val="3400"/>
              </a:lnSpc>
            </a:pPr>
            <a:endParaRPr lang="en-US" altLang="zh-CN" sz="2800" b="1" dirty="0" smtClean="0"/>
          </a:p>
          <a:p>
            <a:pPr marL="514350" indent="-514350">
              <a:lnSpc>
                <a:spcPts val="3400"/>
              </a:lnSpc>
            </a:pPr>
            <a:endParaRPr lang="en-US" altLang="zh-CN" sz="2800" b="1" dirty="0" smtClean="0"/>
          </a:p>
          <a:p>
            <a:pPr marL="514350" indent="-514350">
              <a:lnSpc>
                <a:spcPts val="3400"/>
              </a:lnSpc>
            </a:pPr>
            <a:endParaRPr lang="en-US" altLang="zh-CN" sz="2800" b="1" dirty="0" smtClean="0"/>
          </a:p>
          <a:p>
            <a:pPr marL="514350" indent="-514350">
              <a:lnSpc>
                <a:spcPts val="3400"/>
              </a:lnSpc>
            </a:pPr>
            <a:r>
              <a:rPr lang="en-US" altLang="zh-CN" sz="2800" b="1" dirty="0" smtClean="0"/>
              <a:t> </a:t>
            </a:r>
          </a:p>
          <a:p>
            <a:pPr marL="514350" indent="-514350">
              <a:lnSpc>
                <a:spcPts val="3400"/>
              </a:lnSpc>
            </a:pPr>
            <a:endParaRPr lang="en-US" altLang="zh-CN" sz="2800" b="1" dirty="0" smtClean="0"/>
          </a:p>
          <a:p>
            <a:pPr marL="514350" indent="-514350">
              <a:lnSpc>
                <a:spcPts val="3400"/>
              </a:lnSpc>
            </a:pPr>
            <a:endParaRPr lang="zh-CN" altLang="zh-CN" sz="2800" b="1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395537" y="1196750"/>
          <a:ext cx="8064896" cy="504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183"/>
                <a:gridCol w="1152128"/>
                <a:gridCol w="1224136"/>
                <a:gridCol w="1152128"/>
                <a:gridCol w="1008112"/>
                <a:gridCol w="936104"/>
                <a:gridCol w="936105"/>
              </a:tblGrid>
              <a:tr h="1008112">
                <a:tc>
                  <a:txBody>
                    <a:bodyPr/>
                    <a:lstStyle/>
                    <a:p>
                      <a:endParaRPr lang="zh-CN" alt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2800" b="1" dirty="0" smtClean="0"/>
                        <a:t>主语</a:t>
                      </a:r>
                      <a:endParaRPr lang="zh-CN" alt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2800" b="1" dirty="0" smtClean="0"/>
                        <a:t>宾语</a:t>
                      </a:r>
                      <a:endParaRPr lang="zh-CN" alt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2800" b="1" dirty="0" smtClean="0"/>
                        <a:t>表语</a:t>
                      </a:r>
                      <a:endParaRPr lang="zh-CN" alt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2800" b="1" dirty="0" smtClean="0"/>
                        <a:t>定语</a:t>
                      </a:r>
                      <a:endParaRPr lang="zh-CN" alt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2800" b="1" dirty="0" smtClean="0"/>
                        <a:t>状语</a:t>
                      </a:r>
                      <a:endParaRPr lang="zh-CN" alt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2800" b="1" dirty="0" smtClean="0"/>
                        <a:t>宾补</a:t>
                      </a:r>
                      <a:endParaRPr lang="zh-CN" altLang="en-US" sz="2800" b="1" dirty="0"/>
                    </a:p>
                  </a:txBody>
                  <a:tcPr/>
                </a:tc>
              </a:tr>
              <a:tr h="1008112">
                <a:tc>
                  <a:txBody>
                    <a:bodyPr/>
                    <a:lstStyle/>
                    <a:p>
                      <a:r>
                        <a:rPr lang="zh-CN" altLang="en-US" sz="2800" b="1" dirty="0" smtClean="0"/>
                        <a:t>不定式 </a:t>
                      </a:r>
                      <a:r>
                        <a:rPr lang="en-US" altLang="zh-CN" sz="2800" b="1" dirty="0" smtClean="0"/>
                        <a:t>  to do</a:t>
                      </a:r>
                      <a:endParaRPr lang="zh-CN" alt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2800" b="1" dirty="0" smtClean="0"/>
                        <a:t>√</a:t>
                      </a:r>
                      <a:endParaRPr lang="zh-CN" alt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2800" b="1" dirty="0" smtClean="0"/>
                        <a:t>√</a:t>
                      </a:r>
                      <a:endParaRPr lang="zh-CN" alt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800" b="1" dirty="0" smtClean="0"/>
                        <a:t>√</a:t>
                      </a:r>
                    </a:p>
                    <a:p>
                      <a:endParaRPr lang="zh-CN" alt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800" b="1" dirty="0" smtClean="0"/>
                        <a:t>√</a:t>
                      </a:r>
                    </a:p>
                    <a:p>
                      <a:endParaRPr lang="zh-CN" alt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800" b="1" dirty="0" smtClean="0"/>
                        <a:t>√</a:t>
                      </a:r>
                    </a:p>
                    <a:p>
                      <a:endParaRPr lang="zh-CN" alt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800" b="1" dirty="0" smtClean="0"/>
                        <a:t>√</a:t>
                      </a:r>
                    </a:p>
                    <a:p>
                      <a:endParaRPr lang="zh-CN" altLang="en-US" sz="2800" b="1" dirty="0"/>
                    </a:p>
                  </a:txBody>
                  <a:tcPr/>
                </a:tc>
              </a:tr>
              <a:tr h="1008112">
                <a:tc>
                  <a:txBody>
                    <a:bodyPr/>
                    <a:lstStyle/>
                    <a:p>
                      <a:r>
                        <a:rPr lang="zh-CN" altLang="en-US" sz="2800" b="1" dirty="0" smtClean="0"/>
                        <a:t>动名词</a:t>
                      </a:r>
                      <a:r>
                        <a:rPr lang="en-US" altLang="zh-CN" sz="2800" b="1" dirty="0" smtClean="0"/>
                        <a:t>doing</a:t>
                      </a:r>
                      <a:endParaRPr lang="zh-CN" alt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800" b="1" dirty="0" smtClean="0"/>
                        <a:t>√</a:t>
                      </a:r>
                    </a:p>
                    <a:p>
                      <a:endParaRPr lang="zh-CN" alt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800" b="1" dirty="0" smtClean="0"/>
                        <a:t>√</a:t>
                      </a:r>
                    </a:p>
                    <a:p>
                      <a:endParaRPr lang="zh-CN" alt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800" b="1" dirty="0" smtClean="0"/>
                        <a:t>√</a:t>
                      </a:r>
                    </a:p>
                    <a:p>
                      <a:endParaRPr lang="zh-CN" alt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800" b="1" dirty="0" smtClean="0"/>
                        <a:t>√</a:t>
                      </a:r>
                    </a:p>
                    <a:p>
                      <a:endParaRPr lang="zh-CN" alt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2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2800" b="1"/>
                    </a:p>
                  </a:txBody>
                  <a:tcPr/>
                </a:tc>
              </a:tr>
              <a:tr h="1008112">
                <a:tc>
                  <a:txBody>
                    <a:bodyPr/>
                    <a:lstStyle/>
                    <a:p>
                      <a:r>
                        <a:rPr lang="zh-CN" altLang="en-US" sz="2800" b="1" dirty="0" smtClean="0"/>
                        <a:t>现在分词</a:t>
                      </a:r>
                      <a:r>
                        <a:rPr lang="en-US" altLang="zh-CN" sz="2800" b="1" dirty="0" smtClean="0"/>
                        <a:t>doing</a:t>
                      </a:r>
                      <a:endParaRPr lang="zh-CN" alt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2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2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800" b="1" dirty="0" smtClean="0"/>
                        <a:t>√</a:t>
                      </a:r>
                    </a:p>
                    <a:p>
                      <a:endParaRPr lang="zh-CN" alt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800" b="1" dirty="0" smtClean="0"/>
                        <a:t>√</a:t>
                      </a:r>
                    </a:p>
                    <a:p>
                      <a:endParaRPr lang="zh-CN" alt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800" b="1" dirty="0" smtClean="0"/>
                        <a:t>√</a:t>
                      </a:r>
                    </a:p>
                    <a:p>
                      <a:endParaRPr lang="zh-CN" alt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800" b="1" dirty="0" smtClean="0"/>
                        <a:t>√</a:t>
                      </a:r>
                    </a:p>
                    <a:p>
                      <a:endParaRPr lang="zh-CN" altLang="en-US" sz="2800" b="1" dirty="0"/>
                    </a:p>
                  </a:txBody>
                  <a:tcPr/>
                </a:tc>
              </a:tr>
              <a:tr h="1008112">
                <a:tc>
                  <a:txBody>
                    <a:bodyPr/>
                    <a:lstStyle/>
                    <a:p>
                      <a:r>
                        <a:rPr lang="zh-CN" altLang="en-US" sz="2800" b="1" dirty="0" smtClean="0"/>
                        <a:t>过去分词</a:t>
                      </a:r>
                      <a:r>
                        <a:rPr lang="en-US" altLang="zh-CN" sz="2800" b="1" dirty="0" smtClean="0"/>
                        <a:t>done</a:t>
                      </a:r>
                      <a:endParaRPr lang="zh-CN" alt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2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2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800" b="1" dirty="0" smtClean="0"/>
                        <a:t>√</a:t>
                      </a:r>
                    </a:p>
                    <a:p>
                      <a:endParaRPr lang="zh-CN" alt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800" b="1" dirty="0" smtClean="0"/>
                        <a:t>√</a:t>
                      </a:r>
                    </a:p>
                    <a:p>
                      <a:endParaRPr lang="zh-CN" alt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800" b="1" dirty="0" smtClean="0"/>
                        <a:t>√</a:t>
                      </a:r>
                    </a:p>
                    <a:p>
                      <a:endParaRPr lang="zh-CN" alt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800" b="1" dirty="0" smtClean="0"/>
                        <a:t>√</a:t>
                      </a:r>
                    </a:p>
                    <a:p>
                      <a:endParaRPr lang="zh-CN" altLang="en-US" sz="28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456247"/>
            <a:ext cx="8892480" cy="61965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ts val="3400"/>
              </a:lnSpc>
            </a:pPr>
            <a:r>
              <a:rPr lang="zh-CN" altLang="en-US" sz="2800" b="1" dirty="0" smtClean="0">
                <a:solidFill>
                  <a:srgbClr val="FF0000"/>
                </a:solidFill>
              </a:rPr>
              <a:t>不定式：</a:t>
            </a:r>
            <a:r>
              <a:rPr lang="zh-CN" altLang="en-US" sz="2800" b="1" dirty="0" smtClean="0"/>
              <a:t>具体的，即将的</a:t>
            </a:r>
            <a:endParaRPr lang="en-US" altLang="zh-CN" sz="2800" b="1" dirty="0" smtClean="0"/>
          </a:p>
          <a:p>
            <a:pPr marL="514350" indent="-514350">
              <a:lnSpc>
                <a:spcPts val="3400"/>
              </a:lnSpc>
            </a:pPr>
            <a:endParaRPr lang="en-US" altLang="zh-CN" sz="2800" b="1" dirty="0" smtClean="0">
              <a:solidFill>
                <a:srgbClr val="FF0000"/>
              </a:solidFill>
            </a:endParaRPr>
          </a:p>
          <a:p>
            <a:pPr marL="514350" indent="-514350">
              <a:lnSpc>
                <a:spcPts val="3400"/>
              </a:lnSpc>
            </a:pPr>
            <a:r>
              <a:rPr lang="zh-CN" altLang="en-US" sz="2800" b="1" dirty="0" smtClean="0">
                <a:solidFill>
                  <a:srgbClr val="FF0000"/>
                </a:solidFill>
              </a:rPr>
              <a:t>动名词：</a:t>
            </a:r>
            <a:r>
              <a:rPr lang="zh-CN" altLang="en-US" sz="2800" b="1" dirty="0" smtClean="0"/>
              <a:t>经常性，习惯性</a:t>
            </a:r>
            <a:endParaRPr lang="en-US" altLang="zh-CN" sz="2800" b="1" dirty="0" smtClean="0"/>
          </a:p>
          <a:p>
            <a:pPr marL="514350" indent="-514350">
              <a:lnSpc>
                <a:spcPts val="3400"/>
              </a:lnSpc>
            </a:pPr>
            <a:endParaRPr lang="en-US" altLang="zh-CN" sz="2800" b="1" dirty="0" smtClean="0"/>
          </a:p>
          <a:p>
            <a:pPr marL="514350" indent="-514350">
              <a:lnSpc>
                <a:spcPts val="3400"/>
              </a:lnSpc>
            </a:pPr>
            <a:r>
              <a:rPr lang="zh-CN" altLang="en-US" sz="2800" b="1" dirty="0" smtClean="0">
                <a:solidFill>
                  <a:srgbClr val="FF0000"/>
                </a:solidFill>
              </a:rPr>
              <a:t>现在分词：</a:t>
            </a:r>
            <a:r>
              <a:rPr lang="zh-CN" altLang="en-US" sz="2800" b="1" dirty="0" smtClean="0"/>
              <a:t>主动，进行，特征（令人</a:t>
            </a:r>
            <a:r>
              <a:rPr lang="en-US" altLang="zh-CN" sz="2800" b="1" dirty="0" smtClean="0"/>
              <a:t>…</a:t>
            </a:r>
            <a:r>
              <a:rPr lang="zh-CN" altLang="en-US" sz="2800" b="1" dirty="0" smtClean="0"/>
              <a:t>）</a:t>
            </a:r>
            <a:endParaRPr lang="en-US" altLang="zh-CN" sz="2800" b="1" dirty="0" smtClean="0"/>
          </a:p>
          <a:p>
            <a:pPr marL="514350" indent="-514350">
              <a:lnSpc>
                <a:spcPts val="3400"/>
              </a:lnSpc>
            </a:pPr>
            <a:endParaRPr lang="en-US" altLang="zh-CN" sz="2800" b="1" dirty="0" smtClean="0"/>
          </a:p>
          <a:p>
            <a:pPr marL="514350" indent="-514350">
              <a:lnSpc>
                <a:spcPts val="3400"/>
              </a:lnSpc>
            </a:pPr>
            <a:r>
              <a:rPr lang="zh-CN" altLang="en-US" sz="2800" b="1" dirty="0" smtClean="0">
                <a:solidFill>
                  <a:srgbClr val="FF0000"/>
                </a:solidFill>
              </a:rPr>
              <a:t>过去分词：</a:t>
            </a:r>
            <a:r>
              <a:rPr lang="zh-CN" altLang="en-US" sz="2800" b="1" dirty="0" smtClean="0"/>
              <a:t>被动，完成，状态（感到</a:t>
            </a:r>
            <a:r>
              <a:rPr lang="en-US" altLang="zh-CN" sz="2800" b="1" dirty="0" smtClean="0"/>
              <a:t>…</a:t>
            </a:r>
            <a:r>
              <a:rPr lang="zh-CN" altLang="en-US" sz="2800" b="1" dirty="0" smtClean="0"/>
              <a:t>）</a:t>
            </a:r>
            <a:endParaRPr lang="en-US" altLang="zh-CN" sz="2800" b="1" dirty="0" smtClean="0"/>
          </a:p>
          <a:p>
            <a:pPr marL="514350" indent="-514350">
              <a:lnSpc>
                <a:spcPts val="3400"/>
              </a:lnSpc>
            </a:pPr>
            <a:endParaRPr lang="en-US" altLang="zh-CN" sz="2800" b="1" dirty="0" smtClean="0"/>
          </a:p>
          <a:p>
            <a:pPr marL="514350" indent="-514350">
              <a:lnSpc>
                <a:spcPts val="3400"/>
              </a:lnSpc>
            </a:pPr>
            <a:endParaRPr lang="en-US" altLang="zh-CN" sz="2800" b="1" dirty="0" smtClean="0"/>
          </a:p>
          <a:p>
            <a:pPr marL="514350" indent="-514350">
              <a:lnSpc>
                <a:spcPts val="3400"/>
              </a:lnSpc>
            </a:pPr>
            <a:endParaRPr lang="en-US" altLang="zh-CN" sz="2800" b="1" dirty="0" smtClean="0"/>
          </a:p>
          <a:p>
            <a:pPr marL="514350" indent="-514350">
              <a:lnSpc>
                <a:spcPts val="3400"/>
              </a:lnSpc>
            </a:pPr>
            <a:endParaRPr lang="en-US" altLang="zh-CN" sz="2800" b="1" dirty="0" smtClean="0"/>
          </a:p>
          <a:p>
            <a:pPr marL="514350" indent="-514350">
              <a:lnSpc>
                <a:spcPts val="3400"/>
              </a:lnSpc>
            </a:pPr>
            <a:r>
              <a:rPr lang="en-US" altLang="zh-CN" sz="2800" b="1" dirty="0" smtClean="0"/>
              <a:t> </a:t>
            </a:r>
          </a:p>
          <a:p>
            <a:pPr marL="514350" indent="-514350">
              <a:lnSpc>
                <a:spcPts val="3400"/>
              </a:lnSpc>
            </a:pPr>
            <a:endParaRPr lang="en-US" altLang="zh-CN" sz="2800" b="1" dirty="0" smtClean="0"/>
          </a:p>
          <a:p>
            <a:pPr marL="514350" indent="-514350">
              <a:lnSpc>
                <a:spcPts val="3400"/>
              </a:lnSpc>
            </a:pPr>
            <a:endParaRPr lang="zh-CN" altLang="zh-CN" sz="2800" b="1" dirty="0"/>
          </a:p>
        </p:txBody>
      </p:sp>
      <p:pic>
        <p:nvPicPr>
          <p:cNvPr id="3" name="Picture 3" descr="qq2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52320" y="4941168"/>
            <a:ext cx="1224136" cy="120736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4d0b5182be6c92b5f603a6d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1752600" y="1828800"/>
            <a:ext cx="3429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zh-CN" altLang="en-US"/>
          </a:p>
        </p:txBody>
      </p:sp>
      <p:sp>
        <p:nvSpPr>
          <p:cNvPr id="6148" name="WordArt 4"/>
          <p:cNvSpPr>
            <a:spLocks noChangeArrowheads="1" noChangeShapeType="1"/>
          </p:cNvSpPr>
          <p:nvPr/>
        </p:nvSpPr>
        <p:spPr bwMode="auto">
          <a:xfrm>
            <a:off x="1187624" y="2132856"/>
            <a:ext cx="6729413" cy="20891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sz="3600" b="1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8998"/>
                    </a:srgbClr>
                  </a:outerShdw>
                </a:effectLst>
                <a:latin typeface="Comic Sans MS"/>
              </a:rPr>
              <a:t>不定式</a:t>
            </a:r>
            <a:endParaRPr lang="zh-CN" altLang="en-US" sz="3600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8998"/>
                  </a:srgbClr>
                </a:outerShdw>
              </a:effectLst>
              <a:latin typeface="Comic Sans MS"/>
            </a:endParaRPr>
          </a:p>
        </p:txBody>
      </p:sp>
      <p:cxnSp>
        <p:nvCxnSpPr>
          <p:cNvPr id="6" name="直接连接符 5"/>
          <p:cNvCxnSpPr/>
          <p:nvPr/>
        </p:nvCxnSpPr>
        <p:spPr>
          <a:xfrm>
            <a:off x="1219200" y="4419600"/>
            <a:ext cx="2352675" cy="1588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456247"/>
            <a:ext cx="8892480" cy="75046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ts val="3400"/>
              </a:lnSpc>
            </a:pPr>
            <a:r>
              <a:rPr lang="zh-CN" altLang="en-US" sz="2800" b="1" dirty="0" smtClean="0">
                <a:solidFill>
                  <a:srgbClr val="FF0000"/>
                </a:solidFill>
              </a:rPr>
              <a:t>非谓语作定语经典例句：</a:t>
            </a:r>
            <a:endParaRPr lang="en-US" altLang="zh-CN" sz="2800" b="1" dirty="0" smtClean="0">
              <a:solidFill>
                <a:srgbClr val="FF0000"/>
              </a:solidFill>
            </a:endParaRPr>
          </a:p>
          <a:p>
            <a:pPr marL="514350" indent="-514350">
              <a:lnSpc>
                <a:spcPts val="3400"/>
              </a:lnSpc>
            </a:pPr>
            <a:endParaRPr lang="en-US" altLang="zh-CN" sz="2800" b="1" dirty="0" smtClean="0">
              <a:solidFill>
                <a:srgbClr val="FF0000"/>
              </a:solidFill>
            </a:endParaRPr>
          </a:p>
          <a:p>
            <a:pPr marL="514350" indent="-514350">
              <a:lnSpc>
                <a:spcPts val="3400"/>
              </a:lnSpc>
            </a:pPr>
            <a:r>
              <a:rPr lang="en-US" altLang="zh-C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 hospital </a:t>
            </a:r>
            <a:r>
              <a:rPr lang="en-US" altLang="zh-CN" sz="2800" b="1" dirty="0" smtClean="0">
                <a:solidFill>
                  <a:srgbClr val="00B0F0"/>
                </a:solidFill>
              </a:rPr>
              <a:t>being built now </a:t>
            </a:r>
            <a:r>
              <a:rPr lang="en-US" altLang="zh-C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will be completed next June.</a:t>
            </a:r>
          </a:p>
          <a:p>
            <a:pPr marL="514350" indent="-514350">
              <a:lnSpc>
                <a:spcPts val="3400"/>
              </a:lnSpc>
            </a:pPr>
            <a:endParaRPr lang="en-US" altLang="zh-CN" sz="28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514350" indent="-514350">
              <a:lnSpc>
                <a:spcPts val="3400"/>
              </a:lnSpc>
            </a:pPr>
            <a:r>
              <a:rPr lang="en-US" altLang="zh-C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 hospital </a:t>
            </a:r>
            <a:r>
              <a:rPr lang="en-US" altLang="zh-CN" sz="2800" b="1" dirty="0" smtClean="0">
                <a:solidFill>
                  <a:srgbClr val="00B0F0"/>
                </a:solidFill>
              </a:rPr>
              <a:t>built last year </a:t>
            </a:r>
            <a:r>
              <a:rPr lang="en-US" altLang="zh-C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is in use now.</a:t>
            </a:r>
          </a:p>
          <a:p>
            <a:pPr marL="514350" indent="-514350">
              <a:lnSpc>
                <a:spcPts val="3400"/>
              </a:lnSpc>
            </a:pPr>
            <a:endParaRPr lang="en-US" altLang="zh-CN" sz="28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514350" indent="-514350">
              <a:lnSpc>
                <a:spcPts val="3400"/>
              </a:lnSpc>
            </a:pPr>
            <a:r>
              <a:rPr lang="en-US" altLang="zh-C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 hospital </a:t>
            </a:r>
            <a:r>
              <a:rPr lang="en-US" altLang="zh-CN" sz="2800" b="1" dirty="0" smtClean="0">
                <a:solidFill>
                  <a:srgbClr val="00B0F0"/>
                </a:solidFill>
              </a:rPr>
              <a:t>to be built next year </a:t>
            </a:r>
            <a:r>
              <a:rPr lang="en-US" altLang="zh-C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will be a children’s hospital</a:t>
            </a:r>
          </a:p>
          <a:p>
            <a:pPr marL="514350" indent="-514350">
              <a:lnSpc>
                <a:spcPts val="3400"/>
              </a:lnSpc>
            </a:pPr>
            <a:endParaRPr lang="en-US" altLang="zh-CN" sz="28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514350" indent="-514350">
              <a:lnSpc>
                <a:spcPts val="3400"/>
              </a:lnSpc>
            </a:pPr>
            <a:r>
              <a:rPr lang="en-US" altLang="zh-C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</a:p>
          <a:p>
            <a:pPr marL="514350" indent="-514350">
              <a:lnSpc>
                <a:spcPts val="3400"/>
              </a:lnSpc>
            </a:pPr>
            <a:endParaRPr lang="en-US" altLang="zh-CN" sz="2800" b="1" dirty="0" smtClean="0"/>
          </a:p>
          <a:p>
            <a:pPr marL="514350" indent="-514350">
              <a:lnSpc>
                <a:spcPts val="3400"/>
              </a:lnSpc>
            </a:pPr>
            <a:endParaRPr lang="en-US" altLang="zh-CN" sz="2800" b="1" dirty="0" smtClean="0"/>
          </a:p>
          <a:p>
            <a:pPr marL="514350" indent="-514350">
              <a:lnSpc>
                <a:spcPts val="3400"/>
              </a:lnSpc>
            </a:pPr>
            <a:endParaRPr lang="en-US" altLang="zh-CN" sz="2800" b="1" dirty="0" smtClean="0"/>
          </a:p>
          <a:p>
            <a:pPr marL="514350" indent="-514350">
              <a:lnSpc>
                <a:spcPts val="3400"/>
              </a:lnSpc>
            </a:pPr>
            <a:endParaRPr lang="en-US" altLang="zh-CN" sz="2800" b="1" dirty="0" smtClean="0"/>
          </a:p>
          <a:p>
            <a:pPr marL="514350" indent="-514350">
              <a:lnSpc>
                <a:spcPts val="3400"/>
              </a:lnSpc>
            </a:pPr>
            <a:r>
              <a:rPr lang="en-US" altLang="zh-CN" sz="2800" b="1" dirty="0" smtClean="0"/>
              <a:t> </a:t>
            </a:r>
          </a:p>
          <a:p>
            <a:pPr marL="514350" indent="-514350">
              <a:lnSpc>
                <a:spcPts val="3400"/>
              </a:lnSpc>
            </a:pPr>
            <a:endParaRPr lang="en-US" altLang="zh-CN" sz="2800" b="1" dirty="0" smtClean="0"/>
          </a:p>
          <a:p>
            <a:pPr marL="514350" indent="-514350">
              <a:lnSpc>
                <a:spcPts val="3400"/>
              </a:lnSpc>
            </a:pPr>
            <a:endParaRPr lang="zh-CN" altLang="zh-CN" sz="28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67544" y="5157192"/>
            <a:ext cx="755706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b="1" dirty="0" smtClean="0">
                <a:solidFill>
                  <a:srgbClr val="7030A0"/>
                </a:solidFill>
              </a:rPr>
              <a:t>Can you turn them into Attributive Clause? </a:t>
            </a:r>
            <a:endParaRPr lang="zh-CN" altLang="en-US" sz="3200" dirty="0">
              <a:solidFill>
                <a:srgbClr val="7030A0"/>
              </a:solidFill>
            </a:endParaRPr>
          </a:p>
        </p:txBody>
      </p:sp>
      <p:pic>
        <p:nvPicPr>
          <p:cNvPr id="5" name="Picture 12" descr="Q_011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24328" y="4797152"/>
            <a:ext cx="914400" cy="1219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332656"/>
            <a:ext cx="8964488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zh-CN" altLang="en-US" sz="2800" b="1" dirty="0" smtClean="0">
                <a:solidFill>
                  <a:srgbClr val="FF0000"/>
                </a:solidFill>
              </a:rPr>
              <a:t>一、形式</a:t>
            </a:r>
            <a:endParaRPr lang="en-US" altLang="zh-CN" sz="2800" b="1" dirty="0" smtClean="0">
              <a:solidFill>
                <a:srgbClr val="FF0000"/>
              </a:solidFill>
            </a:endParaRPr>
          </a:p>
          <a:p>
            <a:pPr marL="514350" indent="-514350"/>
            <a:r>
              <a:rPr lang="zh-CN" altLang="en-US" sz="2800" b="1" dirty="0" smtClean="0"/>
              <a:t>一般式：</a:t>
            </a:r>
            <a:r>
              <a:rPr lang="en-US" altLang="zh-CN" sz="2800" b="1" dirty="0" smtClean="0">
                <a:solidFill>
                  <a:srgbClr val="7030A0"/>
                </a:solidFill>
              </a:rPr>
              <a:t>to do / to be done  </a:t>
            </a:r>
          </a:p>
          <a:p>
            <a:pPr marL="514350" indent="-514350"/>
            <a:r>
              <a:rPr lang="en-US" altLang="zh-CN" sz="2800" b="1" dirty="0" smtClean="0"/>
              <a:t>                 </a:t>
            </a:r>
            <a:r>
              <a:rPr lang="zh-CN" altLang="en-US" sz="2800" b="1" dirty="0" smtClean="0"/>
              <a:t>表示具体的即将的动作</a:t>
            </a:r>
            <a:endParaRPr lang="en-US" altLang="zh-CN" sz="2800" b="1" dirty="0" smtClean="0"/>
          </a:p>
          <a:p>
            <a:pPr marL="514350" indent="-514350"/>
            <a:r>
              <a:rPr lang="zh-CN" altLang="en-US" sz="2800" b="1" dirty="0" smtClean="0"/>
              <a:t>进行式：</a:t>
            </a:r>
            <a:r>
              <a:rPr lang="en-US" altLang="zh-CN" sz="2800" b="1" dirty="0" smtClean="0">
                <a:solidFill>
                  <a:srgbClr val="7030A0"/>
                </a:solidFill>
              </a:rPr>
              <a:t>to be doing   </a:t>
            </a:r>
          </a:p>
          <a:p>
            <a:pPr marL="514350" indent="-514350"/>
            <a:r>
              <a:rPr lang="en-US" altLang="zh-CN" sz="2800" b="1" dirty="0" smtClean="0"/>
              <a:t>                 </a:t>
            </a:r>
            <a:r>
              <a:rPr lang="zh-CN" altLang="en-US" sz="2800" b="1" dirty="0" smtClean="0"/>
              <a:t>表示动作正在进行的动作</a:t>
            </a:r>
            <a:endParaRPr lang="en-US" altLang="zh-CN" sz="2800" b="1" dirty="0" smtClean="0"/>
          </a:p>
          <a:p>
            <a:pPr marL="514350" indent="-514350"/>
            <a:r>
              <a:rPr lang="zh-CN" altLang="en-US" sz="2800" b="1" dirty="0" smtClean="0"/>
              <a:t>完成式：</a:t>
            </a:r>
            <a:r>
              <a:rPr lang="en-US" altLang="zh-CN" sz="2800" b="1" dirty="0" smtClean="0">
                <a:solidFill>
                  <a:srgbClr val="7030A0"/>
                </a:solidFill>
              </a:rPr>
              <a:t>to have done / to have been done </a:t>
            </a:r>
          </a:p>
          <a:p>
            <a:pPr marL="514350" indent="-514350"/>
            <a:r>
              <a:rPr lang="en-US" altLang="zh-CN" sz="2800" b="1" dirty="0" smtClean="0"/>
              <a:t>                 </a:t>
            </a:r>
            <a:r>
              <a:rPr lang="zh-CN" altLang="en-US" sz="2800" b="1" dirty="0" smtClean="0"/>
              <a:t>表示已经完成的动作</a:t>
            </a:r>
            <a:endParaRPr lang="en-US" altLang="zh-CN" sz="2800" b="1" dirty="0" smtClean="0"/>
          </a:p>
          <a:p>
            <a:pPr marL="514350" indent="-514350"/>
            <a:endParaRPr lang="en-US" altLang="zh-CN" sz="2800" b="1" dirty="0" smtClean="0"/>
          </a:p>
          <a:p>
            <a:pPr marL="514350" indent="-514350"/>
            <a:r>
              <a:rPr lang="en-US" altLang="zh-CN" sz="2800" b="1" dirty="0" smtClean="0"/>
              <a:t>My  wish is </a:t>
            </a:r>
            <a:r>
              <a:rPr lang="en-US" altLang="zh-CN" sz="2800" b="1" dirty="0" smtClean="0">
                <a:solidFill>
                  <a:srgbClr val="7030A0"/>
                </a:solidFill>
              </a:rPr>
              <a:t>to be an artist</a:t>
            </a:r>
            <a:r>
              <a:rPr lang="en-US" altLang="zh-CN" sz="2800" b="1" dirty="0" smtClean="0">
                <a:solidFill>
                  <a:srgbClr val="002060"/>
                </a:solidFill>
              </a:rPr>
              <a:t>.</a:t>
            </a:r>
          </a:p>
          <a:p>
            <a:pPr marL="514350" indent="-514350"/>
            <a:r>
              <a:rPr lang="en-US" altLang="zh-CN" sz="2800" b="1" dirty="0" smtClean="0"/>
              <a:t>When I entered the room, he seemed </a:t>
            </a:r>
            <a:r>
              <a:rPr lang="en-US" altLang="zh-CN" sz="2800" b="1" dirty="0" smtClean="0">
                <a:solidFill>
                  <a:srgbClr val="7030A0"/>
                </a:solidFill>
              </a:rPr>
              <a:t>to be writing </a:t>
            </a:r>
            <a:r>
              <a:rPr lang="en-US" altLang="zh-CN" sz="2800" b="1" dirty="0" smtClean="0"/>
              <a:t>something.</a:t>
            </a:r>
          </a:p>
          <a:p>
            <a:pPr marL="514350" indent="-514350"/>
            <a:r>
              <a:rPr lang="en-US" altLang="zh-CN" sz="2800" b="1" dirty="0" smtClean="0"/>
              <a:t>He happened </a:t>
            </a:r>
            <a:r>
              <a:rPr lang="en-US" altLang="zh-CN" sz="2800" b="1" dirty="0" smtClean="0">
                <a:solidFill>
                  <a:srgbClr val="7030A0"/>
                </a:solidFill>
              </a:rPr>
              <a:t>to have told </a:t>
            </a:r>
            <a:r>
              <a:rPr lang="en-US" altLang="zh-CN" sz="2800" b="1" dirty="0" smtClean="0"/>
              <a:t>me something, so I could give you some advice.</a:t>
            </a:r>
          </a:p>
          <a:p>
            <a:pPr marL="514350" indent="-514350"/>
            <a:r>
              <a:rPr lang="zh-CN" altLang="en-US" sz="2400" b="1" dirty="0" smtClean="0">
                <a:solidFill>
                  <a:schemeClr val="accent6">
                    <a:lumMod val="75000"/>
                  </a:schemeClr>
                </a:solidFill>
              </a:rPr>
              <a:t>否定式： </a:t>
            </a:r>
            <a:r>
              <a:rPr lang="en-US" altLang="zh-CN" sz="2400" b="1" dirty="0" smtClean="0">
                <a:solidFill>
                  <a:schemeClr val="accent6">
                    <a:lumMod val="75000"/>
                  </a:schemeClr>
                </a:solidFill>
              </a:rPr>
              <a:t>not to do</a:t>
            </a:r>
          </a:p>
          <a:p>
            <a:pPr marL="514350" indent="-514350"/>
            <a:r>
              <a:rPr lang="zh-CN" altLang="en-US" sz="2400" b="1" dirty="0" smtClean="0">
                <a:solidFill>
                  <a:schemeClr val="accent6">
                    <a:lumMod val="75000"/>
                  </a:schemeClr>
                </a:solidFill>
              </a:rPr>
              <a:t>感官动词</a:t>
            </a:r>
            <a:r>
              <a:rPr lang="en-US" altLang="zh-CN" sz="2400" b="1" dirty="0" smtClean="0">
                <a:solidFill>
                  <a:schemeClr val="accent6">
                    <a:lumMod val="75000"/>
                  </a:schemeClr>
                </a:solidFill>
              </a:rPr>
              <a:t>(</a:t>
            </a:r>
            <a:r>
              <a:rPr lang="en-US" altLang="zh-CN" sz="2400" b="1" dirty="0" err="1" smtClean="0">
                <a:solidFill>
                  <a:schemeClr val="accent6">
                    <a:lumMod val="75000"/>
                  </a:schemeClr>
                </a:solidFill>
              </a:rPr>
              <a:t>see,hear</a:t>
            </a:r>
            <a:r>
              <a:rPr lang="en-US" altLang="zh-CN" sz="2400" b="1" dirty="0" smtClean="0">
                <a:solidFill>
                  <a:schemeClr val="accent6">
                    <a:lumMod val="75000"/>
                  </a:schemeClr>
                </a:solidFill>
              </a:rPr>
              <a:t>…)</a:t>
            </a:r>
            <a:r>
              <a:rPr lang="zh-CN" altLang="en-US" sz="2400" b="1" dirty="0" smtClean="0">
                <a:solidFill>
                  <a:schemeClr val="accent6">
                    <a:lumMod val="75000"/>
                  </a:schemeClr>
                </a:solidFill>
              </a:rPr>
              <a:t>和使役动词</a:t>
            </a:r>
            <a:r>
              <a:rPr lang="en-US" altLang="zh-CN" sz="2400" b="1" dirty="0" smtClean="0">
                <a:solidFill>
                  <a:schemeClr val="accent6">
                    <a:lumMod val="75000"/>
                  </a:schemeClr>
                </a:solidFill>
              </a:rPr>
              <a:t>(</a:t>
            </a:r>
            <a:r>
              <a:rPr lang="en-US" altLang="zh-CN" sz="2400" b="1" dirty="0" err="1" smtClean="0">
                <a:solidFill>
                  <a:schemeClr val="accent6">
                    <a:lumMod val="75000"/>
                  </a:schemeClr>
                </a:solidFill>
              </a:rPr>
              <a:t>have,make,let</a:t>
            </a:r>
            <a:r>
              <a:rPr lang="en-US" altLang="zh-CN" sz="2400" b="1" dirty="0" smtClean="0">
                <a:solidFill>
                  <a:schemeClr val="accent6">
                    <a:lumMod val="75000"/>
                  </a:schemeClr>
                </a:solidFill>
              </a:rPr>
              <a:t>)</a:t>
            </a:r>
            <a:r>
              <a:rPr lang="zh-CN" altLang="en-US" sz="2400" b="1" dirty="0" smtClean="0">
                <a:solidFill>
                  <a:schemeClr val="accent6">
                    <a:lumMod val="75000"/>
                  </a:schemeClr>
                </a:solidFill>
              </a:rPr>
              <a:t>主动省</a:t>
            </a:r>
            <a:r>
              <a:rPr lang="en-US" altLang="zh-CN" sz="2400" b="1" dirty="0" smtClean="0">
                <a:solidFill>
                  <a:schemeClr val="accent6">
                    <a:lumMod val="75000"/>
                  </a:schemeClr>
                </a:solidFill>
              </a:rPr>
              <a:t>to, </a:t>
            </a:r>
            <a:r>
              <a:rPr lang="zh-CN" altLang="en-US" sz="2400" b="1" dirty="0" smtClean="0">
                <a:solidFill>
                  <a:schemeClr val="accent6">
                    <a:lumMod val="75000"/>
                  </a:schemeClr>
                </a:solidFill>
              </a:rPr>
              <a:t>被动还</a:t>
            </a:r>
            <a:r>
              <a:rPr lang="en-US" altLang="zh-CN" sz="2400" b="1" dirty="0" smtClean="0">
                <a:solidFill>
                  <a:schemeClr val="accent6">
                    <a:lumMod val="75000"/>
                  </a:schemeClr>
                </a:solidFill>
              </a:rPr>
              <a:t>to </a:t>
            </a:r>
            <a:endParaRPr lang="zh-CN" altLang="zh-CN" sz="2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3" name="Picture 2" descr="buee_0423">
            <a:hlinkClick r:id="rId2"/>
          </p:cNvPr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980728"/>
            <a:ext cx="1434517" cy="12241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456247"/>
            <a:ext cx="8892480" cy="63650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ts val="4100"/>
              </a:lnSpc>
            </a:pPr>
            <a:r>
              <a:rPr lang="zh-CN" altLang="en-US" sz="2800" b="1" dirty="0" smtClean="0">
                <a:solidFill>
                  <a:srgbClr val="FF0000"/>
                </a:solidFill>
              </a:rPr>
              <a:t>二、功能</a:t>
            </a:r>
            <a:endParaRPr lang="en-US" altLang="zh-CN" sz="2800" b="1" dirty="0" smtClean="0">
              <a:solidFill>
                <a:srgbClr val="FF0000"/>
              </a:solidFill>
            </a:endParaRPr>
          </a:p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>
                <a:solidFill>
                  <a:srgbClr val="0070C0"/>
                </a:solidFill>
              </a:rPr>
              <a:t>To learn a foreign language </a:t>
            </a:r>
            <a:r>
              <a:rPr lang="en-US" altLang="zh-CN" sz="2800" b="1" dirty="0" smtClean="0"/>
              <a:t>is difficult.   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（主语）</a:t>
            </a:r>
            <a:endParaRPr lang="en-US" altLang="zh-CN" sz="2800" b="1" dirty="0" smtClean="0">
              <a:solidFill>
                <a:srgbClr val="FF0000"/>
              </a:solidFill>
            </a:endParaRPr>
          </a:p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/>
              <a:t>  (</a:t>
            </a:r>
            <a:r>
              <a:rPr lang="en-US" altLang="zh-CN" sz="2800" b="1" dirty="0" smtClean="0">
                <a:solidFill>
                  <a:srgbClr val="002060"/>
                </a:solidFill>
              </a:rPr>
              <a:t>It</a:t>
            </a:r>
            <a:r>
              <a:rPr lang="en-US" altLang="zh-CN" sz="2800" b="1" dirty="0" smtClean="0"/>
              <a:t>’s difficult </a:t>
            </a:r>
            <a:r>
              <a:rPr lang="en-US" altLang="zh-CN" sz="2800" b="1" dirty="0" smtClean="0">
                <a:solidFill>
                  <a:srgbClr val="0070C0"/>
                </a:solidFill>
              </a:rPr>
              <a:t>to learn a foreign language</a:t>
            </a:r>
            <a:r>
              <a:rPr lang="en-US" altLang="zh-CN" sz="2800" b="1" dirty="0" smtClean="0"/>
              <a:t>.)  </a:t>
            </a:r>
            <a:r>
              <a:rPr lang="zh-CN" altLang="en-US" sz="2800" b="1" dirty="0" smtClean="0"/>
              <a:t>（形式主语）</a:t>
            </a:r>
            <a:endParaRPr lang="en-US" altLang="zh-CN" sz="2800" b="1" dirty="0" smtClean="0"/>
          </a:p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/>
              <a:t> (He thinks </a:t>
            </a:r>
            <a:r>
              <a:rPr lang="en-US" altLang="zh-CN" sz="2800" b="1" dirty="0" smtClean="0">
                <a:solidFill>
                  <a:srgbClr val="002060"/>
                </a:solidFill>
              </a:rPr>
              <a:t>it</a:t>
            </a:r>
            <a:r>
              <a:rPr lang="en-US" altLang="zh-CN" sz="2800" b="1" dirty="0" smtClean="0"/>
              <a:t> difficult </a:t>
            </a:r>
            <a:r>
              <a:rPr lang="en-US" altLang="zh-CN" sz="2800" b="1" dirty="0" smtClean="0">
                <a:solidFill>
                  <a:srgbClr val="0070C0"/>
                </a:solidFill>
              </a:rPr>
              <a:t>to learn a foreign language</a:t>
            </a:r>
            <a:r>
              <a:rPr lang="en-US" altLang="zh-CN" sz="2800" b="1" dirty="0" smtClean="0"/>
              <a:t>.) </a:t>
            </a:r>
          </a:p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/>
              <a:t>                                                                         </a:t>
            </a:r>
            <a:r>
              <a:rPr lang="zh-CN" altLang="en-US" sz="2800" b="1" dirty="0" smtClean="0"/>
              <a:t>（形式宾语）</a:t>
            </a:r>
            <a:endParaRPr lang="en-US" altLang="zh-CN" sz="2800" b="1" dirty="0" smtClean="0"/>
          </a:p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/>
              <a:t>He planned </a:t>
            </a:r>
            <a:r>
              <a:rPr lang="en-US" altLang="zh-CN" sz="2800" b="1" dirty="0" smtClean="0">
                <a:solidFill>
                  <a:srgbClr val="0070C0"/>
                </a:solidFill>
              </a:rPr>
              <a:t>to write a book</a:t>
            </a:r>
            <a:r>
              <a:rPr lang="en-US" altLang="zh-CN" sz="2800" b="1" dirty="0" smtClean="0"/>
              <a:t>. 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（宾语）</a:t>
            </a:r>
            <a:endParaRPr lang="en-US" altLang="zh-CN" sz="2800" b="1" dirty="0" smtClean="0">
              <a:solidFill>
                <a:srgbClr val="FF0000"/>
              </a:solidFill>
            </a:endParaRPr>
          </a:p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/>
              <a:t>I have a lot of things </a:t>
            </a:r>
            <a:r>
              <a:rPr lang="en-US" altLang="zh-CN" sz="2800" b="1" dirty="0" smtClean="0">
                <a:solidFill>
                  <a:srgbClr val="0070C0"/>
                </a:solidFill>
              </a:rPr>
              <a:t>to do</a:t>
            </a:r>
            <a:r>
              <a:rPr lang="en-US" altLang="zh-CN" sz="2800" b="1" dirty="0" smtClean="0"/>
              <a:t>.  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（定语）</a:t>
            </a:r>
            <a:endParaRPr lang="en-US" altLang="zh-CN" sz="2800" b="1" dirty="0" smtClean="0">
              <a:solidFill>
                <a:srgbClr val="FF0000"/>
              </a:solidFill>
            </a:endParaRPr>
          </a:p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/>
              <a:t>He kept the door open </a:t>
            </a:r>
            <a:r>
              <a:rPr lang="en-US" altLang="zh-CN" sz="2800" b="1" dirty="0" smtClean="0">
                <a:solidFill>
                  <a:srgbClr val="0070C0"/>
                </a:solidFill>
              </a:rPr>
              <a:t>to let his dog in by itself</a:t>
            </a:r>
            <a:r>
              <a:rPr lang="en-US" altLang="zh-CN" sz="2800" b="1" dirty="0" smtClean="0"/>
              <a:t>.  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（状语）</a:t>
            </a:r>
            <a:endParaRPr lang="en-US" altLang="zh-CN" sz="2800" b="1" dirty="0" smtClean="0">
              <a:solidFill>
                <a:srgbClr val="FF0000"/>
              </a:solidFill>
            </a:endParaRPr>
          </a:p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/>
              <a:t>He invited me </a:t>
            </a:r>
            <a:r>
              <a:rPr lang="en-US" altLang="zh-CN" sz="2800" b="1" dirty="0" smtClean="0">
                <a:solidFill>
                  <a:srgbClr val="0070C0"/>
                </a:solidFill>
              </a:rPr>
              <a:t>to go to his birthday party</a:t>
            </a:r>
            <a:r>
              <a:rPr lang="en-US" altLang="zh-CN" sz="2800" b="1" dirty="0" smtClean="0"/>
              <a:t>.  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（宾补）</a:t>
            </a:r>
            <a:endParaRPr lang="en-US" altLang="zh-CN" sz="2800" b="1" dirty="0" smtClean="0">
              <a:solidFill>
                <a:srgbClr val="FF0000"/>
              </a:solidFill>
            </a:endParaRPr>
          </a:p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/>
              <a:t>Your task today is </a:t>
            </a:r>
            <a:r>
              <a:rPr lang="en-US" altLang="zh-CN" sz="2800" b="1" dirty="0" smtClean="0">
                <a:solidFill>
                  <a:srgbClr val="0070C0"/>
                </a:solidFill>
              </a:rPr>
              <a:t>to clean all the rooms in this flat.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（表语）</a:t>
            </a:r>
            <a:endParaRPr lang="en-US" altLang="zh-CN" sz="2800" b="1" dirty="0" smtClean="0">
              <a:solidFill>
                <a:srgbClr val="FF0000"/>
              </a:solidFill>
            </a:endParaRPr>
          </a:p>
          <a:p>
            <a:pPr marL="514350" indent="-514350">
              <a:lnSpc>
                <a:spcPts val="4100"/>
              </a:lnSpc>
            </a:pPr>
            <a:endParaRPr lang="en-US" altLang="zh-CN" sz="2800" b="1" dirty="0" smtClean="0"/>
          </a:p>
          <a:p>
            <a:pPr marL="514350" indent="-514350">
              <a:lnSpc>
                <a:spcPts val="4100"/>
              </a:lnSpc>
            </a:pPr>
            <a:endParaRPr lang="zh-CN" altLang="zh-CN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188640"/>
            <a:ext cx="8892480" cy="75046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ts val="3400"/>
              </a:lnSpc>
            </a:pPr>
            <a:r>
              <a:rPr lang="en-US" altLang="zh-CN" sz="2800" b="1" dirty="0" smtClean="0">
                <a:solidFill>
                  <a:srgbClr val="FF0000"/>
                </a:solidFill>
              </a:rPr>
              <a:t>Practice:</a:t>
            </a:r>
          </a:p>
          <a:p>
            <a:pPr marL="514350" indent="-514350">
              <a:lnSpc>
                <a:spcPts val="3400"/>
              </a:lnSpc>
            </a:pPr>
            <a:endParaRPr lang="en-US" altLang="zh-CN" sz="2800" b="1" dirty="0" smtClean="0">
              <a:solidFill>
                <a:srgbClr val="FF0000"/>
              </a:solidFill>
            </a:endParaRPr>
          </a:p>
          <a:p>
            <a:pPr marL="514350" indent="-514350">
              <a:lnSpc>
                <a:spcPts val="3400"/>
              </a:lnSpc>
              <a:buAutoNum type="arabicPeriod"/>
            </a:pPr>
            <a:r>
              <a:rPr lang="en-US" altLang="zh-CN" sz="2800" b="1" dirty="0" smtClean="0"/>
              <a:t>Heat is required _____   ice into water.  (change)</a:t>
            </a:r>
          </a:p>
          <a:p>
            <a:pPr marL="514350" indent="-514350">
              <a:lnSpc>
                <a:spcPts val="3400"/>
              </a:lnSpc>
              <a:buAutoNum type="arabicPeriod"/>
            </a:pPr>
            <a:r>
              <a:rPr lang="en-US" altLang="zh-CN" sz="2800" b="1" dirty="0" smtClean="0"/>
              <a:t>He did anything _______  money.  (make)</a:t>
            </a:r>
          </a:p>
          <a:p>
            <a:pPr marL="514350" indent="-514350">
              <a:lnSpc>
                <a:spcPts val="3400"/>
              </a:lnSpc>
              <a:buAutoNum type="arabicPeriod"/>
            </a:pPr>
            <a:r>
              <a:rPr lang="en-US" altLang="zh-CN" sz="2800" b="1" dirty="0" smtClean="0"/>
              <a:t>I will have someone ______ the bike for you.  (repair)</a:t>
            </a:r>
          </a:p>
          <a:p>
            <a:pPr marL="514350" indent="-514350">
              <a:lnSpc>
                <a:spcPts val="3400"/>
              </a:lnSpc>
              <a:buAutoNum type="arabicPeriod"/>
            </a:pPr>
            <a:r>
              <a:rPr lang="en-US" altLang="zh-CN" sz="2800" b="1" dirty="0" smtClean="0"/>
              <a:t>She pretended ________ when her mother came back from work.  (read)</a:t>
            </a:r>
          </a:p>
          <a:p>
            <a:pPr marL="514350" indent="-514350">
              <a:lnSpc>
                <a:spcPts val="3400"/>
              </a:lnSpc>
              <a:buAutoNum type="arabicPeriod"/>
            </a:pPr>
            <a:r>
              <a:rPr lang="en-US" altLang="zh-CN" sz="2800" b="1" dirty="0" smtClean="0"/>
              <a:t>The manager is said ________. (arrest</a:t>
            </a:r>
            <a:r>
              <a:rPr lang="zh-CN" altLang="en-US" sz="2800" b="1" dirty="0" smtClean="0"/>
              <a:t>逮捕</a:t>
            </a:r>
            <a:r>
              <a:rPr lang="en-US" altLang="zh-CN" sz="2800" b="1" dirty="0" smtClean="0"/>
              <a:t>)</a:t>
            </a:r>
          </a:p>
          <a:p>
            <a:pPr marL="514350" indent="-514350">
              <a:lnSpc>
                <a:spcPts val="3400"/>
              </a:lnSpc>
            </a:pPr>
            <a:endParaRPr lang="en-US" altLang="zh-CN" sz="2800" b="1" dirty="0" smtClean="0"/>
          </a:p>
          <a:p>
            <a:pPr marL="514350" indent="-514350">
              <a:lnSpc>
                <a:spcPts val="3400"/>
              </a:lnSpc>
            </a:pPr>
            <a:endParaRPr lang="en-US" altLang="zh-CN" sz="2800" b="1" dirty="0" smtClean="0"/>
          </a:p>
          <a:p>
            <a:pPr marL="514350" indent="-514350">
              <a:lnSpc>
                <a:spcPts val="3400"/>
              </a:lnSpc>
            </a:pPr>
            <a:endParaRPr lang="en-US" altLang="zh-CN" sz="2800" b="1" dirty="0" smtClean="0"/>
          </a:p>
          <a:p>
            <a:pPr marL="514350" indent="-514350">
              <a:lnSpc>
                <a:spcPts val="3400"/>
              </a:lnSpc>
            </a:pPr>
            <a:endParaRPr lang="en-US" altLang="zh-CN" sz="2800" b="1" dirty="0" smtClean="0"/>
          </a:p>
          <a:p>
            <a:pPr marL="514350" indent="-514350">
              <a:lnSpc>
                <a:spcPts val="3400"/>
              </a:lnSpc>
            </a:pPr>
            <a:endParaRPr lang="en-US" altLang="zh-CN" sz="2800" b="1" dirty="0" smtClean="0"/>
          </a:p>
          <a:p>
            <a:pPr marL="514350" indent="-514350">
              <a:lnSpc>
                <a:spcPts val="3400"/>
              </a:lnSpc>
            </a:pPr>
            <a:endParaRPr lang="en-US" altLang="zh-CN" sz="2800" b="1" dirty="0" smtClean="0"/>
          </a:p>
          <a:p>
            <a:pPr marL="514350" indent="-514350">
              <a:lnSpc>
                <a:spcPts val="3400"/>
              </a:lnSpc>
            </a:pPr>
            <a:r>
              <a:rPr lang="en-US" altLang="zh-CN" sz="2800" b="1" dirty="0" smtClean="0"/>
              <a:t> </a:t>
            </a:r>
          </a:p>
          <a:p>
            <a:pPr marL="514350" indent="-514350">
              <a:lnSpc>
                <a:spcPts val="3400"/>
              </a:lnSpc>
            </a:pPr>
            <a:endParaRPr lang="en-US" altLang="zh-CN" sz="2800" b="1" dirty="0" smtClean="0"/>
          </a:p>
          <a:p>
            <a:pPr marL="514350" indent="-514350">
              <a:lnSpc>
                <a:spcPts val="3400"/>
              </a:lnSpc>
            </a:pPr>
            <a:endParaRPr lang="zh-CN" altLang="zh-CN" sz="2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611560" y="5157192"/>
            <a:ext cx="79928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AutoNum type="arabicPeriod"/>
            </a:pPr>
            <a:r>
              <a:rPr lang="en-US" altLang="zh-CN" sz="2000" b="1" dirty="0" smtClean="0">
                <a:solidFill>
                  <a:srgbClr val="00B0F0"/>
                </a:solidFill>
              </a:rPr>
              <a:t>To change  2. to make  3. repair  4. to be reading</a:t>
            </a:r>
          </a:p>
          <a:p>
            <a:pPr marL="342900" indent="-342900"/>
            <a:r>
              <a:rPr lang="en-US" altLang="zh-CN" sz="2000" b="1" dirty="0" smtClean="0">
                <a:solidFill>
                  <a:srgbClr val="00B0F0"/>
                </a:solidFill>
              </a:rPr>
              <a:t>5. To have been arrested   </a:t>
            </a:r>
            <a:endParaRPr lang="zh-CN" altLang="en-US" sz="2000" b="1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4d0b5182be6c92b5f603a6d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1752600" y="1828800"/>
            <a:ext cx="3429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zh-CN" altLang="en-US"/>
          </a:p>
        </p:txBody>
      </p:sp>
      <p:sp>
        <p:nvSpPr>
          <p:cNvPr id="6148" name="WordArt 4"/>
          <p:cNvSpPr>
            <a:spLocks noChangeArrowheads="1" noChangeShapeType="1"/>
          </p:cNvSpPr>
          <p:nvPr/>
        </p:nvSpPr>
        <p:spPr bwMode="auto">
          <a:xfrm>
            <a:off x="1187624" y="2132856"/>
            <a:ext cx="6729413" cy="20891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sz="3600" b="1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8998"/>
                    </a:srgbClr>
                  </a:outerShdw>
                </a:effectLst>
                <a:latin typeface="Comic Sans MS"/>
              </a:rPr>
              <a:t>动名词</a:t>
            </a:r>
            <a:endParaRPr lang="zh-CN" altLang="en-US" sz="3600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8998"/>
                  </a:srgbClr>
                </a:outerShdw>
              </a:effectLst>
              <a:latin typeface="Comic Sans MS"/>
            </a:endParaRPr>
          </a:p>
        </p:txBody>
      </p:sp>
      <p:cxnSp>
        <p:nvCxnSpPr>
          <p:cNvPr id="6" name="直接连接符 5"/>
          <p:cNvCxnSpPr/>
          <p:nvPr/>
        </p:nvCxnSpPr>
        <p:spPr>
          <a:xfrm>
            <a:off x="1219200" y="4419600"/>
            <a:ext cx="2352675" cy="1588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332656"/>
            <a:ext cx="8568952" cy="6927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ts val="4100"/>
              </a:lnSpc>
            </a:pPr>
            <a:r>
              <a:rPr lang="zh-CN" altLang="en-US" sz="2800" b="1" dirty="0" smtClean="0">
                <a:solidFill>
                  <a:srgbClr val="FF0000"/>
                </a:solidFill>
              </a:rPr>
              <a:t>一、形式</a:t>
            </a:r>
            <a:endParaRPr lang="en-US" altLang="zh-CN" sz="2800" b="1" dirty="0" smtClean="0">
              <a:solidFill>
                <a:srgbClr val="FF0000"/>
              </a:solidFill>
            </a:endParaRPr>
          </a:p>
          <a:p>
            <a:pPr marL="514350" indent="-514350">
              <a:lnSpc>
                <a:spcPts val="4100"/>
              </a:lnSpc>
            </a:pPr>
            <a:r>
              <a:rPr lang="zh-CN" altLang="en-US" sz="2800" b="1" dirty="0" smtClean="0"/>
              <a:t>一般式： </a:t>
            </a:r>
            <a:r>
              <a:rPr lang="en-US" altLang="zh-CN" sz="2800" b="1" dirty="0" smtClean="0"/>
              <a:t>doing  / being done</a:t>
            </a:r>
          </a:p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/>
              <a:t>                  </a:t>
            </a:r>
            <a:r>
              <a:rPr lang="zh-CN" altLang="en-US" sz="2800" b="1" dirty="0" smtClean="0"/>
              <a:t>表示习惯性通常性的动作</a:t>
            </a:r>
            <a:r>
              <a:rPr lang="en-US" altLang="zh-CN" sz="2800" b="1" dirty="0" smtClean="0"/>
              <a:t> </a:t>
            </a:r>
          </a:p>
          <a:p>
            <a:pPr marL="514350" indent="-514350">
              <a:lnSpc>
                <a:spcPts val="4100"/>
              </a:lnSpc>
            </a:pPr>
            <a:r>
              <a:rPr lang="zh-CN" altLang="en-US" sz="2800" b="1" dirty="0" smtClean="0"/>
              <a:t>完成式：</a:t>
            </a:r>
            <a:r>
              <a:rPr lang="en-US" altLang="zh-CN" sz="2800" b="1" dirty="0" smtClean="0"/>
              <a:t> having done / having been done</a:t>
            </a:r>
          </a:p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/>
              <a:t>                  </a:t>
            </a:r>
            <a:r>
              <a:rPr lang="zh-CN" altLang="en-US" sz="2800" b="1" dirty="0" smtClean="0"/>
              <a:t>表示完成的动作</a:t>
            </a:r>
            <a:endParaRPr lang="en-US" altLang="zh-CN" sz="2800" b="1" dirty="0" smtClean="0"/>
          </a:p>
          <a:p>
            <a:pPr marL="514350" indent="-514350">
              <a:lnSpc>
                <a:spcPts val="4100"/>
              </a:lnSpc>
            </a:pPr>
            <a:endParaRPr lang="en-US" altLang="zh-CN" sz="2800" b="1" dirty="0" smtClean="0"/>
          </a:p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>
                <a:solidFill>
                  <a:srgbClr val="0070C0"/>
                </a:solidFill>
              </a:rPr>
              <a:t>Playing with fire </a:t>
            </a:r>
            <a:r>
              <a:rPr lang="en-US" altLang="zh-CN" sz="2800" b="1" dirty="0" smtClean="0"/>
              <a:t>is dangerous.</a:t>
            </a:r>
          </a:p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/>
              <a:t>He told a lie to escape </a:t>
            </a:r>
            <a:r>
              <a:rPr lang="en-US" altLang="zh-CN" sz="2800" b="1" dirty="0" smtClean="0">
                <a:solidFill>
                  <a:srgbClr val="0070C0"/>
                </a:solidFill>
              </a:rPr>
              <a:t>being punished</a:t>
            </a:r>
            <a:r>
              <a:rPr lang="en-US" altLang="zh-CN" sz="2800" b="1" dirty="0" smtClean="0"/>
              <a:t>.</a:t>
            </a:r>
          </a:p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/>
              <a:t>He was criticized for </a:t>
            </a:r>
            <a:r>
              <a:rPr lang="en-US" altLang="zh-CN" sz="2800" b="1" dirty="0" smtClean="0">
                <a:solidFill>
                  <a:srgbClr val="0070C0"/>
                </a:solidFill>
              </a:rPr>
              <a:t>having broken </a:t>
            </a:r>
            <a:r>
              <a:rPr lang="en-US" altLang="zh-CN" sz="2800" b="1" dirty="0" smtClean="0"/>
              <a:t>the school rules again and again.</a:t>
            </a:r>
          </a:p>
          <a:p>
            <a:pPr marL="514350" indent="-514350">
              <a:lnSpc>
                <a:spcPts val="4100"/>
              </a:lnSpc>
            </a:pPr>
            <a:endParaRPr lang="en-US" altLang="zh-CN" sz="2800" b="1" dirty="0" smtClean="0"/>
          </a:p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/>
              <a:t>                   </a:t>
            </a:r>
          </a:p>
          <a:p>
            <a:pPr marL="514350" indent="-514350">
              <a:lnSpc>
                <a:spcPts val="4100"/>
              </a:lnSpc>
              <a:buAutoNum type="arabicPeriod"/>
            </a:pPr>
            <a:endParaRPr lang="zh-CN" altLang="zh-CN" sz="2800" b="1" dirty="0"/>
          </a:p>
        </p:txBody>
      </p:sp>
      <p:pic>
        <p:nvPicPr>
          <p:cNvPr id="3" name="Picture 27" descr="6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304" y="5229200"/>
            <a:ext cx="1008112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456247"/>
            <a:ext cx="8892480" cy="7453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ts val="4100"/>
              </a:lnSpc>
            </a:pPr>
            <a:r>
              <a:rPr lang="zh-CN" altLang="en-US" sz="2800" b="1" dirty="0" smtClean="0">
                <a:solidFill>
                  <a:srgbClr val="FF0000"/>
                </a:solidFill>
              </a:rPr>
              <a:t>二、功能</a:t>
            </a:r>
            <a:endParaRPr lang="en-US" altLang="zh-CN" sz="2800" b="1" dirty="0" smtClean="0">
              <a:solidFill>
                <a:srgbClr val="FF0000"/>
              </a:solidFill>
            </a:endParaRPr>
          </a:p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>
                <a:solidFill>
                  <a:srgbClr val="0070C0"/>
                </a:solidFill>
              </a:rPr>
              <a:t>Walking on the moon </a:t>
            </a:r>
            <a:r>
              <a:rPr lang="en-US" altLang="zh-CN" sz="2800" b="1" dirty="0" smtClean="0"/>
              <a:t>is different from </a:t>
            </a:r>
            <a:r>
              <a:rPr lang="en-US" altLang="zh-CN" sz="2800" b="1" dirty="0" smtClean="0">
                <a:solidFill>
                  <a:srgbClr val="0070C0"/>
                </a:solidFill>
              </a:rPr>
              <a:t>walking on the earth</a:t>
            </a:r>
            <a:r>
              <a:rPr lang="en-US" altLang="zh-CN" sz="2800" b="1" dirty="0" smtClean="0"/>
              <a:t>.   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（主语；宾语）</a:t>
            </a:r>
            <a:endParaRPr lang="en-US" altLang="zh-CN" sz="2800" b="1" dirty="0" smtClean="0">
              <a:solidFill>
                <a:srgbClr val="FF0000"/>
              </a:solidFill>
            </a:endParaRPr>
          </a:p>
          <a:p>
            <a:pPr marL="514350" indent="-514350">
              <a:lnSpc>
                <a:spcPts val="4100"/>
              </a:lnSpc>
            </a:pPr>
            <a:endParaRPr lang="en-US" altLang="zh-CN" sz="2800" b="1" dirty="0" smtClean="0"/>
          </a:p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>
                <a:solidFill>
                  <a:srgbClr val="0070C0"/>
                </a:solidFill>
              </a:rPr>
              <a:t>It</a:t>
            </a:r>
            <a:r>
              <a:rPr lang="en-US" altLang="zh-CN" sz="2800" b="1" dirty="0" smtClean="0"/>
              <a:t> is no use </a:t>
            </a:r>
            <a:r>
              <a:rPr lang="en-US" altLang="zh-CN" sz="2800" b="1" dirty="0" smtClean="0">
                <a:solidFill>
                  <a:srgbClr val="0070C0"/>
                </a:solidFill>
              </a:rPr>
              <a:t>arguing with him </a:t>
            </a:r>
            <a:r>
              <a:rPr lang="en-US" altLang="zh-CN" sz="2800" b="1" dirty="0" smtClean="0"/>
              <a:t>about this matter. </a:t>
            </a:r>
            <a:r>
              <a:rPr lang="zh-CN" altLang="en-US" sz="2800" b="1" dirty="0" smtClean="0"/>
              <a:t>（形式主语）</a:t>
            </a:r>
            <a:endParaRPr lang="en-US" altLang="zh-CN" sz="2800" b="1" dirty="0" smtClean="0"/>
          </a:p>
          <a:p>
            <a:pPr marL="514350" indent="-514350">
              <a:lnSpc>
                <a:spcPts val="4100"/>
              </a:lnSpc>
            </a:pPr>
            <a:endParaRPr lang="en-US" altLang="zh-CN" sz="2800" b="1" dirty="0" smtClean="0"/>
          </a:p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>
                <a:solidFill>
                  <a:srgbClr val="0070C0"/>
                </a:solidFill>
              </a:rPr>
              <a:t> swimming </a:t>
            </a:r>
            <a:r>
              <a:rPr lang="en-US" altLang="zh-CN" sz="2800" b="1" dirty="0" smtClean="0"/>
              <a:t>pool : a pool </a:t>
            </a:r>
            <a:r>
              <a:rPr lang="en-US" altLang="zh-CN" sz="2800" b="1" dirty="0" smtClean="0">
                <a:solidFill>
                  <a:srgbClr val="0070C0"/>
                </a:solidFill>
              </a:rPr>
              <a:t>for</a:t>
            </a:r>
            <a:r>
              <a:rPr lang="en-US" altLang="zh-CN" sz="2800" b="1" dirty="0" smtClean="0"/>
              <a:t> swimming 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（定语）</a:t>
            </a:r>
            <a:endParaRPr lang="en-US" altLang="zh-CN" sz="2800" b="1" dirty="0" smtClean="0">
              <a:solidFill>
                <a:srgbClr val="FF0000"/>
              </a:solidFill>
            </a:endParaRPr>
          </a:p>
          <a:p>
            <a:pPr marL="514350" indent="-514350">
              <a:lnSpc>
                <a:spcPts val="4100"/>
              </a:lnSpc>
            </a:pPr>
            <a:endParaRPr lang="en-US" altLang="zh-CN" sz="2800" b="1" dirty="0" smtClean="0"/>
          </a:p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/>
              <a:t>My job is </a:t>
            </a:r>
            <a:r>
              <a:rPr lang="en-US" altLang="zh-CN" sz="2800" b="1" dirty="0" smtClean="0">
                <a:solidFill>
                  <a:srgbClr val="0070C0"/>
                </a:solidFill>
              </a:rPr>
              <a:t>teaching English</a:t>
            </a:r>
            <a:r>
              <a:rPr lang="en-US" altLang="zh-CN" sz="2800" b="1" dirty="0" smtClean="0"/>
              <a:t>. (Teaching English is my job.)                                 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（表语）</a:t>
            </a:r>
            <a:endParaRPr lang="en-US" altLang="zh-CN" sz="2800" b="1" dirty="0" smtClean="0">
              <a:solidFill>
                <a:srgbClr val="FF0000"/>
              </a:solidFill>
            </a:endParaRPr>
          </a:p>
          <a:p>
            <a:pPr marL="514350" indent="-514350">
              <a:lnSpc>
                <a:spcPts val="4100"/>
              </a:lnSpc>
            </a:pPr>
            <a:r>
              <a:rPr lang="en-US" altLang="zh-CN" sz="2800" b="1" dirty="0" smtClean="0"/>
              <a:t> </a:t>
            </a:r>
          </a:p>
          <a:p>
            <a:pPr marL="514350" indent="-514350">
              <a:lnSpc>
                <a:spcPts val="4100"/>
              </a:lnSpc>
            </a:pPr>
            <a:endParaRPr lang="en-US" altLang="zh-CN" sz="2800" b="1" dirty="0" smtClean="0"/>
          </a:p>
          <a:p>
            <a:pPr marL="514350" indent="-514350">
              <a:lnSpc>
                <a:spcPts val="4100"/>
              </a:lnSpc>
            </a:pPr>
            <a:endParaRPr lang="zh-CN" altLang="zh-CN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436</TotalTime>
  <Words>2446</Words>
  <Application>Microsoft Office PowerPoint</Application>
  <PresentationFormat>全屏显示(4:3)</PresentationFormat>
  <Paragraphs>398</Paragraphs>
  <Slides>30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30</vt:i4>
      </vt:variant>
    </vt:vector>
  </HeadingPairs>
  <TitlesOfParts>
    <vt:vector size="31" baseType="lpstr">
      <vt:lpstr>Office 主题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  <vt:lpstr>幻灯片 16</vt:lpstr>
      <vt:lpstr>幻灯片 17</vt:lpstr>
      <vt:lpstr>幻灯片 18</vt:lpstr>
      <vt:lpstr>幻灯片 19</vt:lpstr>
      <vt:lpstr>幻灯片 20</vt:lpstr>
      <vt:lpstr>幻灯片 21</vt:lpstr>
      <vt:lpstr>幻灯片 22</vt:lpstr>
      <vt:lpstr>幻灯片 23</vt:lpstr>
      <vt:lpstr>幻灯片 24</vt:lpstr>
      <vt:lpstr>幻灯片 25</vt:lpstr>
      <vt:lpstr>幻灯片 26</vt:lpstr>
      <vt:lpstr>幻灯片 27</vt:lpstr>
      <vt:lpstr>幻灯片 28</vt:lpstr>
      <vt:lpstr>幻灯片 29</vt:lpstr>
      <vt:lpstr>幻灯片 30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Administrator</cp:lastModifiedBy>
  <cp:revision>59</cp:revision>
  <dcterms:created xsi:type="dcterms:W3CDTF">2020-10-12T01:44:24Z</dcterms:created>
  <dcterms:modified xsi:type="dcterms:W3CDTF">2021-11-03T01:37:34Z</dcterms:modified>
</cp:coreProperties>
</file>