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2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409" r:id="rId2"/>
    <p:sldId id="410" r:id="rId3"/>
    <p:sldId id="425" r:id="rId4"/>
    <p:sldId id="413" r:id="rId5"/>
    <p:sldId id="415" r:id="rId6"/>
    <p:sldId id="414" r:id="rId7"/>
    <p:sldId id="426" r:id="rId8"/>
    <p:sldId id="421" r:id="rId9"/>
    <p:sldId id="416" r:id="rId10"/>
    <p:sldId id="418" r:id="rId11"/>
    <p:sldId id="427" r:id="rId12"/>
    <p:sldId id="422" r:id="rId13"/>
    <p:sldId id="419" r:id="rId14"/>
    <p:sldId id="411" r:id="rId15"/>
    <p:sldId id="417" r:id="rId16"/>
    <p:sldId id="428" r:id="rId17"/>
    <p:sldId id="429" r:id="rId18"/>
    <p:sldId id="430" r:id="rId19"/>
    <p:sldId id="431" r:id="rId20"/>
    <p:sldId id="432" r:id="rId21"/>
    <p:sldId id="433" r:id="rId22"/>
    <p:sldId id="434" r:id="rId23"/>
    <p:sldId id="435" r:id="rId24"/>
    <p:sldId id="424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板 栗" initials="板" lastIdx="2" clrIdx="0">
    <p:extLst>
      <p:ext uri="{19B8F6BF-5375-455C-9EA6-DF929625EA0E}">
        <p15:presenceInfo xmlns:p15="http://schemas.microsoft.com/office/powerpoint/2012/main" userId="0cd956f78635d8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8B8F"/>
    <a:srgbClr val="F9F9F9"/>
    <a:srgbClr val="D9D9D9"/>
    <a:srgbClr val="E1E1E1"/>
    <a:srgbClr val="FFFFFF"/>
    <a:srgbClr val="CFADAE"/>
    <a:srgbClr val="F9F88C"/>
    <a:srgbClr val="F6DA6D"/>
    <a:srgbClr val="6FC665"/>
    <a:srgbClr val="CDD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6314" autoAdjust="0"/>
  </p:normalViewPr>
  <p:slideViewPr>
    <p:cSldViewPr snapToGrid="0">
      <p:cViewPr varScale="1">
        <p:scale>
          <a:sx n="92" d="100"/>
          <a:sy n="92" d="100"/>
        </p:scale>
        <p:origin x="88" y="100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288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80441-3859-43CD-B166-2D1D4475273A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90C0C-E02D-4BA8-A6F9-9B862CF74D0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505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90C0C-E02D-4BA8-A6F9-9B862CF74D0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8188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https://www.ypppt.com/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90C0C-E02D-4BA8-A6F9-9B862CF74D0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1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2021/10/22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8B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video" Target="../media/media1.mp4"/><Relationship Id="rId7" Type="http://schemas.openxmlformats.org/officeDocument/2006/relationships/image" Target="../media/image35.png"/><Relationship Id="rId2" Type="http://schemas.microsoft.com/office/2007/relationships/media" Target="../media/media1.mp4"/><Relationship Id="rId1" Type="http://schemas.openxmlformats.org/officeDocument/2006/relationships/tags" Target="../tags/tag78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2.mp4"/><Relationship Id="rId10" Type="http://schemas.openxmlformats.org/officeDocument/2006/relationships/image" Target="../media/image38.png"/><Relationship Id="rId4" Type="http://schemas.microsoft.com/office/2007/relationships/media" Target="../media/media2.mp4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slide" Target="slide21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4" Type="http://schemas.openxmlformats.org/officeDocument/2006/relationships/slide" Target="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4294967295"/>
            <p:custDataLst>
              <p:tags r:id="rId2"/>
            </p:custDataLst>
          </p:nvPr>
        </p:nvSpPr>
        <p:spPr>
          <a:xfrm>
            <a:off x="4577835" y="1487487"/>
            <a:ext cx="5431327" cy="1260475"/>
          </a:xfrm>
        </p:spPr>
        <p:txBody>
          <a:bodyPr>
            <a:normAutofit/>
          </a:bodyPr>
          <a:lstStyle/>
          <a:p>
            <a:r>
              <a:rPr lang="zh-CN" altLang="en-US" sz="60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实习汇报</a:t>
            </a:r>
            <a:br>
              <a:rPr lang="en-US" altLang="zh-CN" sz="14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</a:br>
            <a:endParaRPr lang="zh-CN" altLang="zh-CN" sz="1400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4294967295"/>
            <p:custDataLst>
              <p:tags r:id="rId3"/>
            </p:custDataLst>
          </p:nvPr>
        </p:nvSpPr>
        <p:spPr>
          <a:xfrm>
            <a:off x="4577835" y="3510113"/>
            <a:ext cx="2951995" cy="18971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汇报人：张依辰</a:t>
            </a:r>
            <a:endParaRPr lang="en-US" altLang="zh-CN" sz="2800" dirty="0">
              <a:solidFill>
                <a:schemeClr val="bg1"/>
              </a:solidFill>
              <a:latin typeface="仿宋" panose="02010609060101010101" charset="-122"/>
              <a:ea typeface="仿宋" panose="02010609060101010101" charset="-122"/>
            </a:endParaRPr>
          </a:p>
          <a:p>
            <a:pPr marL="0" indent="0">
              <a:buNone/>
            </a:pPr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        李嘉怡</a:t>
            </a:r>
          </a:p>
        </p:txBody>
      </p:sp>
      <p:sp>
        <p:nvSpPr>
          <p:cNvPr id="8" name="十字星 7"/>
          <p:cNvSpPr/>
          <p:nvPr/>
        </p:nvSpPr>
        <p:spPr>
          <a:xfrm>
            <a:off x="11222355" y="105918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十字星 8"/>
          <p:cNvSpPr/>
          <p:nvPr/>
        </p:nvSpPr>
        <p:spPr>
          <a:xfrm>
            <a:off x="11356340" y="79121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十字星 10"/>
          <p:cNvSpPr/>
          <p:nvPr/>
        </p:nvSpPr>
        <p:spPr>
          <a:xfrm>
            <a:off x="8130540" y="2292985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>
            <a:off x="7884795" y="23876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十字星 12"/>
          <p:cNvSpPr/>
          <p:nvPr/>
        </p:nvSpPr>
        <p:spPr>
          <a:xfrm>
            <a:off x="4225925" y="308356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8018780" y="4436745"/>
            <a:ext cx="4172585" cy="2421255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cd4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953770" y="441960"/>
            <a:ext cx="1028065" cy="989330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任意多边形 35"/>
          <p:cNvSpPr/>
          <p:nvPr/>
        </p:nvSpPr>
        <p:spPr>
          <a:xfrm>
            <a:off x="-159385" y="4935855"/>
            <a:ext cx="5520690" cy="1978025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4667" h="1966">
                <a:moveTo>
                  <a:pt x="425" y="936"/>
                </a:moveTo>
                <a:cubicBezTo>
                  <a:pt x="420" y="910"/>
                  <a:pt x="418" y="879"/>
                  <a:pt x="418" y="854"/>
                </a:cubicBezTo>
                <a:cubicBezTo>
                  <a:pt x="405" y="515"/>
                  <a:pt x="780" y="242"/>
                  <a:pt x="1146" y="250"/>
                </a:cubicBezTo>
                <a:cubicBezTo>
                  <a:pt x="1280" y="248"/>
                  <a:pt x="1417" y="284"/>
                  <a:pt x="1515" y="333"/>
                </a:cubicBezTo>
                <a:cubicBezTo>
                  <a:pt x="1606" y="179"/>
                  <a:pt x="1823" y="76"/>
                  <a:pt x="2023" y="79"/>
                </a:cubicBezTo>
                <a:cubicBezTo>
                  <a:pt x="2179" y="76"/>
                  <a:pt x="2334" y="138"/>
                  <a:pt x="2426" y="216"/>
                </a:cubicBezTo>
                <a:cubicBezTo>
                  <a:pt x="2499" y="86"/>
                  <a:pt x="2680" y="-3"/>
                  <a:pt x="2848" y="0"/>
                </a:cubicBezTo>
                <a:cubicBezTo>
                  <a:pt x="2997" y="-4"/>
                  <a:pt x="3143" y="68"/>
                  <a:pt x="3217" y="148"/>
                </a:cubicBezTo>
                <a:lnTo>
                  <a:pt x="3217" y="148"/>
                </a:lnTo>
                <a:lnTo>
                  <a:pt x="3219" y="146"/>
                </a:lnTo>
                <a:lnTo>
                  <a:pt x="3221" y="145"/>
                </a:lnTo>
                <a:lnTo>
                  <a:pt x="3218" y="149"/>
                </a:lnTo>
                <a:lnTo>
                  <a:pt x="3218" y="149"/>
                </a:lnTo>
                <a:lnTo>
                  <a:pt x="3222" y="154"/>
                </a:lnTo>
                <a:cubicBezTo>
                  <a:pt x="3315" y="59"/>
                  <a:pt x="3476" y="-1"/>
                  <a:pt x="3622" y="1"/>
                </a:cubicBezTo>
                <a:cubicBezTo>
                  <a:pt x="3882" y="-6"/>
                  <a:pt x="4103" y="172"/>
                  <a:pt x="4138" y="357"/>
                </a:cubicBezTo>
                <a:lnTo>
                  <a:pt x="4139" y="358"/>
                </a:lnTo>
                <a:lnTo>
                  <a:pt x="4138" y="348"/>
                </a:lnTo>
                <a:cubicBezTo>
                  <a:pt x="4139" y="351"/>
                  <a:pt x="4140" y="358"/>
                  <a:pt x="4140" y="358"/>
                </a:cubicBezTo>
                <a:cubicBezTo>
                  <a:pt x="4383" y="406"/>
                  <a:pt x="4569" y="618"/>
                  <a:pt x="4562" y="819"/>
                </a:cubicBezTo>
                <a:cubicBezTo>
                  <a:pt x="4562" y="885"/>
                  <a:pt x="4543" y="955"/>
                  <a:pt x="4515" y="1007"/>
                </a:cubicBezTo>
                <a:cubicBezTo>
                  <a:pt x="4611" y="1107"/>
                  <a:pt x="4668" y="1251"/>
                  <a:pt x="4666" y="1377"/>
                </a:cubicBezTo>
                <a:cubicBezTo>
                  <a:pt x="4679" y="1665"/>
                  <a:pt x="4393" y="1916"/>
                  <a:pt x="4109" y="1966"/>
                </a:cubicBezTo>
                <a:lnTo>
                  <a:pt x="106" y="1966"/>
                </a:lnTo>
                <a:lnTo>
                  <a:pt x="105" y="1957"/>
                </a:lnTo>
                <a:lnTo>
                  <a:pt x="105" y="1947"/>
                </a:lnTo>
                <a:lnTo>
                  <a:pt x="105" y="1937"/>
                </a:lnTo>
                <a:cubicBezTo>
                  <a:pt x="102" y="1835"/>
                  <a:pt x="160" y="1733"/>
                  <a:pt x="232" y="1671"/>
                </a:cubicBezTo>
                <a:cubicBezTo>
                  <a:pt x="91" y="1606"/>
                  <a:pt x="-3" y="1464"/>
                  <a:pt x="0" y="1334"/>
                </a:cubicBezTo>
                <a:cubicBezTo>
                  <a:pt x="-7" y="1128"/>
                  <a:pt x="205" y="958"/>
                  <a:pt x="420" y="945"/>
                </a:cubicBezTo>
                <a:lnTo>
                  <a:pt x="425" y="9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7" name="组合 36"/>
          <p:cNvGrpSpPr/>
          <p:nvPr/>
        </p:nvGrpSpPr>
        <p:grpSpPr>
          <a:xfrm rot="19920000">
            <a:off x="1786255" y="4667885"/>
            <a:ext cx="1028065" cy="989330"/>
            <a:chOff x="1502" y="696"/>
            <a:chExt cx="1619" cy="1558"/>
          </a:xfrm>
        </p:grpSpPr>
        <p:grpSp>
          <p:nvGrpSpPr>
            <p:cNvPr id="38" name="组合 3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39" name="十字星 3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43" name="曲线连接符 42"/>
            <p:cNvCxnSpPr>
              <a:stCxn id="40" idx="2"/>
              <a:endCxn id="40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任意多边形 43"/>
          <p:cNvSpPr/>
          <p:nvPr/>
        </p:nvSpPr>
        <p:spPr>
          <a:xfrm>
            <a:off x="0" y="4820285"/>
            <a:ext cx="4359910" cy="2037715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4667" h="1966">
                <a:moveTo>
                  <a:pt x="425" y="936"/>
                </a:moveTo>
                <a:cubicBezTo>
                  <a:pt x="420" y="910"/>
                  <a:pt x="418" y="879"/>
                  <a:pt x="418" y="854"/>
                </a:cubicBezTo>
                <a:cubicBezTo>
                  <a:pt x="405" y="515"/>
                  <a:pt x="780" y="242"/>
                  <a:pt x="1146" y="250"/>
                </a:cubicBezTo>
                <a:cubicBezTo>
                  <a:pt x="1280" y="248"/>
                  <a:pt x="1417" y="284"/>
                  <a:pt x="1515" y="333"/>
                </a:cubicBezTo>
                <a:cubicBezTo>
                  <a:pt x="1606" y="179"/>
                  <a:pt x="1823" y="76"/>
                  <a:pt x="2023" y="79"/>
                </a:cubicBezTo>
                <a:cubicBezTo>
                  <a:pt x="2179" y="76"/>
                  <a:pt x="2334" y="138"/>
                  <a:pt x="2426" y="216"/>
                </a:cubicBezTo>
                <a:cubicBezTo>
                  <a:pt x="2499" y="86"/>
                  <a:pt x="2680" y="-3"/>
                  <a:pt x="2848" y="0"/>
                </a:cubicBezTo>
                <a:cubicBezTo>
                  <a:pt x="2997" y="-4"/>
                  <a:pt x="3143" y="68"/>
                  <a:pt x="3217" y="148"/>
                </a:cubicBezTo>
                <a:lnTo>
                  <a:pt x="3217" y="148"/>
                </a:lnTo>
                <a:lnTo>
                  <a:pt x="3219" y="146"/>
                </a:lnTo>
                <a:lnTo>
                  <a:pt x="3221" y="145"/>
                </a:lnTo>
                <a:lnTo>
                  <a:pt x="3218" y="149"/>
                </a:lnTo>
                <a:lnTo>
                  <a:pt x="3218" y="149"/>
                </a:lnTo>
                <a:lnTo>
                  <a:pt x="3222" y="154"/>
                </a:lnTo>
                <a:cubicBezTo>
                  <a:pt x="3315" y="59"/>
                  <a:pt x="3476" y="-1"/>
                  <a:pt x="3622" y="1"/>
                </a:cubicBezTo>
                <a:cubicBezTo>
                  <a:pt x="3882" y="-6"/>
                  <a:pt x="4103" y="172"/>
                  <a:pt x="4138" y="357"/>
                </a:cubicBezTo>
                <a:lnTo>
                  <a:pt x="4139" y="358"/>
                </a:lnTo>
                <a:lnTo>
                  <a:pt x="4138" y="348"/>
                </a:lnTo>
                <a:cubicBezTo>
                  <a:pt x="4139" y="351"/>
                  <a:pt x="4140" y="358"/>
                  <a:pt x="4140" y="358"/>
                </a:cubicBezTo>
                <a:cubicBezTo>
                  <a:pt x="4383" y="406"/>
                  <a:pt x="4569" y="618"/>
                  <a:pt x="4562" y="819"/>
                </a:cubicBezTo>
                <a:cubicBezTo>
                  <a:pt x="4562" y="885"/>
                  <a:pt x="4543" y="955"/>
                  <a:pt x="4515" y="1007"/>
                </a:cubicBezTo>
                <a:cubicBezTo>
                  <a:pt x="4611" y="1107"/>
                  <a:pt x="4668" y="1251"/>
                  <a:pt x="4666" y="1377"/>
                </a:cubicBezTo>
                <a:cubicBezTo>
                  <a:pt x="4679" y="1665"/>
                  <a:pt x="4393" y="1916"/>
                  <a:pt x="4109" y="1966"/>
                </a:cubicBezTo>
                <a:lnTo>
                  <a:pt x="106" y="1966"/>
                </a:lnTo>
                <a:lnTo>
                  <a:pt x="105" y="1957"/>
                </a:lnTo>
                <a:lnTo>
                  <a:pt x="105" y="1947"/>
                </a:lnTo>
                <a:lnTo>
                  <a:pt x="105" y="1937"/>
                </a:lnTo>
                <a:cubicBezTo>
                  <a:pt x="102" y="1835"/>
                  <a:pt x="160" y="1733"/>
                  <a:pt x="232" y="1671"/>
                </a:cubicBezTo>
                <a:cubicBezTo>
                  <a:pt x="91" y="1606"/>
                  <a:pt x="-3" y="1464"/>
                  <a:pt x="0" y="1334"/>
                </a:cubicBezTo>
                <a:cubicBezTo>
                  <a:pt x="-7" y="1128"/>
                  <a:pt x="205" y="958"/>
                  <a:pt x="420" y="945"/>
                </a:cubicBezTo>
                <a:lnTo>
                  <a:pt x="425" y="936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5" name="十字星 44"/>
          <p:cNvSpPr/>
          <p:nvPr/>
        </p:nvSpPr>
        <p:spPr>
          <a:xfrm>
            <a:off x="1410970" y="4667885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十字星 45"/>
          <p:cNvSpPr/>
          <p:nvPr/>
        </p:nvSpPr>
        <p:spPr>
          <a:xfrm>
            <a:off x="6819265" y="3790315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 rot="20700000">
            <a:off x="10268585" y="3874135"/>
            <a:ext cx="1028065" cy="989330"/>
            <a:chOff x="1502" y="696"/>
            <a:chExt cx="1619" cy="1558"/>
          </a:xfrm>
        </p:grpSpPr>
        <p:grpSp>
          <p:nvGrpSpPr>
            <p:cNvPr id="48" name="组合 4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49" name="十字星 4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椭圆 49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3" name="曲线连接符 52"/>
            <p:cNvCxnSpPr>
              <a:stCxn id="50" idx="2"/>
              <a:endCxn id="50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>
          <a:xfrm>
            <a:off x="8518525" y="4436745"/>
            <a:ext cx="4173220" cy="242189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10019665" y="441960"/>
            <a:ext cx="139065" cy="13144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11835130" y="3083560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7359015" y="6501765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7713980" y="3771900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46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2F64F7C-80B7-4B0B-8224-34CFE37A41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273" b="36238"/>
          <a:stretch/>
        </p:blipFill>
        <p:spPr>
          <a:xfrm>
            <a:off x="5205680" y="2912691"/>
            <a:ext cx="2278394" cy="1490344"/>
          </a:xfrm>
          <a:prstGeom prst="rect">
            <a:avLst/>
          </a:prstGeom>
        </p:spPr>
      </p:pic>
      <p:sp>
        <p:nvSpPr>
          <p:cNvPr id="4" name="燕尾形箭头 3"/>
          <p:cNvSpPr/>
          <p:nvPr/>
        </p:nvSpPr>
        <p:spPr>
          <a:xfrm>
            <a:off x="6840855" y="3345815"/>
            <a:ext cx="934085" cy="494665"/>
          </a:xfrm>
          <a:prstGeom prst="notchedRightArrow">
            <a:avLst/>
          </a:pr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26627BA-91C4-4416-B496-C15526B9E2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30" y="454574"/>
            <a:ext cx="2539944" cy="1904958"/>
          </a:xfrm>
          <a:prstGeom prst="rect">
            <a:avLst/>
          </a:prstGeom>
        </p:spPr>
      </p:pic>
      <p:sp>
        <p:nvSpPr>
          <p:cNvPr id="5" name="燕尾形箭头 4"/>
          <p:cNvSpPr/>
          <p:nvPr/>
        </p:nvSpPr>
        <p:spPr>
          <a:xfrm rot="16200000">
            <a:off x="5702301" y="2202815"/>
            <a:ext cx="922020" cy="494030"/>
          </a:xfrm>
          <a:prstGeom prst="notchedRightArrow">
            <a:avLst/>
          </a:pr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燕尾形箭头 5"/>
          <p:cNvSpPr/>
          <p:nvPr/>
        </p:nvSpPr>
        <p:spPr>
          <a:xfrm rot="10560000">
            <a:off x="4403725" y="3346450"/>
            <a:ext cx="934085" cy="494665"/>
          </a:xfrm>
          <a:prstGeom prst="notchedRightArrow">
            <a:avLst/>
          </a:pr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E418ACAC-503C-4063-884A-71EC646E1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2065" y="4649119"/>
            <a:ext cx="1513535" cy="2071216"/>
          </a:xfrm>
          <a:prstGeom prst="rect">
            <a:avLst/>
          </a:prstGeom>
        </p:spPr>
      </p:pic>
      <p:sp>
        <p:nvSpPr>
          <p:cNvPr id="7" name="燕尾形箭头 6"/>
          <p:cNvSpPr/>
          <p:nvPr/>
        </p:nvSpPr>
        <p:spPr>
          <a:xfrm rot="5400000">
            <a:off x="5695950" y="4625340"/>
            <a:ext cx="934085" cy="494665"/>
          </a:xfrm>
          <a:prstGeom prst="notchedRightArrow">
            <a:avLst/>
          </a:pr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0424D2F-7D08-4B00-8031-FC2365D38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892124" y="2483392"/>
            <a:ext cx="2992582" cy="224443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A937DB5-FAE9-44D6-A2DF-CB866035A4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68" y="2023458"/>
            <a:ext cx="2700272" cy="27002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1">
            <a:extLst>
              <a:ext uri="{FF2B5EF4-FFF2-40B4-BE49-F238E27FC236}">
                <a16:creationId xmlns:a16="http://schemas.microsoft.com/office/drawing/2014/main" id="{AE6D6BED-41D7-4DB2-B923-35F91C6B851E}"/>
              </a:ext>
            </a:extLst>
          </p:cNvPr>
          <p:cNvSpPr/>
          <p:nvPr/>
        </p:nvSpPr>
        <p:spPr>
          <a:xfrm>
            <a:off x="512445" y="41846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E9BDE1-17DA-486F-8C4C-D40A13962CEA}"/>
              </a:ext>
            </a:extLst>
          </p:cNvPr>
          <p:cNvSpPr/>
          <p:nvPr/>
        </p:nvSpPr>
        <p:spPr>
          <a:xfrm>
            <a:off x="5628005" y="728345"/>
            <a:ext cx="5582920" cy="535559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C3205FF-DBB5-4D11-9E27-2C7B50E12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577" y="728345"/>
            <a:ext cx="3330404" cy="249780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ED582FD-13C9-4429-8735-768080502BD2}"/>
              </a:ext>
            </a:extLst>
          </p:cNvPr>
          <p:cNvSpPr txBox="1"/>
          <p:nvPr/>
        </p:nvSpPr>
        <p:spPr>
          <a:xfrm>
            <a:off x="1271905" y="2956445"/>
            <a:ext cx="313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宣传消防知识</a:t>
            </a:r>
            <a:endParaRPr lang="en-US" altLang="zh-CN" sz="36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5A1CD50-FE83-4CBF-9C03-40DC05A0DB38}"/>
              </a:ext>
            </a:extLst>
          </p:cNvPr>
          <p:cNvSpPr txBox="1"/>
          <p:nvPr/>
        </p:nvSpPr>
        <p:spPr>
          <a:xfrm>
            <a:off x="1176019" y="1316355"/>
            <a:ext cx="384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此处小插曲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89D5E36-F0B4-4A4A-AC88-B5E80A3DC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2167" y="3205959"/>
            <a:ext cx="3678612" cy="275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4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2710" y="1346200"/>
            <a:ext cx="6925945" cy="301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文框 3"/>
          <p:cNvSpPr/>
          <p:nvPr/>
        </p:nvSpPr>
        <p:spPr>
          <a:xfrm>
            <a:off x="3154045" y="1829435"/>
            <a:ext cx="5884545" cy="2051685"/>
          </a:xfrm>
          <a:prstGeom prst="fram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3069" y="2113922"/>
            <a:ext cx="4942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  </a:t>
            </a:r>
            <a:r>
              <a:rPr lang="zh-CN" altLang="en-US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第三周</a:t>
            </a:r>
          </a:p>
        </p:txBody>
      </p:sp>
      <p:grpSp>
        <p:nvGrpSpPr>
          <p:cNvPr id="28" name="组合 27"/>
          <p:cNvGrpSpPr/>
          <p:nvPr/>
        </p:nvGrpSpPr>
        <p:grpSpPr>
          <a:xfrm rot="1080000">
            <a:off x="2093595" y="962660"/>
            <a:ext cx="989965" cy="924560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>
          <a:xfrm>
            <a:off x="7209155" y="3188335"/>
            <a:ext cx="2349500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rgbClr val="CDDFD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20700000">
            <a:off x="8409940" y="2843530"/>
            <a:ext cx="989965" cy="924560"/>
            <a:chOff x="1502" y="696"/>
            <a:chExt cx="1619" cy="1558"/>
          </a:xfrm>
        </p:grpSpPr>
        <p:grpSp>
          <p:nvGrpSpPr>
            <p:cNvPr id="8" name="组合 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9" name="十字星 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" name="曲线连接符 13"/>
            <p:cNvCxnSpPr>
              <a:stCxn id="11" idx="2"/>
              <a:endCxn id="1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 14"/>
          <p:cNvSpPr/>
          <p:nvPr/>
        </p:nvSpPr>
        <p:spPr>
          <a:xfrm>
            <a:off x="7405370" y="3188335"/>
            <a:ext cx="2153285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十字星 39"/>
          <p:cNvSpPr/>
          <p:nvPr/>
        </p:nvSpPr>
        <p:spPr>
          <a:xfrm>
            <a:off x="7075170" y="361315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十字星 15"/>
          <p:cNvSpPr/>
          <p:nvPr/>
        </p:nvSpPr>
        <p:spPr>
          <a:xfrm>
            <a:off x="8866505" y="247650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64357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箭头连接符 3"/>
          <p:cNvCxnSpPr>
            <a:cxnSpLocks/>
          </p:cNvCxnSpPr>
          <p:nvPr/>
        </p:nvCxnSpPr>
        <p:spPr>
          <a:xfrm flipV="1">
            <a:off x="6096000" y="1908175"/>
            <a:ext cx="12065" cy="1481455"/>
          </a:xfrm>
          <a:prstGeom prst="straightConnector1">
            <a:avLst/>
          </a:prstGeom>
          <a:ln w="53975">
            <a:solidFill>
              <a:srgbClr val="D9D9D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071235" y="2475865"/>
            <a:ext cx="2564130" cy="36830"/>
          </a:xfrm>
          <a:prstGeom prst="line">
            <a:avLst/>
          </a:prstGeom>
          <a:ln w="25400">
            <a:solidFill>
              <a:srgbClr val="CDD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2865755" y="3024505"/>
            <a:ext cx="3205480" cy="635"/>
          </a:xfrm>
          <a:prstGeom prst="line">
            <a:avLst/>
          </a:prstGeom>
          <a:ln w="25400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肘形连接符 6"/>
          <p:cNvCxnSpPr/>
          <p:nvPr/>
        </p:nvCxnSpPr>
        <p:spPr>
          <a:xfrm rot="16200000">
            <a:off x="3577590" y="3027045"/>
            <a:ext cx="1045210" cy="1040765"/>
          </a:xfrm>
          <a:prstGeom prst="bentConnector3">
            <a:avLst>
              <a:gd name="adj1" fmla="val 49970"/>
            </a:avLst>
          </a:prstGeom>
          <a:ln>
            <a:solidFill>
              <a:srgbClr val="CDD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肘形连接符 7"/>
          <p:cNvCxnSpPr/>
          <p:nvPr/>
        </p:nvCxnSpPr>
        <p:spPr>
          <a:xfrm rot="5400000" flipV="1">
            <a:off x="7352030" y="2970530"/>
            <a:ext cx="2124710" cy="1209040"/>
          </a:xfrm>
          <a:prstGeom prst="bentConnector3">
            <a:avLst>
              <a:gd name="adj1" fmla="val 50030"/>
            </a:avLst>
          </a:prstGeom>
          <a:ln w="25400">
            <a:solidFill>
              <a:srgbClr val="E1E1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3946525" y="1121320"/>
            <a:ext cx="5495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</a:rPr>
              <a:t>参观工地，观察设计师与工人的对接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568F1CA-FCE0-4A44-BE6E-BA3C637C1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36" y="3573637"/>
            <a:ext cx="3355972" cy="251884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26C4347-4BE7-49C9-B127-8BD07C248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592" y="1358202"/>
            <a:ext cx="3180103" cy="197548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E6F195D-34FA-4ED3-8A05-C0B50E95C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385" y="4405746"/>
            <a:ext cx="2447028" cy="2033472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4A6BABF3-36E1-4629-999E-A18EA9A64B19}"/>
              </a:ext>
            </a:extLst>
          </p:cNvPr>
          <p:cNvSpPr txBox="1"/>
          <p:nvPr/>
        </p:nvSpPr>
        <p:spPr>
          <a:xfrm>
            <a:off x="9868759" y="3986397"/>
            <a:ext cx="1711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讨论房间布局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4703FEE-A790-4C27-8EFB-AA82A30B5BCE}"/>
              </a:ext>
            </a:extLst>
          </p:cNvPr>
          <p:cNvSpPr txBox="1"/>
          <p:nvPr/>
        </p:nvSpPr>
        <p:spPr>
          <a:xfrm>
            <a:off x="9289513" y="3368848"/>
            <a:ext cx="2576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核对卫生间水池位置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BA02C7F-4F18-47F3-8E6F-4354B09B5F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6" y="1189100"/>
            <a:ext cx="2898140" cy="240410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5C8A0DC-434F-4A10-BDC1-7FADB0616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9" y="4105015"/>
            <a:ext cx="3085157" cy="2127626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6756F92A-CA56-426C-952B-93D42E714707}"/>
              </a:ext>
            </a:extLst>
          </p:cNvPr>
          <p:cNvSpPr txBox="1"/>
          <p:nvPr/>
        </p:nvSpPr>
        <p:spPr>
          <a:xfrm>
            <a:off x="1119781" y="3667041"/>
            <a:ext cx="2108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开关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/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插座的定位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46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不会吧，不会吧，你们以为我们去了工地？</a:t>
            </a:r>
            <a:endParaRPr lang="en-US" altLang="zh-CN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不不不，不是我</a:t>
            </a:r>
            <a:r>
              <a:rPr lang="en-US" altLang="zh-CN" dirty="0">
                <a:latin typeface="仿宋" panose="02010609060101010101" charset="-122"/>
                <a:ea typeface="仿宋" panose="02010609060101010101" charset="-122"/>
              </a:rPr>
              <a:t>….</a:t>
            </a:r>
          </a:p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但我有图片视频，想不到吧。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412239" y="1173019"/>
            <a:ext cx="5057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仿宋" panose="02010609060101010101" charset="-122"/>
                <a:ea typeface="仿宋" panose="02010609060101010101" charset="-122"/>
              </a:rPr>
              <a:t>什么？去工地了？</a:t>
            </a:r>
            <a:endParaRPr lang="en-US" altLang="zh-CN" sz="3200" dirty="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FFBABBD-0CCB-4D59-A2E7-7F05DF0A2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488" y="1531450"/>
            <a:ext cx="2425825" cy="214641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BCB4C02-6BF5-4836-9F17-DFCFB0A28BD5}"/>
              </a:ext>
            </a:extLst>
          </p:cNvPr>
          <p:cNvSpPr txBox="1"/>
          <p:nvPr/>
        </p:nvSpPr>
        <p:spPr>
          <a:xfrm>
            <a:off x="1412239" y="1849582"/>
            <a:ext cx="4198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不会吧，不会吧，你们以为我们去了工地？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33F65F7-E1BB-4BD4-BE47-199AFBE7DDFF}"/>
              </a:ext>
            </a:extLst>
          </p:cNvPr>
          <p:cNvSpPr txBox="1"/>
          <p:nvPr/>
        </p:nvSpPr>
        <p:spPr>
          <a:xfrm>
            <a:off x="1412239" y="2987443"/>
            <a:ext cx="4121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不不不，不是我们</a:t>
            </a:r>
            <a:r>
              <a:rPr lang="en-US" altLang="zh-CN" sz="3200" dirty="0">
                <a:latin typeface="仿宋" panose="02010609060101010101" pitchFamily="49" charset="-122"/>
                <a:ea typeface="仿宋" panose="02010609060101010101" pitchFamily="49" charset="-122"/>
              </a:rPr>
              <a:t>…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E9CD174-C2D0-40DE-8249-A95A9F3199EE}"/>
              </a:ext>
            </a:extLst>
          </p:cNvPr>
          <p:cNvSpPr txBox="1"/>
          <p:nvPr/>
        </p:nvSpPr>
        <p:spPr>
          <a:xfrm>
            <a:off x="1412239" y="3632861"/>
            <a:ext cx="5507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但我有图片视频，想不到吧</a:t>
            </a:r>
            <a:r>
              <a:rPr lang="zh-CN" altLang="en-US" dirty="0"/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39592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28005" y="728345"/>
            <a:ext cx="5582920" cy="535559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92870" y="5221663"/>
            <a:ext cx="221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图片源自小吕学长</a:t>
            </a:r>
            <a:endParaRPr lang="en-US" altLang="zh-CN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90882" y="728345"/>
            <a:ext cx="292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图片在这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1068DF-422E-4FF0-9E9D-F91152370C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196" y="710440"/>
            <a:ext cx="2473730" cy="31257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DAD705A-8015-47D3-B9C1-4F24C4E32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05" y="1938349"/>
            <a:ext cx="3109190" cy="41455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36F883-918E-400A-8730-116FF7F550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9783" y="3836141"/>
            <a:ext cx="2952902" cy="2625937"/>
          </a:xfrm>
          <a:prstGeom prst="rect">
            <a:avLst/>
          </a:prstGeom>
        </p:spPr>
      </p:pic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703A509-0CC5-46CF-8224-6E8FF0A824CE}"/>
              </a:ext>
            </a:extLst>
          </p:cNvPr>
          <p:cNvCxnSpPr>
            <a:cxnSpLocks/>
          </p:cNvCxnSpPr>
          <p:nvPr/>
        </p:nvCxnSpPr>
        <p:spPr>
          <a:xfrm flipV="1">
            <a:off x="1818914" y="2418324"/>
            <a:ext cx="2492847" cy="35737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id="{9808AD74-79E3-46FD-887E-B4EF6F73DB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85" y="700360"/>
            <a:ext cx="1607484" cy="17179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544395-8934-46B3-A494-9C0E073334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89" y="1632260"/>
            <a:ext cx="3158200" cy="10654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060829C-A836-47E3-8543-F17B6BC58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8" y="2691384"/>
            <a:ext cx="2873641" cy="11570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05518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28005" y="728345"/>
            <a:ext cx="5582920" cy="535559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138055" y="5235517"/>
            <a:ext cx="190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视频由小吕学长友情提供</a:t>
            </a:r>
            <a:endParaRPr lang="en-US" altLang="zh-CN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03023" y="1025410"/>
            <a:ext cx="2927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视频在这</a:t>
            </a:r>
          </a:p>
        </p:txBody>
      </p:sp>
      <p:pic>
        <p:nvPicPr>
          <p:cNvPr id="4" name="3c271efe69cdb09ef3931e2170e8dbbb">
            <a:hlinkClick r:id="" action="ppaction://media"/>
            <a:extLst>
              <a:ext uri="{FF2B5EF4-FFF2-40B4-BE49-F238E27FC236}">
                <a16:creationId xmlns:a16="http://schemas.microsoft.com/office/drawing/2014/main" id="{471E124A-E29C-427C-AF0F-1CF3212B832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95345" y="836410"/>
            <a:ext cx="2320635" cy="3228884"/>
          </a:xfrm>
          <a:prstGeom prst="rect">
            <a:avLst/>
          </a:prstGeom>
        </p:spPr>
      </p:pic>
      <p:pic>
        <p:nvPicPr>
          <p:cNvPr id="5" name="e0106aeabc71b3c69ebeee6e4cb1e3a0">
            <a:hlinkClick r:id="" action="ppaction://media"/>
            <a:extLst>
              <a:ext uri="{FF2B5EF4-FFF2-40B4-BE49-F238E27FC236}">
                <a16:creationId xmlns:a16="http://schemas.microsoft.com/office/drawing/2014/main" id="{5B80F166-516C-4D5D-970D-7D15EA62739B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2720452"/>
            <a:ext cx="2320635" cy="325922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0B735E1-41F4-4A57-AF38-5CF0BEF6A1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4121" y="1947923"/>
            <a:ext cx="3054507" cy="1778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1BB99B0-9EC2-4D51-B50A-C46B965AA7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020" y="3817530"/>
            <a:ext cx="3130711" cy="2502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25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8776">
                <p:cTn id="5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2710" y="1346200"/>
            <a:ext cx="6925945" cy="301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文框 3"/>
          <p:cNvSpPr/>
          <p:nvPr/>
        </p:nvSpPr>
        <p:spPr>
          <a:xfrm>
            <a:off x="3154045" y="1829435"/>
            <a:ext cx="5884545" cy="2051685"/>
          </a:xfrm>
          <a:prstGeom prst="fram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33069" y="2113922"/>
            <a:ext cx="4942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  </a:t>
            </a:r>
            <a:r>
              <a:rPr lang="zh-CN" altLang="en-US" sz="3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施工工艺</a:t>
            </a:r>
            <a:r>
              <a:rPr lang="en-US" altLang="zh-CN" sz="3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&amp;</a:t>
            </a:r>
            <a:r>
              <a:rPr lang="zh-CN" altLang="en-US" sz="36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彩蛋</a:t>
            </a:r>
          </a:p>
        </p:txBody>
      </p:sp>
      <p:grpSp>
        <p:nvGrpSpPr>
          <p:cNvPr id="28" name="组合 27"/>
          <p:cNvGrpSpPr/>
          <p:nvPr/>
        </p:nvGrpSpPr>
        <p:grpSpPr>
          <a:xfrm rot="1080000">
            <a:off x="2093595" y="962660"/>
            <a:ext cx="989965" cy="924560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>
          <a:xfrm>
            <a:off x="7209155" y="3188335"/>
            <a:ext cx="2349500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rgbClr val="CDDFD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20700000">
            <a:off x="8409940" y="2843530"/>
            <a:ext cx="989965" cy="924560"/>
            <a:chOff x="1502" y="696"/>
            <a:chExt cx="1619" cy="1558"/>
          </a:xfrm>
        </p:grpSpPr>
        <p:grpSp>
          <p:nvGrpSpPr>
            <p:cNvPr id="8" name="组合 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9" name="十字星 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" name="曲线连接符 13"/>
            <p:cNvCxnSpPr>
              <a:stCxn id="11" idx="2"/>
              <a:endCxn id="1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 14"/>
          <p:cNvSpPr/>
          <p:nvPr/>
        </p:nvSpPr>
        <p:spPr>
          <a:xfrm>
            <a:off x="7405370" y="3188335"/>
            <a:ext cx="2153285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十字星 39"/>
          <p:cNvSpPr/>
          <p:nvPr/>
        </p:nvSpPr>
        <p:spPr>
          <a:xfrm>
            <a:off x="7075170" y="361315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十字星 15"/>
          <p:cNvSpPr/>
          <p:nvPr/>
        </p:nvSpPr>
        <p:spPr>
          <a:xfrm>
            <a:off x="8866505" y="247650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74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5135" y="41846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不会吧，不会吧，你们以为我们去了工地？</a:t>
            </a:r>
            <a:endParaRPr lang="en-US" altLang="zh-CN" dirty="0">
              <a:latin typeface="仿宋" panose="02010609060101010101" charset="-122"/>
              <a:ea typeface="仿宋" panose="02010609060101010101" charset="-122"/>
            </a:endParaRPr>
          </a:p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不不不，不是我</a:t>
            </a:r>
            <a:r>
              <a:rPr lang="en-US" altLang="zh-CN" dirty="0">
                <a:latin typeface="仿宋" panose="02010609060101010101" charset="-122"/>
                <a:ea typeface="仿宋" panose="02010609060101010101" charset="-122"/>
              </a:rPr>
              <a:t>…</a:t>
            </a:r>
          </a:p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</a:rPr>
              <a:t>但我有图片视频，想不到。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3AC85E6-103B-4CDD-BC99-4BF82205F9C1}"/>
              </a:ext>
            </a:extLst>
          </p:cNvPr>
          <p:cNvSpPr/>
          <p:nvPr/>
        </p:nvSpPr>
        <p:spPr>
          <a:xfrm>
            <a:off x="933367" y="418465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关于工地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CFBF281-6C15-4BD9-AEF5-E9059110B3DB}"/>
              </a:ext>
            </a:extLst>
          </p:cNvPr>
          <p:cNvSpPr txBox="1"/>
          <p:nvPr/>
        </p:nvSpPr>
        <p:spPr>
          <a:xfrm>
            <a:off x="1369597" y="2036618"/>
            <a:ext cx="923330" cy="36853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施工工艺</a:t>
            </a: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0C48C539-4B4C-4635-9DF5-953C3C149907}"/>
              </a:ext>
            </a:extLst>
          </p:cNvPr>
          <p:cNvSpPr/>
          <p:nvPr/>
        </p:nvSpPr>
        <p:spPr>
          <a:xfrm>
            <a:off x="2292927" y="1669473"/>
            <a:ext cx="471055" cy="4532919"/>
          </a:xfrm>
          <a:prstGeom prst="leftBrac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AAF3D4A-2353-4F36-B135-C54F48D645B1}"/>
              </a:ext>
            </a:extLst>
          </p:cNvPr>
          <p:cNvSpPr/>
          <p:nvPr/>
        </p:nvSpPr>
        <p:spPr>
          <a:xfrm>
            <a:off x="2875318" y="1376430"/>
            <a:ext cx="141577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开工仪式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CD4B400-E70B-4A18-9AD8-4A1672FE77E9}"/>
              </a:ext>
            </a:extLst>
          </p:cNvPr>
          <p:cNvSpPr/>
          <p:nvPr/>
        </p:nvSpPr>
        <p:spPr>
          <a:xfrm>
            <a:off x="2875318" y="1890520"/>
            <a:ext cx="2646878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保护与开工前准备</a:t>
            </a:r>
          </a:p>
        </p:txBody>
      </p:sp>
      <p:sp>
        <p:nvSpPr>
          <p:cNvPr id="16" name="矩形 1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27DD06-1657-443D-B037-9963B284B536}"/>
              </a:ext>
            </a:extLst>
          </p:cNvPr>
          <p:cNvSpPr/>
          <p:nvPr/>
        </p:nvSpPr>
        <p:spPr>
          <a:xfrm>
            <a:off x="2875318" y="2417220"/>
            <a:ext cx="141577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五步放线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663E156-A0D8-4A8A-B18D-464703B35BAF}"/>
              </a:ext>
            </a:extLst>
          </p:cNvPr>
          <p:cNvSpPr/>
          <p:nvPr/>
        </p:nvSpPr>
        <p:spPr>
          <a:xfrm>
            <a:off x="2875318" y="2920396"/>
            <a:ext cx="141577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水电工艺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AECB50F-C2E8-4178-A4A3-FC9B7B6A3497}"/>
              </a:ext>
            </a:extLst>
          </p:cNvPr>
          <p:cNvSpPr/>
          <p:nvPr/>
        </p:nvSpPr>
        <p:spPr>
          <a:xfrm>
            <a:off x="2875318" y="3450137"/>
            <a:ext cx="1415772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瓦工工艺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2B52335-F253-4E35-B6B9-3868DEC561D8}"/>
              </a:ext>
            </a:extLst>
          </p:cNvPr>
          <p:cNvSpPr/>
          <p:nvPr/>
        </p:nvSpPr>
        <p:spPr>
          <a:xfrm>
            <a:off x="2875318" y="3947570"/>
            <a:ext cx="5109091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下沉式卫生间及卫生间新砌隔墙工艺</a:t>
            </a:r>
          </a:p>
        </p:txBody>
      </p:sp>
      <p:sp>
        <p:nvSpPr>
          <p:cNvPr id="20" name="矩形 19">
            <a:hlinkClick r:id="rId4" action="ppaction://hlinksldjump"/>
            <a:extLst>
              <a:ext uri="{FF2B5EF4-FFF2-40B4-BE49-F238E27FC236}">
                <a16:creationId xmlns:a16="http://schemas.microsoft.com/office/drawing/2014/main" id="{97195759-B7FE-44F3-AE6F-24DBDD2AA045}"/>
              </a:ext>
            </a:extLst>
          </p:cNvPr>
          <p:cNvSpPr/>
          <p:nvPr/>
        </p:nvSpPr>
        <p:spPr>
          <a:xfrm>
            <a:off x="2875318" y="4430526"/>
            <a:ext cx="3570208" cy="461665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现浇卫生间止水坎及防水</a:t>
            </a:r>
          </a:p>
        </p:txBody>
      </p:sp>
      <p:sp>
        <p:nvSpPr>
          <p:cNvPr id="21" name="矩形 20">
            <a:hlinkClick r:id="rId5" action="ppaction://hlinksldjump"/>
            <a:extLst>
              <a:ext uri="{FF2B5EF4-FFF2-40B4-BE49-F238E27FC236}">
                <a16:creationId xmlns:a16="http://schemas.microsoft.com/office/drawing/2014/main" id="{08317477-99F9-4655-9944-F09A7704DF9A}"/>
              </a:ext>
            </a:extLst>
          </p:cNvPr>
          <p:cNvSpPr/>
          <p:nvPr/>
        </p:nvSpPr>
        <p:spPr>
          <a:xfrm>
            <a:off x="2875318" y="4929665"/>
            <a:ext cx="141577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吊顶木工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B756121-AABE-402F-8AD9-3B2BCCA1EAB3}"/>
              </a:ext>
            </a:extLst>
          </p:cNvPr>
          <p:cNvSpPr/>
          <p:nvPr/>
        </p:nvSpPr>
        <p:spPr>
          <a:xfrm>
            <a:off x="2875320" y="5453826"/>
            <a:ext cx="141577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none" spc="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油漆工艺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1D2C9E9B-D70C-4E2B-8851-D86E8B59B9B2}"/>
              </a:ext>
            </a:extLst>
          </p:cNvPr>
          <p:cNvSpPr/>
          <p:nvPr/>
        </p:nvSpPr>
        <p:spPr>
          <a:xfrm>
            <a:off x="2872357" y="5947429"/>
            <a:ext cx="2031325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竣工成品保护</a:t>
            </a:r>
            <a:endParaRPr lang="zh-CN" altLang="en-US" sz="2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D1AD0250-82EB-4B31-9318-413B06487E57}"/>
              </a:ext>
            </a:extLst>
          </p:cNvPr>
          <p:cNvSpPr/>
          <p:nvPr/>
        </p:nvSpPr>
        <p:spPr>
          <a:xfrm>
            <a:off x="4390845" y="5167223"/>
            <a:ext cx="862642" cy="138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C9E429-F8C5-4BC3-8441-91E20A1AAD9F}"/>
              </a:ext>
            </a:extLst>
          </p:cNvPr>
          <p:cNvSpPr/>
          <p:nvPr/>
        </p:nvSpPr>
        <p:spPr>
          <a:xfrm>
            <a:off x="5461673" y="4992161"/>
            <a:ext cx="2339102" cy="461665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空调出风口加固</a:t>
            </a:r>
            <a:endParaRPr lang="zh-CN" altLang="en-US" sz="2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9047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2445" y="1180465"/>
            <a:ext cx="3924300" cy="755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72820" y="1219200"/>
            <a:ext cx="0" cy="222885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739900" y="1256030"/>
            <a:ext cx="7620" cy="284543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416935" y="1256030"/>
            <a:ext cx="635" cy="245237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09190" y="1256030"/>
            <a:ext cx="3810" cy="183832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/>
        </p:nvSpPr>
        <p:spPr>
          <a:xfrm>
            <a:off x="60579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76680" y="392303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044065" y="2921635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305054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19635" y="1340485"/>
            <a:ext cx="923330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五步放线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2A74F6D-10FF-4B05-B1A0-624D37417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0"/>
          <a:stretch/>
        </p:blipFill>
        <p:spPr>
          <a:xfrm>
            <a:off x="6876653" y="1136332"/>
            <a:ext cx="4134564" cy="23945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1A7469D1-5FDB-4F74-8A59-F7DC331A2B21}"/>
              </a:ext>
            </a:extLst>
          </p:cNvPr>
          <p:cNvSpPr txBox="1"/>
          <p:nvPr/>
        </p:nvSpPr>
        <p:spPr>
          <a:xfrm>
            <a:off x="7031182" y="4101465"/>
            <a:ext cx="413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定位家具、灯具、开关插座的位置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en-US" altLang="zh-CN" dirty="0" err="1">
                <a:latin typeface="仿宋" panose="02010609060101010101" pitchFamily="49" charset="-122"/>
                <a:ea typeface="仿宋" panose="02010609060101010101" pitchFamily="49" charset="-122"/>
              </a:rPr>
              <a:t>Os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: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有些还会把床的样子定位出来</a:t>
            </a:r>
          </a:p>
        </p:txBody>
      </p:sp>
      <p:sp>
        <p:nvSpPr>
          <p:cNvPr id="16" name="动作按钮: 上一张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FBCFC72-DFAC-4087-8B16-5A9A57795BEE}"/>
              </a:ext>
            </a:extLst>
          </p:cNvPr>
          <p:cNvSpPr/>
          <p:nvPr/>
        </p:nvSpPr>
        <p:spPr>
          <a:xfrm>
            <a:off x="1212273" y="5299364"/>
            <a:ext cx="1004454" cy="865909"/>
          </a:xfrm>
          <a:prstGeom prst="actionButtonRetur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3080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 rot="1080000">
            <a:off x="1643380" y="465455"/>
            <a:ext cx="1334770" cy="1254125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511175" y="1087120"/>
            <a:ext cx="3467100" cy="4439920"/>
            <a:chOff x="785" y="2433"/>
            <a:chExt cx="5460" cy="6992"/>
          </a:xfrm>
        </p:grpSpPr>
        <p:grpSp>
          <p:nvGrpSpPr>
            <p:cNvPr id="15" name="组合 14"/>
            <p:cNvGrpSpPr/>
            <p:nvPr/>
          </p:nvGrpSpPr>
          <p:grpSpPr>
            <a:xfrm>
              <a:off x="785" y="2953"/>
              <a:ext cx="5461" cy="6472"/>
              <a:chOff x="7996" y="1951"/>
              <a:chExt cx="5269" cy="6211"/>
            </a:xfrm>
            <a:solidFill>
              <a:schemeClr val="bg1"/>
            </a:solidFill>
          </p:grpSpPr>
          <p:sp>
            <p:nvSpPr>
              <p:cNvPr id="3" name="云形标注 2"/>
              <p:cNvSpPr/>
              <p:nvPr/>
            </p:nvSpPr>
            <p:spPr>
              <a:xfrm>
                <a:off x="9836" y="2165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云形标注 3"/>
              <p:cNvSpPr/>
              <p:nvPr/>
            </p:nvSpPr>
            <p:spPr>
              <a:xfrm>
                <a:off x="10057" y="3628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云形标注 4"/>
              <p:cNvSpPr/>
              <p:nvPr/>
            </p:nvSpPr>
            <p:spPr>
              <a:xfrm>
                <a:off x="7996" y="1951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云形标注 5"/>
              <p:cNvSpPr/>
              <p:nvPr/>
            </p:nvSpPr>
            <p:spPr>
              <a:xfrm>
                <a:off x="8241" y="4896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云形标注 6"/>
              <p:cNvSpPr/>
              <p:nvPr/>
            </p:nvSpPr>
            <p:spPr>
              <a:xfrm>
                <a:off x="10057" y="4896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云形标注 7"/>
              <p:cNvSpPr/>
              <p:nvPr/>
            </p:nvSpPr>
            <p:spPr>
              <a:xfrm>
                <a:off x="7996" y="3337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云形标注 8"/>
              <p:cNvSpPr/>
              <p:nvPr/>
            </p:nvSpPr>
            <p:spPr>
              <a:xfrm rot="10620000">
                <a:off x="10057" y="6237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云形标注 10"/>
              <p:cNvSpPr/>
              <p:nvPr/>
            </p:nvSpPr>
            <p:spPr>
              <a:xfrm rot="10980000">
                <a:off x="8045" y="6237"/>
                <a:ext cx="3208" cy="1925"/>
              </a:xfrm>
              <a:prstGeom prst="cloudCallou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6" name="图文框 15"/>
            <p:cNvSpPr/>
            <p:nvPr/>
          </p:nvSpPr>
          <p:spPr>
            <a:xfrm>
              <a:off x="1990" y="3760"/>
              <a:ext cx="2851" cy="4705"/>
            </a:xfrm>
            <a:prstGeom prst="frame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十字星 16"/>
            <p:cNvSpPr/>
            <p:nvPr/>
          </p:nvSpPr>
          <p:spPr>
            <a:xfrm>
              <a:off x="4497" y="2433"/>
              <a:ext cx="211" cy="42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十字星 17"/>
            <p:cNvSpPr/>
            <p:nvPr/>
          </p:nvSpPr>
          <p:spPr>
            <a:xfrm>
              <a:off x="1568" y="2433"/>
              <a:ext cx="211" cy="422"/>
            </a:xfrm>
            <a:prstGeom prst="star4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425" y="4397"/>
              <a:ext cx="1887" cy="339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6600">
                  <a:latin typeface="仿宋" panose="02010609060101010101" charset="-122"/>
                  <a:ea typeface="仿宋" panose="02010609060101010101" charset="-122"/>
                </a:rPr>
                <a:t>目录</a:t>
              </a:r>
            </a:p>
          </p:txBody>
        </p:sp>
      </p:grpSp>
      <p:sp>
        <p:nvSpPr>
          <p:cNvPr id="23" name="椭圆 22"/>
          <p:cNvSpPr/>
          <p:nvPr/>
        </p:nvSpPr>
        <p:spPr>
          <a:xfrm>
            <a:off x="4862781" y="1730850"/>
            <a:ext cx="528320" cy="558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椭圆 28"/>
          <p:cNvSpPr/>
          <p:nvPr/>
        </p:nvSpPr>
        <p:spPr>
          <a:xfrm>
            <a:off x="4853875" y="2779888"/>
            <a:ext cx="528320" cy="558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0" name="椭圆 29"/>
          <p:cNvSpPr/>
          <p:nvPr/>
        </p:nvSpPr>
        <p:spPr>
          <a:xfrm>
            <a:off x="4911725" y="3873348"/>
            <a:ext cx="528320" cy="558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圆角矩形 31"/>
          <p:cNvSpPr/>
          <p:nvPr/>
        </p:nvSpPr>
        <p:spPr>
          <a:xfrm>
            <a:off x="5690235" y="1625402"/>
            <a:ext cx="5990590" cy="709295"/>
          </a:xfrm>
          <a:prstGeom prst="roundRect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/>
        </p:nvSpPr>
        <p:spPr>
          <a:xfrm>
            <a:off x="5689871" y="3706724"/>
            <a:ext cx="5990590" cy="709295"/>
          </a:xfrm>
          <a:prstGeom prst="roundRect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圆角矩形 33"/>
          <p:cNvSpPr/>
          <p:nvPr/>
        </p:nvSpPr>
        <p:spPr>
          <a:xfrm>
            <a:off x="5690235" y="2700280"/>
            <a:ext cx="5990590" cy="709295"/>
          </a:xfrm>
          <a:prstGeom prst="roundRect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燕尾形箭头 35"/>
          <p:cNvSpPr/>
          <p:nvPr/>
        </p:nvSpPr>
        <p:spPr>
          <a:xfrm>
            <a:off x="4072905" y="1797423"/>
            <a:ext cx="588010" cy="437515"/>
          </a:xfrm>
          <a:prstGeom prst="notchedRightArrow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燕尾形箭头 36"/>
          <p:cNvSpPr/>
          <p:nvPr/>
        </p:nvSpPr>
        <p:spPr>
          <a:xfrm>
            <a:off x="4094480" y="3931068"/>
            <a:ext cx="588010" cy="437515"/>
          </a:xfrm>
          <a:prstGeom prst="notchedRightArrow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燕尾形箭头 37"/>
          <p:cNvSpPr/>
          <p:nvPr/>
        </p:nvSpPr>
        <p:spPr>
          <a:xfrm>
            <a:off x="4094480" y="2875915"/>
            <a:ext cx="588010" cy="437515"/>
          </a:xfrm>
          <a:prstGeom prst="notchedRightArrow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十字星 38"/>
          <p:cNvSpPr/>
          <p:nvPr/>
        </p:nvSpPr>
        <p:spPr>
          <a:xfrm>
            <a:off x="2953385" y="121920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十字星 39"/>
          <p:cNvSpPr/>
          <p:nvPr/>
        </p:nvSpPr>
        <p:spPr>
          <a:xfrm>
            <a:off x="11559540" y="887095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6096000" y="1719064"/>
            <a:ext cx="288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第一周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132195" y="3800706"/>
            <a:ext cx="288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第三周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132195" y="2753620"/>
            <a:ext cx="2882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第二周</a:t>
            </a:r>
          </a:p>
        </p:txBody>
      </p:sp>
      <p:sp>
        <p:nvSpPr>
          <p:cNvPr id="65" name="椭圆 64"/>
          <p:cNvSpPr/>
          <p:nvPr/>
        </p:nvSpPr>
        <p:spPr>
          <a:xfrm>
            <a:off x="11510010" y="3231775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11510010" y="2148642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11514207" y="4237181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十字星 45"/>
          <p:cNvSpPr/>
          <p:nvPr/>
        </p:nvSpPr>
        <p:spPr>
          <a:xfrm>
            <a:off x="11686540" y="1014095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十字星 46"/>
          <p:cNvSpPr/>
          <p:nvPr/>
        </p:nvSpPr>
        <p:spPr>
          <a:xfrm>
            <a:off x="3960495" y="242316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十字星 47"/>
          <p:cNvSpPr/>
          <p:nvPr/>
        </p:nvSpPr>
        <p:spPr>
          <a:xfrm>
            <a:off x="5440045" y="454914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10796905" y="5555615"/>
            <a:ext cx="1028065" cy="989330"/>
            <a:chOff x="1502" y="696"/>
            <a:chExt cx="1619" cy="1558"/>
          </a:xfrm>
          <a:effectLst>
            <a:outerShdw blurRad="50800" dist="50800" dir="5400000" algn="ctr" rotWithShape="0">
              <a:schemeClr val="bg1">
                <a:alpha val="11000"/>
              </a:schemeClr>
            </a:outerShdw>
          </a:effectLst>
        </p:grpSpPr>
        <p:grpSp>
          <p:nvGrpSpPr>
            <p:cNvPr id="50" name="组合 49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51" name="十字星 50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5" name="曲线连接符 54"/>
            <p:cNvCxnSpPr>
              <a:stCxn id="52" idx="2"/>
              <a:endCxn id="52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任意多边形 55"/>
          <p:cNvSpPr/>
          <p:nvPr/>
        </p:nvSpPr>
        <p:spPr>
          <a:xfrm>
            <a:off x="10038715" y="5923280"/>
            <a:ext cx="2153285" cy="9347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燕尾形箭头 36">
            <a:extLst>
              <a:ext uri="{FF2B5EF4-FFF2-40B4-BE49-F238E27FC236}">
                <a16:creationId xmlns:a16="http://schemas.microsoft.com/office/drawing/2014/main" id="{03C9666F-37E7-4AB0-8C83-E58B5A44113E}"/>
              </a:ext>
            </a:extLst>
          </p:cNvPr>
          <p:cNvSpPr/>
          <p:nvPr/>
        </p:nvSpPr>
        <p:spPr>
          <a:xfrm>
            <a:off x="4084754" y="4941688"/>
            <a:ext cx="588010" cy="437515"/>
          </a:xfrm>
          <a:prstGeom prst="notchedRightArrow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32">
            <a:extLst>
              <a:ext uri="{FF2B5EF4-FFF2-40B4-BE49-F238E27FC236}">
                <a16:creationId xmlns:a16="http://schemas.microsoft.com/office/drawing/2014/main" id="{B8AC6411-E64D-47BF-B229-D49B08E8F7F4}"/>
              </a:ext>
            </a:extLst>
          </p:cNvPr>
          <p:cNvSpPr/>
          <p:nvPr/>
        </p:nvSpPr>
        <p:spPr>
          <a:xfrm>
            <a:off x="5689871" y="4851134"/>
            <a:ext cx="5990590" cy="709295"/>
          </a:xfrm>
          <a:prstGeom prst="roundRect">
            <a:avLst/>
          </a:pr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4955425F-923E-418D-9007-ADE5C1B99A85}"/>
              </a:ext>
            </a:extLst>
          </p:cNvPr>
          <p:cNvSpPr/>
          <p:nvPr/>
        </p:nvSpPr>
        <p:spPr>
          <a:xfrm>
            <a:off x="4940077" y="4890169"/>
            <a:ext cx="528320" cy="5581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989C0B98-E1B3-42FB-B151-65511088801F}"/>
              </a:ext>
            </a:extLst>
          </p:cNvPr>
          <p:cNvSpPr txBox="1"/>
          <p:nvPr/>
        </p:nvSpPr>
        <p:spPr>
          <a:xfrm>
            <a:off x="6096000" y="4955975"/>
            <a:ext cx="2882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施工工艺</a:t>
            </a:r>
            <a:r>
              <a:rPr lang="en-US" altLang="zh-CN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&amp;</a:t>
            </a:r>
            <a:r>
              <a:rPr lang="zh-CN" altLang="en-US" sz="2800" dirty="0">
                <a:solidFill>
                  <a:schemeClr val="bg1"/>
                </a:solidFill>
                <a:latin typeface="仿宋" panose="02010609060101010101" charset="-122"/>
                <a:ea typeface="仿宋" panose="02010609060101010101" charset="-122"/>
              </a:rPr>
              <a:t>彩蛋</a:t>
            </a: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7385325-F73B-4A23-98D3-6ED6044E7B4E}"/>
              </a:ext>
            </a:extLst>
          </p:cNvPr>
          <p:cNvSpPr/>
          <p:nvPr/>
        </p:nvSpPr>
        <p:spPr>
          <a:xfrm>
            <a:off x="11520830" y="5376516"/>
            <a:ext cx="170815" cy="17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6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2445" y="1180465"/>
            <a:ext cx="3924300" cy="755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72820" y="1219200"/>
            <a:ext cx="0" cy="222885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739900" y="1256030"/>
            <a:ext cx="7620" cy="284543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416935" y="1256030"/>
            <a:ext cx="635" cy="245237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09190" y="1256030"/>
            <a:ext cx="3810" cy="183832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/>
        </p:nvSpPr>
        <p:spPr>
          <a:xfrm>
            <a:off x="60579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76680" y="392303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044065" y="2921635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305054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19635" y="1340485"/>
            <a:ext cx="923330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卫生间防水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641601-AC39-420C-A32B-CC898EA37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38" y="1014903"/>
            <a:ext cx="4743388" cy="264795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8C4755B-9AB9-44AA-84C8-5C5250AC8238}"/>
              </a:ext>
            </a:extLst>
          </p:cNvPr>
          <p:cNvSpPr txBox="1"/>
          <p:nvPr/>
        </p:nvSpPr>
        <p:spPr>
          <a:xfrm>
            <a:off x="7011562" y="4101465"/>
            <a:ext cx="413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一般防水高度为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1.8m-2m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动作按钮: 上一张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0D9019-F36F-4BF2-9ECD-E3B270279ACF}"/>
              </a:ext>
            </a:extLst>
          </p:cNvPr>
          <p:cNvSpPr/>
          <p:nvPr/>
        </p:nvSpPr>
        <p:spPr>
          <a:xfrm>
            <a:off x="1212273" y="5299364"/>
            <a:ext cx="1004454" cy="865909"/>
          </a:xfrm>
          <a:prstGeom prst="actionButtonRetur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837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2445" y="1180465"/>
            <a:ext cx="3924300" cy="755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72820" y="1219200"/>
            <a:ext cx="0" cy="222885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739900" y="1256030"/>
            <a:ext cx="7620" cy="284543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416935" y="1256030"/>
            <a:ext cx="635" cy="245237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09190" y="1256030"/>
            <a:ext cx="3810" cy="183832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/>
        </p:nvSpPr>
        <p:spPr>
          <a:xfrm>
            <a:off x="60579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76680" y="392303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044065" y="2921635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305054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19635" y="1340485"/>
            <a:ext cx="923330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吊顶工艺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641601-AC39-420C-A32B-CC898EA37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6"/>
          <a:stretch/>
        </p:blipFill>
        <p:spPr>
          <a:xfrm>
            <a:off x="6690215" y="1340485"/>
            <a:ext cx="4168433" cy="232236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8C4755B-9AB9-44AA-84C8-5C5250AC8238}"/>
              </a:ext>
            </a:extLst>
          </p:cNvPr>
          <p:cNvSpPr txBox="1"/>
          <p:nvPr/>
        </p:nvSpPr>
        <p:spPr>
          <a:xfrm>
            <a:off x="7031182" y="4101465"/>
            <a:ext cx="4134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一般吊顶出来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300</a:t>
            </a:r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动作按钮: 上一张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0D9019-F36F-4BF2-9ECD-E3B270279ACF}"/>
              </a:ext>
            </a:extLst>
          </p:cNvPr>
          <p:cNvSpPr/>
          <p:nvPr/>
        </p:nvSpPr>
        <p:spPr>
          <a:xfrm>
            <a:off x="1212273" y="5299364"/>
            <a:ext cx="1004454" cy="865909"/>
          </a:xfrm>
          <a:prstGeom prst="actionButtonRetur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050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2445" y="1180465"/>
            <a:ext cx="3924300" cy="755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72820" y="1219200"/>
            <a:ext cx="0" cy="222885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739900" y="1256030"/>
            <a:ext cx="7620" cy="284543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416935" y="1256030"/>
            <a:ext cx="635" cy="245237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09190" y="1256030"/>
            <a:ext cx="3810" cy="183832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/>
        </p:nvSpPr>
        <p:spPr>
          <a:xfrm>
            <a:off x="60579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76680" y="392303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044065" y="2921635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305054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19635" y="1340485"/>
            <a:ext cx="923330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油漆工艺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2641601-AC39-420C-A32B-CC898EA37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4"/>
          <a:stretch/>
        </p:blipFill>
        <p:spPr>
          <a:xfrm>
            <a:off x="6555356" y="1427018"/>
            <a:ext cx="4438152" cy="228138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8C4755B-9AB9-44AA-84C8-5C5250AC8238}"/>
              </a:ext>
            </a:extLst>
          </p:cNvPr>
          <p:cNvSpPr txBox="1"/>
          <p:nvPr/>
        </p:nvSpPr>
        <p:spPr>
          <a:xfrm>
            <a:off x="7031182" y="4101465"/>
            <a:ext cx="4134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一般底漆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遍，面漆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遍</a:t>
            </a:r>
            <a:r>
              <a:rPr lang="en-US" altLang="zh-CN" dirty="0"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按墙面平整度来看</a:t>
            </a:r>
          </a:p>
        </p:txBody>
      </p:sp>
      <p:sp>
        <p:nvSpPr>
          <p:cNvPr id="19" name="动作按钮: 上一张 18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00D9019-F36F-4BF2-9ECD-E3B270279ACF}"/>
              </a:ext>
            </a:extLst>
          </p:cNvPr>
          <p:cNvSpPr/>
          <p:nvPr/>
        </p:nvSpPr>
        <p:spPr>
          <a:xfrm>
            <a:off x="1212273" y="5299364"/>
            <a:ext cx="1004454" cy="865909"/>
          </a:xfrm>
          <a:prstGeom prst="actionButtonReturn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3907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084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07564" y="728345"/>
            <a:ext cx="5582920" cy="535559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1215390" y="728345"/>
            <a:ext cx="1772920" cy="1654810"/>
            <a:chOff x="1502" y="696"/>
            <a:chExt cx="1619" cy="1558"/>
          </a:xfrm>
          <a:effectLst>
            <a:glow rad="190500">
              <a:srgbClr val="D9D9D9">
                <a:alpha val="40000"/>
              </a:srgbClr>
            </a:glow>
            <a:outerShdw blurRad="50800" dir="5400000" sx="107000" sy="107000" algn="ctr" rotWithShape="0">
              <a:schemeClr val="bg1">
                <a:alpha val="0"/>
              </a:schemeClr>
            </a:outerShdw>
            <a:reflection blurRad="114300" stA="68000" endA="300" endPos="75000" dist="114300" dir="5400000" sy="-100000" algn="bl" rotWithShape="0"/>
          </a:effectLst>
        </p:grpSpPr>
        <p:grpSp>
          <p:nvGrpSpPr>
            <p:cNvPr id="50" name="组合 49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51" name="十字星 50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5" name="曲线连接符 54"/>
            <p:cNvCxnSpPr>
              <a:stCxn id="52" idx="2"/>
              <a:endCxn id="52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08660" y="3836035"/>
            <a:ext cx="4058920" cy="9201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81075" y="3880593"/>
            <a:ext cx="355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是彩蛋啦</a:t>
            </a:r>
            <a:r>
              <a:rPr lang="en-US" altLang="zh-CN" sz="4800" dirty="0">
                <a:latin typeface="仿宋" panose="02010609060101010101" charset="-122"/>
                <a:ea typeface="仿宋" panose="02010609060101010101" charset="-122"/>
              </a:rPr>
              <a:t>~</a:t>
            </a:r>
            <a:endParaRPr lang="zh-CN" altLang="en-US" sz="4800" dirty="0">
              <a:latin typeface="仿宋" panose="02010609060101010101" charset="-122"/>
              <a:ea typeface="仿宋" panose="02010609060101010101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129806-95DE-4025-8247-BB63A8EF77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232">
            <a:off x="6444671" y="1869352"/>
            <a:ext cx="4137892" cy="3103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EDE21D-D10D-445F-B3CA-F410C8954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329">
            <a:off x="6904068" y="1082530"/>
            <a:ext cx="3304308" cy="4647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CC8926-CD52-4C64-9680-1B5B38490B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66">
            <a:off x="6462168" y="1373473"/>
            <a:ext cx="3873712" cy="3873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1293E0-9EA3-40C6-BEFE-F36A36A03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8704">
            <a:off x="6576928" y="1406448"/>
            <a:ext cx="3916150" cy="391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C4BD09A-5AF0-46EF-A7B0-355F37F6DC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734">
            <a:off x="6347276" y="1149020"/>
            <a:ext cx="4322618" cy="432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016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十字星 39"/>
          <p:cNvSpPr/>
          <p:nvPr/>
        </p:nvSpPr>
        <p:spPr>
          <a:xfrm>
            <a:off x="7075170" y="361315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CBA147-589A-471E-8E01-EC09808B0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3" y="1576417"/>
            <a:ext cx="3875666" cy="3875666"/>
          </a:xfrm>
          <a:prstGeom prst="rect">
            <a:avLst/>
          </a:prstGeom>
        </p:spPr>
      </p:pic>
      <p:sp>
        <p:nvSpPr>
          <p:cNvPr id="54" name="任意多边形 53"/>
          <p:cNvSpPr/>
          <p:nvPr/>
        </p:nvSpPr>
        <p:spPr>
          <a:xfrm>
            <a:off x="6668828" y="4592955"/>
            <a:ext cx="2349500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rgbClr val="CDDFD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20700000">
            <a:off x="7869613" y="4248150"/>
            <a:ext cx="989965" cy="924560"/>
            <a:chOff x="1502" y="696"/>
            <a:chExt cx="1619" cy="1558"/>
          </a:xfrm>
        </p:grpSpPr>
        <p:grpSp>
          <p:nvGrpSpPr>
            <p:cNvPr id="8" name="组合 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9" name="十字星 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" name="曲线连接符 13"/>
            <p:cNvCxnSpPr>
              <a:stCxn id="11" idx="2"/>
              <a:endCxn id="1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 14"/>
          <p:cNvSpPr/>
          <p:nvPr/>
        </p:nvSpPr>
        <p:spPr>
          <a:xfrm>
            <a:off x="6865043" y="4592955"/>
            <a:ext cx="2153285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十字星 15"/>
          <p:cNvSpPr/>
          <p:nvPr/>
        </p:nvSpPr>
        <p:spPr>
          <a:xfrm>
            <a:off x="8326178" y="388112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 rot="1080000">
            <a:off x="3407152" y="1113840"/>
            <a:ext cx="990576" cy="925153"/>
            <a:chOff x="1502" y="696"/>
            <a:chExt cx="1620" cy="1559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1" y="1667"/>
              <a:chExt cx="4035" cy="3905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1" y="1667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2710" y="1346200"/>
            <a:ext cx="6925945" cy="301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文框 3"/>
          <p:cNvSpPr/>
          <p:nvPr/>
        </p:nvSpPr>
        <p:spPr>
          <a:xfrm>
            <a:off x="3154045" y="1829435"/>
            <a:ext cx="5884545" cy="2051685"/>
          </a:xfrm>
          <a:prstGeom prst="fram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49074" y="2193557"/>
            <a:ext cx="4885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  </a:t>
            </a:r>
            <a:r>
              <a:rPr lang="zh-CN" altLang="en-US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第一周</a:t>
            </a:r>
          </a:p>
        </p:txBody>
      </p:sp>
      <p:grpSp>
        <p:nvGrpSpPr>
          <p:cNvPr id="28" name="组合 27"/>
          <p:cNvGrpSpPr/>
          <p:nvPr/>
        </p:nvGrpSpPr>
        <p:grpSpPr>
          <a:xfrm rot="1080000">
            <a:off x="2093595" y="962660"/>
            <a:ext cx="989965" cy="924560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>
          <a:xfrm>
            <a:off x="7209155" y="3188335"/>
            <a:ext cx="2349500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rgbClr val="CDDFD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20700000">
            <a:off x="8409940" y="2843530"/>
            <a:ext cx="989965" cy="924560"/>
            <a:chOff x="1502" y="696"/>
            <a:chExt cx="1619" cy="1558"/>
          </a:xfrm>
        </p:grpSpPr>
        <p:grpSp>
          <p:nvGrpSpPr>
            <p:cNvPr id="8" name="组合 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9" name="十字星 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" name="曲线连接符 13"/>
            <p:cNvCxnSpPr>
              <a:stCxn id="11" idx="2"/>
              <a:endCxn id="1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 14"/>
          <p:cNvSpPr/>
          <p:nvPr/>
        </p:nvSpPr>
        <p:spPr>
          <a:xfrm>
            <a:off x="7405370" y="3188335"/>
            <a:ext cx="2153285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十字星 39"/>
          <p:cNvSpPr/>
          <p:nvPr/>
        </p:nvSpPr>
        <p:spPr>
          <a:xfrm>
            <a:off x="7075170" y="361315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十字星 15"/>
          <p:cNvSpPr/>
          <p:nvPr/>
        </p:nvSpPr>
        <p:spPr>
          <a:xfrm>
            <a:off x="8866505" y="247650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916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0845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07564" y="728345"/>
            <a:ext cx="5582920" cy="535559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231255" y="1119505"/>
            <a:ext cx="4255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215390" y="728345"/>
            <a:ext cx="1772920" cy="1654810"/>
            <a:chOff x="1502" y="696"/>
            <a:chExt cx="1619" cy="1558"/>
          </a:xfrm>
          <a:effectLst>
            <a:glow rad="190500">
              <a:srgbClr val="D9D9D9">
                <a:alpha val="40000"/>
              </a:srgbClr>
            </a:glow>
            <a:outerShdw blurRad="50800" dir="5400000" sx="107000" sy="107000" algn="ctr" rotWithShape="0">
              <a:schemeClr val="bg1">
                <a:alpha val="0"/>
              </a:schemeClr>
            </a:outerShdw>
            <a:reflection blurRad="114300" stA="68000" endA="300" endPos="75000" dist="114300" dir="5400000" sy="-100000" algn="bl" rotWithShape="0"/>
          </a:effectLst>
        </p:grpSpPr>
        <p:grpSp>
          <p:nvGrpSpPr>
            <p:cNvPr id="50" name="组合 49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51" name="十字星 50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5" name="曲线连接符 54"/>
            <p:cNvCxnSpPr>
              <a:stCxn id="52" idx="2"/>
              <a:endCxn id="52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矩形 5"/>
          <p:cNvSpPr/>
          <p:nvPr/>
        </p:nvSpPr>
        <p:spPr>
          <a:xfrm>
            <a:off x="708660" y="3836035"/>
            <a:ext cx="4058920" cy="92011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981075" y="3880593"/>
            <a:ext cx="35521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去工地啦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CD33BBB-AC75-42F2-BC7E-23A1799660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54" y="728345"/>
            <a:ext cx="2893728" cy="2170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F341B4-1B32-4A69-A0B4-0AA9BC31E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59" y="718720"/>
            <a:ext cx="2809322" cy="21069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6906FC-D535-4CCC-B237-F768E6EBCE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754" y="3097856"/>
            <a:ext cx="2955330" cy="2955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38A9948-D7F8-4997-9D62-741E7DF1A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495" y="2962974"/>
            <a:ext cx="3130586" cy="3130586"/>
          </a:xfrm>
          <a:prstGeom prst="rect">
            <a:avLst/>
          </a:prstGeom>
        </p:spPr>
      </p:pic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52158A0B-9E39-47EC-9A1A-FEFE90569C50}"/>
              </a:ext>
            </a:extLst>
          </p:cNvPr>
          <p:cNvCxnSpPr/>
          <p:nvPr/>
        </p:nvCxnSpPr>
        <p:spPr>
          <a:xfrm flipH="1" flipV="1">
            <a:off x="4597879" y="2165230"/>
            <a:ext cx="3804249" cy="13629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椭圆 20">
            <a:extLst>
              <a:ext uri="{FF2B5EF4-FFF2-40B4-BE49-F238E27FC236}">
                <a16:creationId xmlns:a16="http://schemas.microsoft.com/office/drawing/2014/main" id="{A921613A-076B-4779-A74E-3C1CDBFCAEBB}"/>
              </a:ext>
            </a:extLst>
          </p:cNvPr>
          <p:cNvSpPr/>
          <p:nvPr/>
        </p:nvSpPr>
        <p:spPr>
          <a:xfrm>
            <a:off x="8145086" y="3189177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B9BF81E-B163-4910-BDD2-7CA24AF1FA18}"/>
              </a:ext>
            </a:extLst>
          </p:cNvPr>
          <p:cNvSpPr txBox="1"/>
          <p:nvPr/>
        </p:nvSpPr>
        <p:spPr>
          <a:xfrm>
            <a:off x="3384039" y="1514574"/>
            <a:ext cx="1680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仿宋" panose="02010609060101010101" pitchFamily="49" charset="-122"/>
                <a:ea typeface="仿宋" panose="02010609060101010101" pitchFamily="49" charset="-122"/>
              </a:rPr>
              <a:t>石膏线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66BEB984-B0B8-4027-B672-A7B70FD0BCC8}"/>
              </a:ext>
            </a:extLst>
          </p:cNvPr>
          <p:cNvSpPr/>
          <p:nvPr/>
        </p:nvSpPr>
        <p:spPr>
          <a:xfrm>
            <a:off x="6404701" y="1076146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9C1DB8CB-1D54-41B2-99BF-9DF8A60C8FE5}"/>
              </a:ext>
            </a:extLst>
          </p:cNvPr>
          <p:cNvCxnSpPr>
            <a:cxnSpLocks/>
          </p:cNvCxnSpPr>
          <p:nvPr/>
        </p:nvCxnSpPr>
        <p:spPr>
          <a:xfrm flipH="1" flipV="1">
            <a:off x="4999628" y="876931"/>
            <a:ext cx="1724661" cy="5161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561026D-A606-4EB3-95C1-F6700F24B2F6}"/>
              </a:ext>
            </a:extLst>
          </p:cNvPr>
          <p:cNvSpPr txBox="1"/>
          <p:nvPr/>
        </p:nvSpPr>
        <p:spPr>
          <a:xfrm>
            <a:off x="3860567" y="728345"/>
            <a:ext cx="12330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仿宋" panose="02010609060101010101" pitchFamily="49" charset="-122"/>
                <a:ea typeface="仿宋" panose="02010609060101010101" pitchFamily="49" charset="-122"/>
              </a:rPr>
              <a:t>轨道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  <p:bldP spid="22" grpId="0"/>
      <p:bldP spid="31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51244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12445" y="1180465"/>
            <a:ext cx="3924300" cy="7556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/>
        </p:nvCxnSpPr>
        <p:spPr>
          <a:xfrm>
            <a:off x="972820" y="1219200"/>
            <a:ext cx="0" cy="222885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739900" y="1256030"/>
            <a:ext cx="7620" cy="284543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3416935" y="1256030"/>
            <a:ext cx="635" cy="2452370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2409190" y="1256030"/>
            <a:ext cx="3810" cy="1838325"/>
          </a:xfrm>
          <a:prstGeom prst="line">
            <a:avLst/>
          </a:prstGeom>
          <a:ln>
            <a:solidFill>
              <a:srgbClr val="BF83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任意多边形 7"/>
          <p:cNvSpPr/>
          <p:nvPr/>
        </p:nvSpPr>
        <p:spPr>
          <a:xfrm>
            <a:off x="60579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/>
        </p:nvSpPr>
        <p:spPr>
          <a:xfrm>
            <a:off x="1376680" y="392303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2044065" y="2921635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DD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3050540" y="3448050"/>
            <a:ext cx="734060" cy="65341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74" h="1789">
                <a:moveTo>
                  <a:pt x="0" y="1038"/>
                </a:moveTo>
                <a:cubicBezTo>
                  <a:pt x="-8" y="877"/>
                  <a:pt x="81" y="689"/>
                  <a:pt x="157" y="600"/>
                </a:cubicBezTo>
                <a:cubicBezTo>
                  <a:pt x="151" y="586"/>
                  <a:pt x="143" y="513"/>
                  <a:pt x="145" y="505"/>
                </a:cubicBezTo>
                <a:cubicBezTo>
                  <a:pt x="133" y="221"/>
                  <a:pt x="489" y="-7"/>
                  <a:pt x="837" y="0"/>
                </a:cubicBezTo>
                <a:cubicBezTo>
                  <a:pt x="1225" y="-9"/>
                  <a:pt x="1539" y="251"/>
                  <a:pt x="1529" y="505"/>
                </a:cubicBezTo>
                <a:cubicBezTo>
                  <a:pt x="1531" y="537"/>
                  <a:pt x="1518" y="601"/>
                  <a:pt x="1516" y="601"/>
                </a:cubicBezTo>
                <a:cubicBezTo>
                  <a:pt x="1615" y="711"/>
                  <a:pt x="1679" y="912"/>
                  <a:pt x="1673" y="1038"/>
                </a:cubicBezTo>
                <a:cubicBezTo>
                  <a:pt x="1687" y="1459"/>
                  <a:pt x="1257" y="1798"/>
                  <a:pt x="837" y="1788"/>
                </a:cubicBezTo>
                <a:cubicBezTo>
                  <a:pt x="367" y="1801"/>
                  <a:pt x="-11" y="1415"/>
                  <a:pt x="0" y="1038"/>
                </a:cubicBezTo>
                <a:close/>
              </a:path>
            </a:pathLst>
          </a:custGeom>
          <a:solidFill>
            <a:srgbClr val="CFA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5019635" y="1340485"/>
            <a:ext cx="923330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latin typeface="仿宋" panose="02010609060101010101" charset="-122"/>
                <a:ea typeface="仿宋" panose="02010609060101010101" charset="-122"/>
              </a:rPr>
              <a:t>但也要复习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2A74F6D-10FF-4B05-B1A0-624D37417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30" y="1180465"/>
            <a:ext cx="4134564" cy="413456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5135" y="300701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14491" y="1045846"/>
            <a:ext cx="2550160" cy="342224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05EF0C2-CE1D-4186-959E-63AE2C8F21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15" y="1792576"/>
            <a:ext cx="2551084" cy="19133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D7E0A3B7-5609-4482-8DC6-407822EFBC36}"/>
              </a:ext>
            </a:extLst>
          </p:cNvPr>
          <p:cNvSpPr/>
          <p:nvPr/>
        </p:nvSpPr>
        <p:spPr>
          <a:xfrm>
            <a:off x="4909269" y="1045846"/>
            <a:ext cx="2550160" cy="342224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E10F054-4FCF-43A5-9CE7-1B7AB1F2DAFB}"/>
              </a:ext>
            </a:extLst>
          </p:cNvPr>
          <p:cNvSpPr/>
          <p:nvPr/>
        </p:nvSpPr>
        <p:spPr>
          <a:xfrm>
            <a:off x="4934007" y="1045846"/>
            <a:ext cx="2550160" cy="342224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122CD49-43D8-4DBA-85C2-8B75DDCA14B2}"/>
              </a:ext>
            </a:extLst>
          </p:cNvPr>
          <p:cNvSpPr/>
          <p:nvPr/>
        </p:nvSpPr>
        <p:spPr>
          <a:xfrm>
            <a:off x="8402199" y="1045846"/>
            <a:ext cx="2550160" cy="3422246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62D29E2-611C-4EFF-8643-2125075781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199" y="1792576"/>
            <a:ext cx="2551084" cy="191331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28F31946-1267-45C8-BEF3-00435274C14A}"/>
              </a:ext>
            </a:extLst>
          </p:cNvPr>
          <p:cNvSpPr txBox="1"/>
          <p:nvPr/>
        </p:nvSpPr>
        <p:spPr>
          <a:xfrm>
            <a:off x="4787661" y="4890071"/>
            <a:ext cx="3778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仿宋" panose="02010609060101010101" pitchFamily="49" charset="-122"/>
                <a:ea typeface="仿宋" panose="02010609060101010101" pitchFamily="49" charset="-122"/>
              </a:rPr>
              <a:t>还有去量数据哦</a:t>
            </a:r>
            <a:r>
              <a:rPr lang="en-US" altLang="zh-CN" sz="3600" dirty="0">
                <a:latin typeface="仿宋" panose="02010609060101010101" pitchFamily="49" charset="-122"/>
                <a:ea typeface="仿宋" panose="02010609060101010101" pitchFamily="49" charset="-122"/>
              </a:rPr>
              <a:t>~</a:t>
            </a:r>
          </a:p>
          <a:p>
            <a:r>
              <a:rPr lang="zh-CN" altLang="en-US" sz="3600" dirty="0">
                <a:latin typeface="仿宋" panose="02010609060101010101" pitchFamily="49" charset="-122"/>
                <a:ea typeface="仿宋" panose="02010609060101010101" pitchFamily="49" charset="-122"/>
              </a:rPr>
              <a:t>是榻榻米卧室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1BC06321-018A-46C0-B728-CF131C4C4B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007" y="1753450"/>
            <a:ext cx="2600560" cy="19504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D9272EBA-253E-4085-ADD4-93A25F6EEA73}"/>
              </a:ext>
            </a:extLst>
          </p:cNvPr>
          <p:cNvSpPr/>
          <p:nvPr/>
        </p:nvSpPr>
        <p:spPr>
          <a:xfrm>
            <a:off x="445135" y="300701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F3F8D83-293D-43B4-9775-62BE4487D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04" y="341248"/>
            <a:ext cx="4197064" cy="31477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2E924C1-4218-43BA-BEC7-AB7C3999A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378" y="3489046"/>
            <a:ext cx="3776120" cy="28320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4D3C919-A55A-4A12-9584-8C27ACE54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24" y="300701"/>
            <a:ext cx="4017658" cy="301324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B876717-6AC5-4391-A0C2-ECC7D43A04FA}"/>
              </a:ext>
            </a:extLst>
          </p:cNvPr>
          <p:cNvSpPr txBox="1"/>
          <p:nvPr/>
        </p:nvSpPr>
        <p:spPr>
          <a:xfrm>
            <a:off x="6646340" y="3925019"/>
            <a:ext cx="2307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仿宋" panose="02010609060101010101" pitchFamily="49" charset="-122"/>
                <a:ea typeface="仿宋" panose="02010609060101010101" pitchFamily="49" charset="-122"/>
              </a:rPr>
              <a:t>还是工地</a:t>
            </a:r>
          </a:p>
        </p:txBody>
      </p:sp>
    </p:spTree>
    <p:extLst>
      <p:ext uri="{BB962C8B-B14F-4D97-AF65-F5344CB8AC3E}">
        <p14:creationId xmlns:p14="http://schemas.microsoft.com/office/powerpoint/2010/main" val="208357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32710" y="1346200"/>
            <a:ext cx="6925945" cy="3018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图文框 3"/>
          <p:cNvSpPr/>
          <p:nvPr/>
        </p:nvSpPr>
        <p:spPr>
          <a:xfrm>
            <a:off x="3154045" y="1829435"/>
            <a:ext cx="5884545" cy="2051685"/>
          </a:xfrm>
          <a:prstGeom prst="frame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7825" y="2193557"/>
            <a:ext cx="4904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  </a:t>
            </a:r>
            <a:r>
              <a:rPr lang="zh-CN" altLang="en-US" sz="8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第二周</a:t>
            </a:r>
          </a:p>
        </p:txBody>
      </p:sp>
      <p:grpSp>
        <p:nvGrpSpPr>
          <p:cNvPr id="28" name="组合 27"/>
          <p:cNvGrpSpPr/>
          <p:nvPr/>
        </p:nvGrpSpPr>
        <p:grpSpPr>
          <a:xfrm rot="1080000">
            <a:off x="2093595" y="962660"/>
            <a:ext cx="989965" cy="924560"/>
            <a:chOff x="1502" y="696"/>
            <a:chExt cx="1619" cy="1558"/>
          </a:xfrm>
        </p:grpSpPr>
        <p:grpSp>
          <p:nvGrpSpPr>
            <p:cNvPr id="26" name="组合 25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10" name="十字星 9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7" name="曲线连接符 26"/>
            <p:cNvCxnSpPr>
              <a:stCxn id="21" idx="2"/>
              <a:endCxn id="2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任意多边形 53"/>
          <p:cNvSpPr/>
          <p:nvPr/>
        </p:nvSpPr>
        <p:spPr>
          <a:xfrm>
            <a:off x="7209155" y="3188335"/>
            <a:ext cx="2349500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rgbClr val="CDDFD1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20700000">
            <a:off x="8409940" y="2843530"/>
            <a:ext cx="989965" cy="924560"/>
            <a:chOff x="1502" y="696"/>
            <a:chExt cx="1619" cy="1558"/>
          </a:xfrm>
        </p:grpSpPr>
        <p:grpSp>
          <p:nvGrpSpPr>
            <p:cNvPr id="8" name="组合 7"/>
            <p:cNvGrpSpPr/>
            <p:nvPr/>
          </p:nvGrpSpPr>
          <p:grpSpPr>
            <a:xfrm>
              <a:off x="1503" y="696"/>
              <a:ext cx="1619" cy="1559"/>
              <a:chOff x="2160" y="1668"/>
              <a:chExt cx="4035" cy="3904"/>
            </a:xfrm>
          </p:grpSpPr>
          <p:sp>
            <p:nvSpPr>
              <p:cNvPr id="9" name="十字星 8"/>
              <p:cNvSpPr/>
              <p:nvPr/>
            </p:nvSpPr>
            <p:spPr>
              <a:xfrm>
                <a:off x="5985" y="3189"/>
                <a:ext cx="211" cy="422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160" y="1668"/>
                <a:ext cx="3825" cy="3905"/>
              </a:xfrm>
              <a:prstGeom prst="ellipse">
                <a:avLst/>
              </a:prstGeom>
              <a:gradFill>
                <a:gsLst>
                  <a:gs pos="81000">
                    <a:srgbClr val="CDDFD1"/>
                  </a:gs>
                  <a:gs pos="43000">
                    <a:srgbClr val="CFADAE"/>
                  </a:gs>
                  <a:gs pos="18000">
                    <a:srgbClr val="F6DA6D">
                      <a:alpha val="62000"/>
                    </a:srgb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953" y="2183"/>
                <a:ext cx="352" cy="3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108" y="2512"/>
                <a:ext cx="517" cy="5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4" name="曲线连接符 13"/>
            <p:cNvCxnSpPr>
              <a:stCxn id="11" idx="2"/>
              <a:endCxn id="11" idx="6"/>
            </p:cNvCxnSpPr>
            <p:nvPr/>
          </p:nvCxnSpPr>
          <p:spPr>
            <a:xfrm rot="10800000" flipH="1">
              <a:off x="1502" y="1476"/>
              <a:ext cx="1535" cy="5"/>
            </a:xfrm>
            <a:prstGeom prst="curvedConnector5">
              <a:avLst>
                <a:gd name="adj1" fmla="val -24430"/>
                <a:gd name="adj2" fmla="val -8240000"/>
                <a:gd name="adj3" fmla="val 124430"/>
              </a:avLst>
            </a:prstGeom>
            <a:ln w="12700" cmpd="sng">
              <a:solidFill>
                <a:srgbClr val="D9D9D9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任意多边形 14"/>
          <p:cNvSpPr/>
          <p:nvPr/>
        </p:nvSpPr>
        <p:spPr>
          <a:xfrm>
            <a:off x="7405370" y="3188335"/>
            <a:ext cx="2153285" cy="1176020"/>
          </a:xfrm>
          <a:custGeom>
            <a:avLst/>
            <a:gdLst>
              <a:gd name="adj1" fmla="val -20833"/>
              <a:gd name="adj2" fmla="val 62500"/>
              <a:gd name="dxPos" fmla="*/ w adj1 100000"/>
              <a:gd name="dyPos" fmla="*/ h adj2 100000"/>
              <a:gd name="xPos" fmla="+- hc dxPos 0"/>
              <a:gd name="yPos" fmla="+- vc dyPos 0"/>
              <a:gd name="ht" fmla="cat2 hd2 dxPos dyPos"/>
              <a:gd name="wt" fmla="sat2 wd2 dxPos dyPos"/>
              <a:gd name="g2" fmla="cat2 wd2 ht wt"/>
              <a:gd name="g3" fmla="sat2 hd2 ht wt"/>
              <a:gd name="g4" fmla="+- hc g2 0"/>
              <a:gd name="g5" fmla="+- vc g3 0"/>
              <a:gd name="g6" fmla="+- g4 0 xPos"/>
              <a:gd name="g7" fmla="+- g5 0 yPos"/>
              <a:gd name="g8" fmla="mod g6 g7 0"/>
              <a:gd name="g9" fmla="*/ ss 6600 21600"/>
              <a:gd name="g10" fmla="+- g8 0 g9"/>
              <a:gd name="g11" fmla="*/ g10 1 3"/>
              <a:gd name="g12" fmla="*/ ss 1800 21600"/>
              <a:gd name="g13" fmla="+- g11 g12 0"/>
              <a:gd name="g14" fmla="*/ g13 g6 g8"/>
              <a:gd name="g15" fmla="*/ g13 g7 g8"/>
              <a:gd name="g16" fmla="+- g14 xPos 0"/>
              <a:gd name="g17" fmla="+- g15 yPos 0"/>
              <a:gd name="g18" fmla="*/ ss 4800 21600"/>
              <a:gd name="g19" fmla="*/ g11 2 1"/>
              <a:gd name="g20" fmla="+- g18 g19 0"/>
              <a:gd name="g21" fmla="*/ g20 g6 g8"/>
              <a:gd name="g22" fmla="*/ g20 g7 g8"/>
              <a:gd name="g23" fmla="+- g21 xPos 0"/>
              <a:gd name="g24" fmla="+- g22 yPos 0"/>
              <a:gd name="g25" fmla="*/ ss 1200 21600"/>
              <a:gd name="g26" fmla="*/ ss 600 21600"/>
              <a:gd name="x23" fmla="+- xPos g26 0"/>
              <a:gd name="x24" fmla="+- g16 g25 0"/>
              <a:gd name="x25" fmla="+- g23 g12 0"/>
              <a:gd name="il" fmla="*/ w 2977 21600"/>
              <a:gd name="it" fmla="*/ h 3262 21600"/>
              <a:gd name="ir" fmla="*/ w 17087 21600"/>
              <a:gd name="ib" fmla="*/ h 17337 21600"/>
              <a:gd name="g27" fmla="*/ w 67 21600"/>
              <a:gd name="g28" fmla="*/ h 21577 21600"/>
              <a:gd name="g29" fmla="*/ w 21582 21600"/>
              <a:gd name="g30" fmla="*/ h 1235 21600"/>
              <a:gd name="pang" fmla="at2 dxPos dyPos"/>
            </a:gdLst>
            <a:ahLst/>
            <a:cxnLst>
              <a:cxn ang="cd2">
                <a:pos x="g27" y="vc"/>
              </a:cxn>
              <a:cxn ang="cd4">
                <a:pos x="hc" y="g28"/>
              </a:cxn>
              <a:cxn ang="0">
                <a:pos x="g29" y="vc"/>
              </a:cxn>
              <a:cxn ang="3">
                <a:pos x="hc" y="g30"/>
              </a:cxn>
              <a:cxn ang="pang">
                <a:pos x="xPos" y="yPos"/>
              </a:cxn>
            </a:cxnLst>
            <a:rect l="l" t="t" r="r" b="b"/>
            <a:pathLst>
              <a:path w="2726" h="1686">
                <a:moveTo>
                  <a:pt x="299" y="696"/>
                </a:moveTo>
                <a:cubicBezTo>
                  <a:pt x="296" y="676"/>
                  <a:pt x="295" y="654"/>
                  <a:pt x="295" y="635"/>
                </a:cubicBezTo>
                <a:cubicBezTo>
                  <a:pt x="286" y="383"/>
                  <a:pt x="550" y="180"/>
                  <a:pt x="808" y="186"/>
                </a:cubicBezTo>
                <a:cubicBezTo>
                  <a:pt x="902" y="185"/>
                  <a:pt x="999" y="211"/>
                  <a:pt x="1068" y="247"/>
                </a:cubicBezTo>
                <a:cubicBezTo>
                  <a:pt x="1133" y="133"/>
                  <a:pt x="1285" y="56"/>
                  <a:pt x="1426" y="59"/>
                </a:cubicBezTo>
                <a:cubicBezTo>
                  <a:pt x="1537" y="57"/>
                  <a:pt x="1645" y="103"/>
                  <a:pt x="1711" y="161"/>
                </a:cubicBezTo>
                <a:cubicBezTo>
                  <a:pt x="1762" y="64"/>
                  <a:pt x="1890" y="-2"/>
                  <a:pt x="2008" y="0"/>
                </a:cubicBezTo>
                <a:cubicBezTo>
                  <a:pt x="2113" y="-3"/>
                  <a:pt x="2216" y="50"/>
                  <a:pt x="2269" y="110"/>
                </a:cubicBezTo>
                <a:lnTo>
                  <a:pt x="2269" y="110"/>
                </a:lnTo>
                <a:lnTo>
                  <a:pt x="2270" y="109"/>
                </a:lnTo>
                <a:lnTo>
                  <a:pt x="2271" y="108"/>
                </a:lnTo>
                <a:lnTo>
                  <a:pt x="2269" y="111"/>
                </a:lnTo>
                <a:lnTo>
                  <a:pt x="2269" y="111"/>
                </a:lnTo>
                <a:lnTo>
                  <a:pt x="2272" y="114"/>
                </a:lnTo>
                <a:cubicBezTo>
                  <a:pt x="2337" y="44"/>
                  <a:pt x="2451" y="-1"/>
                  <a:pt x="2554" y="0"/>
                </a:cubicBezTo>
                <a:cubicBezTo>
                  <a:pt x="2614" y="-3"/>
                  <a:pt x="2696" y="22"/>
                  <a:pt x="2726" y="37"/>
                </a:cubicBezTo>
                <a:lnTo>
                  <a:pt x="2726" y="1686"/>
                </a:lnTo>
                <a:lnTo>
                  <a:pt x="232" y="1686"/>
                </a:lnTo>
                <a:cubicBezTo>
                  <a:pt x="146" y="1648"/>
                  <a:pt x="67" y="1530"/>
                  <a:pt x="74" y="1440"/>
                </a:cubicBezTo>
                <a:cubicBezTo>
                  <a:pt x="72" y="1364"/>
                  <a:pt x="113" y="1288"/>
                  <a:pt x="163" y="1242"/>
                </a:cubicBezTo>
                <a:cubicBezTo>
                  <a:pt x="64" y="1194"/>
                  <a:pt x="-2" y="1089"/>
                  <a:pt x="0" y="991"/>
                </a:cubicBezTo>
                <a:cubicBezTo>
                  <a:pt x="-5" y="839"/>
                  <a:pt x="145" y="712"/>
                  <a:pt x="296" y="702"/>
                </a:cubicBezTo>
                <a:lnTo>
                  <a:pt x="299" y="696"/>
                </a:lnTo>
                <a:close/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十字星 39"/>
          <p:cNvSpPr/>
          <p:nvPr/>
        </p:nvSpPr>
        <p:spPr>
          <a:xfrm>
            <a:off x="7075170" y="361315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十字星 15"/>
          <p:cNvSpPr/>
          <p:nvPr/>
        </p:nvSpPr>
        <p:spPr>
          <a:xfrm>
            <a:off x="8866505" y="2476500"/>
            <a:ext cx="133985" cy="267970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5135" y="418782"/>
            <a:ext cx="11301730" cy="60204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917440" y="433705"/>
            <a:ext cx="1685290" cy="605028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30350" y="4466589"/>
            <a:ext cx="2383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画图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…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456295" y="4466590"/>
            <a:ext cx="2218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也在画图</a:t>
            </a:r>
            <a:endParaRPr lang="en-US" altLang="zh-CN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75309" y="874659"/>
            <a:ext cx="1169551" cy="3479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3200" dirty="0">
                <a:latin typeface="仿宋" panose="02010609060101010101" charset="-122"/>
                <a:ea typeface="仿宋" panose="02010609060101010101" charset="-122"/>
              </a:rPr>
              <a:t>不能太闲，有图画了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36AD157-0967-461F-A9FB-CFFDD61DF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21" y="668258"/>
            <a:ext cx="2296304" cy="22963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DE6310E-93FF-4237-8B7D-5BE33698EB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172769" y="2542463"/>
            <a:ext cx="2687782" cy="171719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9E1EA62-3E38-4196-BD2C-7E00D46E9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79" y="518249"/>
            <a:ext cx="3070494" cy="23028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81981E0-DE8C-4225-ABCD-682B57D55C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526" y="2779681"/>
            <a:ext cx="3236206" cy="17283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319</Words>
  <Application>Microsoft Office PowerPoint</Application>
  <PresentationFormat>宽屏</PresentationFormat>
  <Paragraphs>79</Paragraphs>
  <Slides>24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9" baseType="lpstr">
      <vt:lpstr>仿宋</vt:lpstr>
      <vt:lpstr>Arial</vt:lpstr>
      <vt:lpstr>Calibri</vt:lpstr>
      <vt:lpstr>Wingdings</vt:lpstr>
      <vt:lpstr>Office 主题​​</vt:lpstr>
      <vt:lpstr>实习汇报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板 栗</cp:lastModifiedBy>
  <cp:revision>188</cp:revision>
  <dcterms:created xsi:type="dcterms:W3CDTF">2019-06-19T02:08:00Z</dcterms:created>
  <dcterms:modified xsi:type="dcterms:W3CDTF">2021-10-22T08:17:40Z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2052-11.1.0.10000</vt:lpwstr>
  </property>
</Properties>
</file>