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6" r:id="rId2"/>
    <p:sldId id="266" r:id="rId3"/>
    <p:sldId id="288" r:id="rId4"/>
    <p:sldId id="259" r:id="rId5"/>
    <p:sldId id="278" r:id="rId6"/>
    <p:sldId id="279" r:id="rId7"/>
    <p:sldId id="280" r:id="rId8"/>
    <p:sldId id="281" r:id="rId9"/>
    <p:sldId id="282" r:id="rId10"/>
    <p:sldId id="283" r:id="rId11"/>
    <p:sldId id="295" r:id="rId12"/>
    <p:sldId id="285" r:id="rId13"/>
    <p:sldId id="291" r:id="rId14"/>
    <p:sldId id="284" r:id="rId15"/>
    <p:sldId id="287" r:id="rId16"/>
    <p:sldId id="292" r:id="rId17"/>
    <p:sldId id="293" r:id="rId18"/>
    <p:sldId id="286" r:id="rId19"/>
    <p:sldId id="294" r:id="rId20"/>
    <p:sldId id="271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4AB7441A-C856-4DC6-B8DE-A677A29AF011}">
          <p14:sldIdLst>
            <p14:sldId id="256"/>
            <p14:sldId id="266"/>
            <p14:sldId id="288"/>
            <p14:sldId id="259"/>
            <p14:sldId id="278"/>
            <p14:sldId id="279"/>
            <p14:sldId id="280"/>
            <p14:sldId id="281"/>
            <p14:sldId id="282"/>
            <p14:sldId id="283"/>
            <p14:sldId id="295"/>
            <p14:sldId id="285"/>
            <p14:sldId id="291"/>
            <p14:sldId id="284"/>
            <p14:sldId id="287"/>
            <p14:sldId id="292"/>
            <p14:sldId id="293"/>
            <p14:sldId id="286"/>
            <p14:sldId id="294"/>
            <p14:sldId id="271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D1D0"/>
    <a:srgbClr val="FFFFFF"/>
    <a:srgbClr val="496B70"/>
    <a:srgbClr val="4B6963"/>
    <a:srgbClr val="675C4A"/>
    <a:srgbClr val="3B3424"/>
    <a:srgbClr val="3B3B39"/>
    <a:srgbClr val="4E4E4E"/>
    <a:srgbClr val="BDBDBE"/>
    <a:srgbClr val="FEFEF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-744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5804A-805E-485E-9E15-0A9C1B473E6F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D3854-2323-4131-8E00-29106143D27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7491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0D3854-2323-4131-8E00-29106143D27A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2063-97A6-462C-AE87-BE02A818BF4B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FCA3-1987-4B0C-8A97-A0E230179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2063-97A6-462C-AE87-BE02A818BF4B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FCA3-1987-4B0C-8A97-A0E230179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2063-97A6-462C-AE87-BE02A818BF4B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FCA3-1987-4B0C-8A97-A0E230179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2063-97A6-462C-AE87-BE02A818BF4B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FCA3-1987-4B0C-8A97-A0E230179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2063-97A6-462C-AE87-BE02A818BF4B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FCA3-1987-4B0C-8A97-A0E230179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2063-97A6-462C-AE87-BE02A818BF4B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FCA3-1987-4B0C-8A97-A0E230179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2063-97A6-462C-AE87-BE02A818BF4B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FCA3-1987-4B0C-8A97-A0E230179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2063-97A6-462C-AE87-BE02A818BF4B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FCA3-1987-4B0C-8A97-A0E230179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2063-97A6-462C-AE87-BE02A818BF4B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FCA3-1987-4B0C-8A97-A0E230179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2063-97A6-462C-AE87-BE02A818BF4B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FCA3-1987-4B0C-8A97-A0E230179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322063-97A6-462C-AE87-BE02A818BF4B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3FFCA3-1987-4B0C-8A97-A0E230179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322063-97A6-462C-AE87-BE02A818BF4B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3FFCA3-1987-4B0C-8A97-A0E23017946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19.xml"/><Relationship Id="rId3" Type="http://schemas.openxmlformats.org/officeDocument/2006/relationships/image" Target="../media/image17.jpeg"/><Relationship Id="rId7" Type="http://schemas.openxmlformats.org/officeDocument/2006/relationships/slide" Target="slide12.xml"/><Relationship Id="rId12" Type="http://schemas.openxmlformats.org/officeDocument/2006/relationships/slide" Target="slide17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svg"/><Relationship Id="rId11" Type="http://schemas.openxmlformats.org/officeDocument/2006/relationships/slide" Target="slide16.xml"/><Relationship Id="rId5" Type="http://schemas.openxmlformats.org/officeDocument/2006/relationships/image" Target="../media/image19.png"/><Relationship Id="rId10" Type="http://schemas.openxmlformats.org/officeDocument/2006/relationships/slide" Target="slide15.xml"/><Relationship Id="rId4" Type="http://schemas.openxmlformats.org/officeDocument/2006/relationships/image" Target="../media/image18.jpeg"/><Relationship Id="rId9" Type="http://schemas.openxmlformats.org/officeDocument/2006/relationships/slide" Target="slide14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slide" Target="slide11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slide" Target="slide11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slide" Target="slide1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slide" Target="slide11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slide" Target="slide11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sv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35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8853344" y="0"/>
            <a:ext cx="3315128" cy="6858000"/>
          </a:xfrm>
          <a:prstGeom prst="rect">
            <a:avLst/>
          </a:prstGeom>
          <a:solidFill>
            <a:srgbClr val="7292B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555605" y="1124585"/>
            <a:ext cx="675005" cy="3435350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3200" dirty="0">
                <a:solidFill>
                  <a:schemeClr val="bg1"/>
                </a:solidFill>
              </a:rPr>
              <a:t>室内设计方案介绍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9868535" y="1943100"/>
            <a:ext cx="490220" cy="398208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solidFill>
                  <a:schemeClr val="bg1"/>
                </a:solidFill>
              </a:rPr>
              <a:t>Introduction to design scheme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0" y="-2640031"/>
            <a:ext cx="6911939" cy="12192001"/>
          </a:xfrm>
          <a:prstGeom prst="rect">
            <a:avLst/>
          </a:prstGeom>
        </p:spPr>
      </p:pic>
      <p:sp>
        <p:nvSpPr>
          <p:cNvPr id="18" name="内容占位符 17"/>
          <p:cNvSpPr>
            <a:spLocks noGrp="1"/>
          </p:cNvSpPr>
          <p:nvPr>
            <p:ph sz="half" idx="2"/>
          </p:nvPr>
        </p:nvSpPr>
        <p:spPr>
          <a:xfrm>
            <a:off x="4446711" y="2811021"/>
            <a:ext cx="5157470" cy="1106236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院子</a:t>
            </a:r>
            <a:r>
              <a:rPr lang="zh-CN" altLang="en-US" dirty="0">
                <a:sym typeface="+mn-ea"/>
              </a:rPr>
              <a:t>阴暗潮湿，蚊虫滋生</a:t>
            </a:r>
          </a:p>
          <a:p>
            <a:pPr marL="0" indent="0">
              <a:buNone/>
            </a:pPr>
            <a:r>
              <a:rPr lang="zh-CN" altLang="en-US" dirty="0">
                <a:sym typeface="+mn-ea"/>
              </a:rPr>
              <a:t>太多的树，把阳光挡掉了</a:t>
            </a:r>
            <a:endParaRPr lang="zh-CN" altLang="en-US" dirty="0"/>
          </a:p>
          <a:p>
            <a:endParaRPr lang="zh-CN" altLang="en-US" dirty="0"/>
          </a:p>
        </p:txBody>
      </p:sp>
      <p:pic>
        <p:nvPicPr>
          <p:cNvPr id="5" name="图片 4" descr="777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8851" y="1364831"/>
            <a:ext cx="1718310" cy="41211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536" y="349954"/>
            <a:ext cx="1478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lt"/>
              </a:rPr>
              <a:t>院子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-51370" y="5137"/>
            <a:ext cx="12243370" cy="6852863"/>
          </a:xfrm>
          <a:custGeom>
            <a:avLst/>
            <a:gdLst>
              <a:gd name="connsiteX0" fmla="*/ 0 w 12192000"/>
              <a:gd name="connsiteY0" fmla="*/ 0 h 2804845"/>
              <a:gd name="connsiteX1" fmla="*/ 12192000 w 12192000"/>
              <a:gd name="connsiteY1" fmla="*/ 0 h 2804845"/>
              <a:gd name="connsiteX2" fmla="*/ 12192000 w 12192000"/>
              <a:gd name="connsiteY2" fmla="*/ 2804845 h 2804845"/>
              <a:gd name="connsiteX3" fmla="*/ 0 w 12192000"/>
              <a:gd name="connsiteY3" fmla="*/ 2804845 h 2804845"/>
              <a:gd name="connsiteX4" fmla="*/ 0 w 12192000"/>
              <a:gd name="connsiteY4" fmla="*/ 0 h 2804845"/>
              <a:gd name="connsiteX0-1" fmla="*/ 20549 w 12212549"/>
              <a:gd name="connsiteY0-2" fmla="*/ 0 h 6852863"/>
              <a:gd name="connsiteX1-3" fmla="*/ 12212549 w 12212549"/>
              <a:gd name="connsiteY1-4" fmla="*/ 0 h 6852863"/>
              <a:gd name="connsiteX2-5" fmla="*/ 12212549 w 12212549"/>
              <a:gd name="connsiteY2-6" fmla="*/ 2804845 h 6852863"/>
              <a:gd name="connsiteX3-7" fmla="*/ 0 w 12212549"/>
              <a:gd name="connsiteY3-8" fmla="*/ 6852863 h 6852863"/>
              <a:gd name="connsiteX4-9" fmla="*/ 20549 w 12212549"/>
              <a:gd name="connsiteY4-10" fmla="*/ 0 h 6852863"/>
              <a:gd name="connsiteX0-11" fmla="*/ 20549 w 12212549"/>
              <a:gd name="connsiteY0-12" fmla="*/ 0 h 6852863"/>
              <a:gd name="connsiteX1-13" fmla="*/ 12212549 w 12212549"/>
              <a:gd name="connsiteY1-14" fmla="*/ 0 h 6852863"/>
              <a:gd name="connsiteX2-15" fmla="*/ 12212549 w 12212549"/>
              <a:gd name="connsiteY2-16" fmla="*/ 2804845 h 6852863"/>
              <a:gd name="connsiteX3-17" fmla="*/ 3965826 w 12212549"/>
              <a:gd name="connsiteY3-18" fmla="*/ 2856216 h 6852863"/>
              <a:gd name="connsiteX4-19" fmla="*/ 0 w 12212549"/>
              <a:gd name="connsiteY4-20" fmla="*/ 6852863 h 6852863"/>
              <a:gd name="connsiteX5" fmla="*/ 20549 w 12212549"/>
              <a:gd name="connsiteY5" fmla="*/ 0 h 6852863"/>
              <a:gd name="connsiteX0-21" fmla="*/ 20549 w 12212549"/>
              <a:gd name="connsiteY0-22" fmla="*/ 0 h 6852863"/>
              <a:gd name="connsiteX1-23" fmla="*/ 12212549 w 12212549"/>
              <a:gd name="connsiteY1-24" fmla="*/ 0 h 6852863"/>
              <a:gd name="connsiteX2-25" fmla="*/ 11883776 w 12212549"/>
              <a:gd name="connsiteY2-26" fmla="*/ 102742 h 6852863"/>
              <a:gd name="connsiteX3-27" fmla="*/ 3965826 w 12212549"/>
              <a:gd name="connsiteY3-28" fmla="*/ 2856216 h 6852863"/>
              <a:gd name="connsiteX4-29" fmla="*/ 0 w 12212549"/>
              <a:gd name="connsiteY4-30" fmla="*/ 6852863 h 6852863"/>
              <a:gd name="connsiteX5-31" fmla="*/ 20549 w 12212549"/>
              <a:gd name="connsiteY5-32" fmla="*/ 0 h 6852863"/>
              <a:gd name="connsiteX0-33" fmla="*/ 20549 w 12212549"/>
              <a:gd name="connsiteY0-34" fmla="*/ 0 h 6852863"/>
              <a:gd name="connsiteX1-35" fmla="*/ 12212549 w 12212549"/>
              <a:gd name="connsiteY1-36" fmla="*/ 0 h 6852863"/>
              <a:gd name="connsiteX2-37" fmla="*/ 11883776 w 12212549"/>
              <a:gd name="connsiteY2-38" fmla="*/ 102742 h 6852863"/>
              <a:gd name="connsiteX3-39" fmla="*/ 4767210 w 12212549"/>
              <a:gd name="connsiteY3-40" fmla="*/ 1900719 h 6852863"/>
              <a:gd name="connsiteX4-41" fmla="*/ 0 w 12212549"/>
              <a:gd name="connsiteY4-42" fmla="*/ 6852863 h 6852863"/>
              <a:gd name="connsiteX5-43" fmla="*/ 20549 w 12212549"/>
              <a:gd name="connsiteY5-44" fmla="*/ 0 h 6852863"/>
              <a:gd name="connsiteX0-45" fmla="*/ 20549 w 12212549"/>
              <a:gd name="connsiteY0-46" fmla="*/ 0 h 6852863"/>
              <a:gd name="connsiteX1-47" fmla="*/ 12212549 w 12212549"/>
              <a:gd name="connsiteY1-48" fmla="*/ 0 h 6852863"/>
              <a:gd name="connsiteX2-49" fmla="*/ 11883776 w 12212549"/>
              <a:gd name="connsiteY2-50" fmla="*/ 102742 h 6852863"/>
              <a:gd name="connsiteX3-51" fmla="*/ 5928190 w 12212549"/>
              <a:gd name="connsiteY3-52" fmla="*/ 3482940 h 6852863"/>
              <a:gd name="connsiteX4-53" fmla="*/ 0 w 12212549"/>
              <a:gd name="connsiteY4-54" fmla="*/ 6852863 h 6852863"/>
              <a:gd name="connsiteX5-55" fmla="*/ 20549 w 12212549"/>
              <a:gd name="connsiteY5-56" fmla="*/ 0 h 6852863"/>
              <a:gd name="connsiteX0-57" fmla="*/ 20549 w 12212549"/>
              <a:gd name="connsiteY0-58" fmla="*/ 0 h 6852863"/>
              <a:gd name="connsiteX1-59" fmla="*/ 12212549 w 12212549"/>
              <a:gd name="connsiteY1-60" fmla="*/ 0 h 6852863"/>
              <a:gd name="connsiteX2-61" fmla="*/ 11883776 w 12212549"/>
              <a:gd name="connsiteY2-62" fmla="*/ 102742 h 6852863"/>
              <a:gd name="connsiteX3-63" fmla="*/ 5928190 w 12212549"/>
              <a:gd name="connsiteY3-64" fmla="*/ 3482940 h 6852863"/>
              <a:gd name="connsiteX4-65" fmla="*/ 0 w 12212549"/>
              <a:gd name="connsiteY4-66" fmla="*/ 6852863 h 6852863"/>
              <a:gd name="connsiteX5-67" fmla="*/ 20549 w 12212549"/>
              <a:gd name="connsiteY5-68" fmla="*/ 0 h 6852863"/>
              <a:gd name="connsiteX0-69" fmla="*/ 51370 w 12243370"/>
              <a:gd name="connsiteY0-70" fmla="*/ 0 h 6852863"/>
              <a:gd name="connsiteX1-71" fmla="*/ 12243370 w 12243370"/>
              <a:gd name="connsiteY1-72" fmla="*/ 0 h 6852863"/>
              <a:gd name="connsiteX2-73" fmla="*/ 11914597 w 12243370"/>
              <a:gd name="connsiteY2-74" fmla="*/ 102742 h 6852863"/>
              <a:gd name="connsiteX3-75" fmla="*/ 0 w 12243370"/>
              <a:gd name="connsiteY3-76" fmla="*/ 6801493 h 6852863"/>
              <a:gd name="connsiteX4-77" fmla="*/ 30821 w 12243370"/>
              <a:gd name="connsiteY4-78" fmla="*/ 6852863 h 6852863"/>
              <a:gd name="connsiteX5-79" fmla="*/ 51370 w 12243370"/>
              <a:gd name="connsiteY5-80" fmla="*/ 0 h 685286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</a:cxnLst>
            <a:rect l="l" t="t" r="r" b="b"/>
            <a:pathLst>
              <a:path w="12243370" h="6852863">
                <a:moveTo>
                  <a:pt x="51370" y="0"/>
                </a:moveTo>
                <a:lnTo>
                  <a:pt x="12243370" y="0"/>
                </a:lnTo>
                <a:lnTo>
                  <a:pt x="11914597" y="102742"/>
                </a:lnTo>
                <a:cubicBezTo>
                  <a:pt x="9699946" y="825358"/>
                  <a:pt x="77626" y="4342544"/>
                  <a:pt x="0" y="6801493"/>
                </a:cubicBezTo>
                <a:lnTo>
                  <a:pt x="30821" y="6852863"/>
                </a:lnTo>
                <a:cubicBezTo>
                  <a:pt x="37671" y="4568575"/>
                  <a:pt x="44520" y="2284288"/>
                  <a:pt x="51370" y="0"/>
                </a:cubicBez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5619965" y="3018181"/>
            <a:ext cx="6654229" cy="3860367"/>
          </a:xfrm>
          <a:custGeom>
            <a:avLst/>
            <a:gdLst>
              <a:gd name="connsiteX0" fmla="*/ 0 w 3551434"/>
              <a:gd name="connsiteY0" fmla="*/ 0 h 3678148"/>
              <a:gd name="connsiteX1" fmla="*/ 3551434 w 3551434"/>
              <a:gd name="connsiteY1" fmla="*/ 0 h 3678148"/>
              <a:gd name="connsiteX2" fmla="*/ 3551434 w 3551434"/>
              <a:gd name="connsiteY2" fmla="*/ 3678148 h 3678148"/>
              <a:gd name="connsiteX3" fmla="*/ 0 w 3551434"/>
              <a:gd name="connsiteY3" fmla="*/ 3678148 h 3678148"/>
              <a:gd name="connsiteX4" fmla="*/ 0 w 3551434"/>
              <a:gd name="connsiteY4" fmla="*/ 0 h 3678148"/>
              <a:gd name="connsiteX0-1" fmla="*/ 0 w 3551434"/>
              <a:gd name="connsiteY0-2" fmla="*/ 3678148 h 3678148"/>
              <a:gd name="connsiteX1-3" fmla="*/ 3551434 w 3551434"/>
              <a:gd name="connsiteY1-4" fmla="*/ 0 h 3678148"/>
              <a:gd name="connsiteX2-5" fmla="*/ 3551434 w 3551434"/>
              <a:gd name="connsiteY2-6" fmla="*/ 3678148 h 3678148"/>
              <a:gd name="connsiteX3-7" fmla="*/ 0 w 3551434"/>
              <a:gd name="connsiteY3-8" fmla="*/ 3678148 h 3678148"/>
              <a:gd name="connsiteX0-9" fmla="*/ 0 w 6602858"/>
              <a:gd name="connsiteY0-10" fmla="*/ 3688422 h 3688422"/>
              <a:gd name="connsiteX1-11" fmla="*/ 6602858 w 6602858"/>
              <a:gd name="connsiteY1-12" fmla="*/ 0 h 3688422"/>
              <a:gd name="connsiteX2-13" fmla="*/ 6602858 w 6602858"/>
              <a:gd name="connsiteY2-14" fmla="*/ 3678148 h 3688422"/>
              <a:gd name="connsiteX3-15" fmla="*/ 0 w 6602858"/>
              <a:gd name="connsiteY3-16" fmla="*/ 3688422 h 3688422"/>
              <a:gd name="connsiteX0-17" fmla="*/ 0 w 6602858"/>
              <a:gd name="connsiteY0-18" fmla="*/ 3688422 h 3688422"/>
              <a:gd name="connsiteX1-19" fmla="*/ 6602858 w 6602858"/>
              <a:gd name="connsiteY1-20" fmla="*/ 0 h 3688422"/>
              <a:gd name="connsiteX2-21" fmla="*/ 6602858 w 6602858"/>
              <a:gd name="connsiteY2-22" fmla="*/ 3678148 h 3688422"/>
              <a:gd name="connsiteX3-23" fmla="*/ 0 w 6602858"/>
              <a:gd name="connsiteY3-24" fmla="*/ 3688422 h 3688422"/>
              <a:gd name="connsiteX0-25" fmla="*/ 5246 w 6608104"/>
              <a:gd name="connsiteY0-26" fmla="*/ 3839819 h 3839819"/>
              <a:gd name="connsiteX1-27" fmla="*/ 5738225 w 6608104"/>
              <a:gd name="connsiteY1-28" fmla="*/ 1045249 h 3839819"/>
              <a:gd name="connsiteX2-29" fmla="*/ 6608104 w 6608104"/>
              <a:gd name="connsiteY2-30" fmla="*/ 151397 h 3839819"/>
              <a:gd name="connsiteX3-31" fmla="*/ 6608104 w 6608104"/>
              <a:gd name="connsiteY3-32" fmla="*/ 3829545 h 3839819"/>
              <a:gd name="connsiteX4-33" fmla="*/ 5246 w 6608104"/>
              <a:gd name="connsiteY4-34" fmla="*/ 3839819 h 3839819"/>
              <a:gd name="connsiteX0-35" fmla="*/ 5246 w 6649201"/>
              <a:gd name="connsiteY0-36" fmla="*/ 3839819 h 3839819"/>
              <a:gd name="connsiteX1-37" fmla="*/ 5738225 w 6649201"/>
              <a:gd name="connsiteY1-38" fmla="*/ 1045249 h 3839819"/>
              <a:gd name="connsiteX2-39" fmla="*/ 6649201 w 6649201"/>
              <a:gd name="connsiteY2-40" fmla="*/ 151397 h 3839819"/>
              <a:gd name="connsiteX3-41" fmla="*/ 6608104 w 6649201"/>
              <a:gd name="connsiteY3-42" fmla="*/ 3829545 h 3839819"/>
              <a:gd name="connsiteX4-43" fmla="*/ 5246 w 6649201"/>
              <a:gd name="connsiteY4-44" fmla="*/ 3839819 h 3839819"/>
              <a:gd name="connsiteX0-45" fmla="*/ 5235 w 6659464"/>
              <a:gd name="connsiteY0-46" fmla="*/ 3860367 h 3860367"/>
              <a:gd name="connsiteX1-47" fmla="*/ 5748488 w 6659464"/>
              <a:gd name="connsiteY1-48" fmla="*/ 1045249 h 3860367"/>
              <a:gd name="connsiteX2-49" fmla="*/ 6659464 w 6659464"/>
              <a:gd name="connsiteY2-50" fmla="*/ 151397 h 3860367"/>
              <a:gd name="connsiteX3-51" fmla="*/ 6618367 w 6659464"/>
              <a:gd name="connsiteY3-52" fmla="*/ 3829545 h 3860367"/>
              <a:gd name="connsiteX4-53" fmla="*/ 5235 w 6659464"/>
              <a:gd name="connsiteY4-54" fmla="*/ 3860367 h 3860367"/>
              <a:gd name="connsiteX0-55" fmla="*/ 0 w 6654229"/>
              <a:gd name="connsiteY0-56" fmla="*/ 3860367 h 3860367"/>
              <a:gd name="connsiteX1-57" fmla="*/ 5743253 w 6654229"/>
              <a:gd name="connsiteY1-58" fmla="*/ 1045249 h 3860367"/>
              <a:gd name="connsiteX2-59" fmla="*/ 6654229 w 6654229"/>
              <a:gd name="connsiteY2-60" fmla="*/ 151397 h 3860367"/>
              <a:gd name="connsiteX3-61" fmla="*/ 6613132 w 6654229"/>
              <a:gd name="connsiteY3-62" fmla="*/ 3829545 h 3860367"/>
              <a:gd name="connsiteX4-63" fmla="*/ 0 w 6654229"/>
              <a:gd name="connsiteY4-64" fmla="*/ 3860367 h 3860367"/>
              <a:gd name="connsiteX0-65" fmla="*/ 0 w 6654229"/>
              <a:gd name="connsiteY0-66" fmla="*/ 3860367 h 3860367"/>
              <a:gd name="connsiteX1-67" fmla="*/ 5743253 w 6654229"/>
              <a:gd name="connsiteY1-68" fmla="*/ 1045249 h 3860367"/>
              <a:gd name="connsiteX2-69" fmla="*/ 6654229 w 6654229"/>
              <a:gd name="connsiteY2-70" fmla="*/ 151397 h 3860367"/>
              <a:gd name="connsiteX3-71" fmla="*/ 6613132 w 6654229"/>
              <a:gd name="connsiteY3-72" fmla="*/ 3829545 h 3860367"/>
              <a:gd name="connsiteX4-73" fmla="*/ 0 w 6654229"/>
              <a:gd name="connsiteY4-74" fmla="*/ 3860367 h 386036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33" y="connsiteY4-34"/>
              </a:cxn>
            </a:cxnLst>
            <a:rect l="l" t="t" r="r" b="b"/>
            <a:pathLst>
              <a:path w="6654229" h="3860367">
                <a:moveTo>
                  <a:pt x="0" y="3860367"/>
                </a:moveTo>
                <a:cubicBezTo>
                  <a:pt x="224890" y="3463100"/>
                  <a:pt x="4642777" y="1659986"/>
                  <a:pt x="5743253" y="1045249"/>
                </a:cubicBezTo>
                <a:cubicBezTo>
                  <a:pt x="6843729" y="430512"/>
                  <a:pt x="6468153" y="-328064"/>
                  <a:pt x="6654229" y="151397"/>
                </a:cubicBezTo>
                <a:lnTo>
                  <a:pt x="6613132" y="3829545"/>
                </a:lnTo>
                <a:lnTo>
                  <a:pt x="0" y="3860367"/>
                </a:lnTo>
                <a:close/>
              </a:path>
            </a:pathLst>
          </a:cu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r="1236"/>
            </a:stretch>
          </a:blip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8085761" y="1993186"/>
            <a:ext cx="2866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基本条件</a:t>
            </a:r>
            <a:endParaRPr lang="zh-CN" altLang="en-US" sz="3600" dirty="0"/>
          </a:p>
        </p:txBody>
      </p:sp>
      <p:pic>
        <p:nvPicPr>
          <p:cNvPr id="12" name="图形 11" descr="粮食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022030" y="1859152"/>
            <a:ext cx="914400" cy="914400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641856" y="2773552"/>
            <a:ext cx="3262432" cy="20778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hlinkClick r:id="rId7" action="ppaction://hlinksldjump"/>
              </a:rPr>
              <a:t>①</a:t>
            </a:r>
            <a:r>
              <a:rPr lang="zh-CN" altLang="en-US" sz="2000" dirty="0"/>
              <a:t>院落阴暗</a:t>
            </a:r>
            <a:r>
              <a:rPr lang="zh-CN" altLang="en-US" sz="2000" dirty="0" smtClean="0"/>
              <a:t>潮湿</a:t>
            </a:r>
            <a:endParaRPr lang="en-US" altLang="zh-CN" sz="2000" dirty="0"/>
          </a:p>
          <a:p>
            <a:pPr lvl="0"/>
            <a:endParaRPr lang="en-US" altLang="zh-CN" sz="2000" dirty="0">
              <a:solidFill>
                <a:prstClr val="black"/>
              </a:solidFill>
            </a:endParaRPr>
          </a:p>
          <a:p>
            <a:pPr lvl="0"/>
            <a:endParaRPr lang="en-US" altLang="zh-CN" sz="2000" dirty="0">
              <a:solidFill>
                <a:prstClr val="black"/>
              </a:solidFill>
            </a:endParaRPr>
          </a:p>
          <a:p>
            <a:r>
              <a:rPr lang="zh-CN" altLang="en-US" sz="2000" dirty="0">
                <a:hlinkClick r:id="rId8" action="ppaction://hlinksldjump"/>
              </a:rPr>
              <a:t>②</a:t>
            </a:r>
            <a:r>
              <a:rPr lang="zh-CN" altLang="en-US" sz="2000" dirty="0"/>
              <a:t>空间狭小</a:t>
            </a:r>
            <a:r>
              <a:rPr lang="zh-CN" altLang="en-US" sz="2000" dirty="0" smtClean="0"/>
              <a:t>压抑</a:t>
            </a:r>
            <a:endParaRPr lang="en-US" altLang="zh-CN" sz="2000" dirty="0">
              <a:solidFill>
                <a:prstClr val="black"/>
              </a:solidFill>
            </a:endParaRPr>
          </a:p>
          <a:p>
            <a:pPr lvl="0"/>
            <a:endParaRPr lang="en-US" altLang="zh-CN" sz="2000" dirty="0" smtClean="0">
              <a:solidFill>
                <a:prstClr val="black"/>
              </a:solidFill>
            </a:endParaRPr>
          </a:p>
          <a:p>
            <a:pPr lvl="0"/>
            <a:endParaRPr lang="en-US" altLang="zh-CN" sz="2000" dirty="0" smtClean="0">
              <a:solidFill>
                <a:prstClr val="black"/>
              </a:solidFill>
            </a:endParaRPr>
          </a:p>
          <a:p>
            <a:pPr lvl="0"/>
            <a:r>
              <a:rPr lang="zh-CN" altLang="en-US" sz="2000" dirty="0" smtClean="0">
                <a:hlinkClick r:id="rId9" action="ppaction://hlinksldjump"/>
              </a:rPr>
              <a:t>③</a:t>
            </a:r>
            <a:r>
              <a:rPr lang="zh-CN" altLang="en-US" sz="2000" dirty="0" smtClean="0"/>
              <a:t>缺乏收纳空间</a:t>
            </a:r>
            <a:endParaRPr lang="en-US" altLang="zh-CN" sz="2000" dirty="0" smtClean="0">
              <a:solidFill>
                <a:prstClr val="black"/>
              </a:solidFill>
            </a:endParaRPr>
          </a:p>
          <a:p>
            <a:pPr lvl="0"/>
            <a:endParaRPr lang="en-US" altLang="zh-CN" sz="2000" dirty="0" smtClean="0">
              <a:solidFill>
                <a:prstClr val="black"/>
              </a:solidFill>
            </a:endParaRPr>
          </a:p>
          <a:p>
            <a:pPr lvl="0"/>
            <a:endParaRPr lang="en-US" altLang="zh-CN" sz="2000" dirty="0" smtClean="0"/>
          </a:p>
          <a:p>
            <a:pPr lvl="0"/>
            <a:r>
              <a:rPr lang="zh-CN" altLang="en-US" sz="2000" dirty="0" smtClean="0">
                <a:hlinkClick r:id="rId10" action="ppaction://hlinksldjump"/>
              </a:rPr>
              <a:t>④</a:t>
            </a:r>
            <a:r>
              <a:rPr lang="zh-CN" altLang="en-US" sz="2000" dirty="0"/>
              <a:t>隔音差</a:t>
            </a:r>
          </a:p>
        </p:txBody>
      </p:sp>
      <p:sp>
        <p:nvSpPr>
          <p:cNvPr id="16" name="文本框 15"/>
          <p:cNvSpPr txBox="1"/>
          <p:nvPr/>
        </p:nvSpPr>
        <p:spPr>
          <a:xfrm>
            <a:off x="2807883" y="4458514"/>
            <a:ext cx="3262432" cy="207780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2000" dirty="0">
                <a:hlinkClick r:id="rId11" action="ppaction://hlinksldjump"/>
              </a:rPr>
              <a:t>⑤</a:t>
            </a:r>
            <a:r>
              <a:rPr lang="zh-CN" altLang="en-US" sz="2000" dirty="0"/>
              <a:t>不通风</a:t>
            </a:r>
            <a:endParaRPr lang="en-US" altLang="zh-CN" sz="2000" dirty="0"/>
          </a:p>
          <a:p>
            <a:pPr lvl="0"/>
            <a:endParaRPr lang="en-US" altLang="zh-CN" sz="2000" dirty="0">
              <a:solidFill>
                <a:prstClr val="black"/>
              </a:solidFill>
            </a:endParaRPr>
          </a:p>
          <a:p>
            <a:pPr lvl="0"/>
            <a:endParaRPr lang="en-US" altLang="zh-CN" sz="2000" dirty="0">
              <a:solidFill>
                <a:prstClr val="black"/>
              </a:solidFill>
            </a:endParaRPr>
          </a:p>
          <a:p>
            <a:r>
              <a:rPr lang="zh-CN" altLang="en-US" sz="2000" dirty="0">
                <a:hlinkClick r:id="rId11" action="ppaction://hlinksldjump"/>
              </a:rPr>
              <a:t>⑥</a:t>
            </a:r>
            <a:r>
              <a:rPr lang="zh-CN" altLang="en-US" sz="2000" dirty="0"/>
              <a:t>采光差</a:t>
            </a:r>
            <a:endParaRPr lang="en-US" altLang="zh-CN" sz="2000" dirty="0"/>
          </a:p>
          <a:p>
            <a:pPr lvl="0"/>
            <a:endParaRPr lang="en-US" altLang="zh-CN" sz="2000" dirty="0">
              <a:solidFill>
                <a:prstClr val="black"/>
              </a:solidFill>
            </a:endParaRPr>
          </a:p>
          <a:p>
            <a:pPr lvl="0"/>
            <a:endParaRPr lang="en-US" altLang="zh-CN" sz="2000" dirty="0">
              <a:solidFill>
                <a:prstClr val="black"/>
              </a:solidFill>
            </a:endParaRPr>
          </a:p>
          <a:p>
            <a:r>
              <a:rPr lang="zh-CN" altLang="en-US" sz="2000" dirty="0">
                <a:hlinkClick r:id="rId12" action="ppaction://hlinksldjump"/>
              </a:rPr>
              <a:t>⑦</a:t>
            </a:r>
            <a:r>
              <a:rPr lang="zh-CN" altLang="en-US" sz="2000" dirty="0"/>
              <a:t>灯光微弱</a:t>
            </a:r>
          </a:p>
          <a:p>
            <a:endParaRPr lang="en-US" altLang="zh-CN" sz="2000" dirty="0" smtClean="0"/>
          </a:p>
          <a:p>
            <a:endParaRPr lang="en-US" altLang="zh-CN" sz="2000" dirty="0"/>
          </a:p>
          <a:p>
            <a:r>
              <a:rPr lang="zh-CN" altLang="en-US" sz="2000" dirty="0">
                <a:hlinkClick r:id="rId13" action="ppaction://hlinksldjump"/>
              </a:rPr>
              <a:t>⑧</a:t>
            </a:r>
            <a:r>
              <a:rPr lang="zh-CN" altLang="en-US" sz="2000" dirty="0"/>
              <a:t>动线不</a:t>
            </a:r>
            <a:r>
              <a:rPr lang="zh-CN" altLang="en-US" sz="2000" dirty="0" smtClean="0"/>
              <a:t>畅</a:t>
            </a:r>
            <a:endParaRPr lang="en-US" altLang="zh-CN" sz="2000" dirty="0" smtClean="0"/>
          </a:p>
        </p:txBody>
      </p:sp>
      <p:sp>
        <p:nvSpPr>
          <p:cNvPr id="2" name="笑脸 1">
            <a:hlinkClick r:id="rId11" action="ppaction://hlinksldjump"/>
          </p:cNvPr>
          <p:cNvSpPr/>
          <p:nvPr/>
        </p:nvSpPr>
        <p:spPr>
          <a:xfrm>
            <a:off x="135466" y="6307763"/>
            <a:ext cx="383822" cy="434622"/>
          </a:xfrm>
          <a:prstGeom prst="smileyFac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167488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0" y="-2667336"/>
            <a:ext cx="6911939" cy="12192001"/>
          </a:xfrm>
          <a:prstGeom prst="rect">
            <a:avLst/>
          </a:prstGeom>
        </p:spPr>
      </p:pic>
      <p:pic>
        <p:nvPicPr>
          <p:cNvPr id="4" name="内容占位符 3" descr="33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050476" y="1203624"/>
            <a:ext cx="3870960" cy="2225040"/>
          </a:xfrm>
          <a:prstGeom prst="rect">
            <a:avLst/>
          </a:prstGeom>
        </p:spPr>
      </p:pic>
      <p:sp>
        <p:nvSpPr>
          <p:cNvPr id="5" name="内容占位符 2"/>
          <p:cNvSpPr/>
          <p:nvPr/>
        </p:nvSpPr>
        <p:spPr>
          <a:xfrm>
            <a:off x="884943" y="1661423"/>
            <a:ext cx="5157787" cy="388142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老</a:t>
            </a:r>
            <a:r>
              <a:rPr lang="zh-CN" altLang="en-US" dirty="0"/>
              <a:t>房子地下作为地基的架空层内部全部充满了污水  所以才一直潮湿</a:t>
            </a:r>
          </a:p>
          <a:p>
            <a:pPr marL="0" indent="0">
              <a:buNone/>
            </a:pPr>
            <a:r>
              <a:rPr lang="zh-CN" altLang="en-US" dirty="0"/>
              <a:t>进行排水抽干  反冲洗  烘干再进行</a:t>
            </a:r>
            <a:r>
              <a:rPr lang="zh-CN" altLang="en-US" dirty="0" smtClean="0"/>
              <a:t>防水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为了进一步防潮，还安装了全屋热水跟地暖系统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在</a:t>
            </a:r>
            <a:r>
              <a:rPr lang="zh-CN" altLang="en-US" dirty="0" smtClean="0"/>
              <a:t>地</a:t>
            </a:r>
            <a:r>
              <a:rPr lang="zh-CN" altLang="en-US" dirty="0"/>
              <a:t>暖</a:t>
            </a:r>
            <a:r>
              <a:rPr lang="zh-CN" altLang="en-US" dirty="0" smtClean="0"/>
              <a:t>上方铺设实木地热地板，彻底解决房间的潮湿问题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98136" y="399095"/>
            <a:ext cx="1103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①采暖 阴暗潮湿问题</a:t>
            </a:r>
            <a:endParaRPr lang="zh-CN" altLang="en-US" sz="4000" dirty="0">
              <a:latin typeface="+mj-lt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7295" y="3848134"/>
            <a:ext cx="4277322" cy="2029108"/>
          </a:xfrm>
          <a:prstGeom prst="rect">
            <a:avLst/>
          </a:prstGeom>
        </p:spPr>
      </p:pic>
      <p:sp>
        <p:nvSpPr>
          <p:cNvPr id="7" name="笑脸 6">
            <a:hlinkClick r:id="rId6" action="ppaction://hlinksldjump"/>
          </p:cNvPr>
          <p:cNvSpPr/>
          <p:nvPr/>
        </p:nvSpPr>
        <p:spPr>
          <a:xfrm>
            <a:off x="135466" y="6307763"/>
            <a:ext cx="383822" cy="434622"/>
          </a:xfrm>
          <a:prstGeom prst="smileyFac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601980" y="1456690"/>
            <a:ext cx="5309235" cy="57613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利用</a:t>
            </a:r>
            <a:r>
              <a:rPr lang="zh-CN" altLang="en-US" dirty="0"/>
              <a:t>承重墙分为一个动区一个静</a:t>
            </a:r>
            <a:r>
              <a:rPr lang="zh-CN" altLang="en-US" dirty="0" smtClean="0"/>
              <a:t>区，动区可以用来活动，静区可以用来读书写字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考虑到业主是湖南人，重油重辣，所以把厨房放在了动区的最北面</a:t>
            </a:r>
          </a:p>
          <a:p>
            <a:pPr marL="0" indent="0">
              <a:buNone/>
            </a:pPr>
            <a:r>
              <a:rPr lang="zh-CN" altLang="en-US" dirty="0"/>
              <a:t>增加了两个卫浴，动区的卫浴洗手的部分独立出来，静区的卫浴连接于小孩房跟父母房之间，优化了父母房的空间，也兼顾孩子的需求</a:t>
            </a:r>
          </a:p>
          <a:p>
            <a:endParaRPr lang="zh-CN" altLang="en-US" dirty="0"/>
          </a:p>
          <a:p>
            <a:endParaRPr lang="zh-CN" altLang="en-US" dirty="0"/>
          </a:p>
        </p:txBody>
      </p:sp>
      <p:pic>
        <p:nvPicPr>
          <p:cNvPr id="2" name="图片 1" descr="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33515" y="1715135"/>
            <a:ext cx="1577340" cy="3482340"/>
          </a:xfrm>
          <a:prstGeom prst="rect">
            <a:avLst/>
          </a:prstGeom>
        </p:spPr>
      </p:pic>
      <p:pic>
        <p:nvPicPr>
          <p:cNvPr id="5" name="图片 4" descr="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28075" y="1531620"/>
            <a:ext cx="1699260" cy="3848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96536" y="349954"/>
            <a:ext cx="1103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②⑧平面布置</a:t>
            </a:r>
            <a:endParaRPr lang="zh-CN" altLang="en-US" sz="4000" dirty="0">
              <a:latin typeface="+mj-lt"/>
            </a:endParaRPr>
          </a:p>
        </p:txBody>
      </p:sp>
      <p:sp>
        <p:nvSpPr>
          <p:cNvPr id="9" name="笑脸 8">
            <a:hlinkClick r:id="rId4" action="ppaction://hlinksldjump"/>
          </p:cNvPr>
          <p:cNvSpPr/>
          <p:nvPr/>
        </p:nvSpPr>
        <p:spPr>
          <a:xfrm>
            <a:off x="135466" y="6307763"/>
            <a:ext cx="383822" cy="434622"/>
          </a:xfrm>
          <a:prstGeom prst="smileyFac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465606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1" y="-2639696"/>
            <a:ext cx="6911939" cy="12192001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sz="half" idx="2"/>
          </p:nvPr>
        </p:nvSpPr>
        <p:spPr>
          <a:xfrm>
            <a:off x="1339927" y="1259699"/>
            <a:ext cx="5309235" cy="55983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dirty="0" smtClean="0"/>
              <a:t>量</a:t>
            </a:r>
            <a:r>
              <a:rPr lang="zh-CN" altLang="en-US" dirty="0"/>
              <a:t>取计算衣物杂物书籍和物品的数量及尺寸，进行分类，打造合理的分类收纳</a:t>
            </a:r>
            <a:r>
              <a:rPr lang="zh-CN" altLang="en-US" dirty="0" smtClean="0"/>
              <a:t>体系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为全屋到造出一整套的储物收纳系统</a:t>
            </a:r>
            <a:endParaRPr lang="zh-CN" altLang="en-US" dirty="0"/>
          </a:p>
          <a:p>
            <a:r>
              <a:rPr lang="zh-CN" altLang="en-US" sz="2400" dirty="0" smtClean="0"/>
              <a:t>玄关的收纳系统</a:t>
            </a:r>
            <a:endParaRPr lang="en-US" altLang="zh-CN" sz="2400" dirty="0" smtClean="0"/>
          </a:p>
          <a:p>
            <a:r>
              <a:rPr lang="zh-CN" altLang="en-US" sz="2400" dirty="0"/>
              <a:t>冰箱的收纳</a:t>
            </a:r>
            <a:r>
              <a:rPr lang="zh-CN" altLang="en-US" sz="2400" dirty="0" smtClean="0"/>
              <a:t>系统</a:t>
            </a:r>
            <a:endParaRPr lang="en-US" altLang="zh-CN" sz="2400" dirty="0" smtClean="0"/>
          </a:p>
          <a:p>
            <a:r>
              <a:rPr lang="zh-CN" altLang="en-US" sz="2400" dirty="0"/>
              <a:t>厨房</a:t>
            </a:r>
            <a:r>
              <a:rPr lang="zh-CN" altLang="en-US" sz="2400" dirty="0" smtClean="0"/>
              <a:t>的收纳系统</a:t>
            </a:r>
            <a:endParaRPr lang="en-US" altLang="zh-CN" sz="2400" dirty="0" smtClean="0"/>
          </a:p>
          <a:p>
            <a:r>
              <a:rPr lang="zh-CN" altLang="en-US" sz="2400" dirty="0" smtClean="0"/>
              <a:t>衣物的收纳系统</a:t>
            </a:r>
            <a:endParaRPr lang="en-US" altLang="zh-CN" sz="2400" dirty="0" smtClean="0"/>
          </a:p>
          <a:p>
            <a:r>
              <a:rPr lang="zh-CN" altLang="en-US" sz="2400" dirty="0" smtClean="0"/>
              <a:t>书物的收纳系统</a:t>
            </a:r>
            <a:endParaRPr lang="zh-CN" alt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96536" y="349954"/>
            <a:ext cx="35932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+mj-lt"/>
              </a:rPr>
              <a:t>③收纳问题</a:t>
            </a:r>
            <a:endParaRPr lang="zh-CN" altLang="en-US" sz="4000" dirty="0">
              <a:latin typeface="+mj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706" y="1998129"/>
            <a:ext cx="5344271" cy="2562583"/>
          </a:xfrm>
          <a:prstGeom prst="rect">
            <a:avLst/>
          </a:prstGeom>
        </p:spPr>
      </p:pic>
      <p:cxnSp>
        <p:nvCxnSpPr>
          <p:cNvPr id="10" name="肘形连接符 9"/>
          <p:cNvCxnSpPr/>
          <p:nvPr/>
        </p:nvCxnSpPr>
        <p:spPr>
          <a:xfrm>
            <a:off x="4018844" y="3917244"/>
            <a:ext cx="2359378" cy="428978"/>
          </a:xfrm>
          <a:prstGeom prst="bentConnector3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957772" y="3279420"/>
            <a:ext cx="2810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收纳系统相当于</a:t>
            </a:r>
            <a:r>
              <a:rPr lang="en-US" altLang="zh-CN" dirty="0" smtClean="0"/>
              <a:t>20</a:t>
            </a:r>
            <a:r>
              <a:rPr lang="zh-CN" altLang="en-US" dirty="0" smtClean="0"/>
              <a:t>寸的行李箱</a:t>
            </a:r>
            <a:r>
              <a:rPr lang="en-US" altLang="zh-CN" dirty="0" smtClean="0"/>
              <a:t>500</a:t>
            </a:r>
            <a:r>
              <a:rPr lang="zh-CN" altLang="en-US" dirty="0" smtClean="0"/>
              <a:t>个</a:t>
            </a:r>
            <a:endParaRPr lang="zh-CN" altLang="en-US" dirty="0"/>
          </a:p>
        </p:txBody>
      </p:sp>
      <p:sp>
        <p:nvSpPr>
          <p:cNvPr id="9" name="笑脸 8">
            <a:hlinkClick r:id="rId5" action="ppaction://hlinksldjump"/>
          </p:cNvPr>
          <p:cNvSpPr/>
          <p:nvPr/>
        </p:nvSpPr>
        <p:spPr>
          <a:xfrm>
            <a:off x="135466" y="6307763"/>
            <a:ext cx="383822" cy="434622"/>
          </a:xfrm>
          <a:prstGeom prst="smileyFac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8" grpId="0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0" y="-2667336"/>
            <a:ext cx="6911939" cy="12192001"/>
          </a:xfrm>
          <a:prstGeom prst="rect">
            <a:avLst/>
          </a:prstGeom>
        </p:spPr>
      </p:pic>
      <p:sp>
        <p:nvSpPr>
          <p:cNvPr id="5" name="内容占位符 2"/>
          <p:cNvSpPr/>
          <p:nvPr/>
        </p:nvSpPr>
        <p:spPr>
          <a:xfrm>
            <a:off x="839787" y="1895475"/>
            <a:ext cx="5157787" cy="3684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在天花做了</a:t>
            </a:r>
            <a:r>
              <a:rPr lang="en-US" altLang="zh-CN" dirty="0" smtClean="0"/>
              <a:t>5</a:t>
            </a:r>
            <a:r>
              <a:rPr lang="zh-CN" altLang="en-US" dirty="0" smtClean="0"/>
              <a:t>公分高密度聚脂钎维的吸音棉，可以达到一层跟二层完全的隔音效果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吊顶内新增加了隐藏的静音空调新风系统，也增加了弹性的悬吊系统，防止机器的噪音影响到楼上的住户的生活</a:t>
            </a:r>
            <a:endParaRPr lang="en-US" altLang="zh-CN" dirty="0"/>
          </a:p>
          <a:p>
            <a:endParaRPr lang="zh-CN" altLang="en-US" dirty="0"/>
          </a:p>
          <a:p>
            <a:endParaRPr lang="zh-CN" altLang="en-US" dirty="0"/>
          </a:p>
          <a:p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536" y="349954"/>
            <a:ext cx="1103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④隔音问题</a:t>
            </a:r>
            <a:endParaRPr lang="zh-CN" altLang="en-US" sz="4000" dirty="0">
              <a:latin typeface="+mj-lt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713" y="989924"/>
            <a:ext cx="3791479" cy="24387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8297" y="3596590"/>
            <a:ext cx="3484309" cy="2508283"/>
          </a:xfrm>
          <a:prstGeom prst="rect">
            <a:avLst/>
          </a:prstGeom>
        </p:spPr>
      </p:pic>
      <p:sp>
        <p:nvSpPr>
          <p:cNvPr id="8" name="笑脸 7">
            <a:hlinkClick r:id="rId6" action="ppaction://hlinksldjump"/>
          </p:cNvPr>
          <p:cNvSpPr/>
          <p:nvPr/>
        </p:nvSpPr>
        <p:spPr>
          <a:xfrm>
            <a:off x="135466" y="6307763"/>
            <a:ext cx="383822" cy="434622"/>
          </a:xfrm>
          <a:prstGeom prst="smileyFac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0" y="-2667336"/>
            <a:ext cx="6911939" cy="12192001"/>
          </a:xfrm>
          <a:prstGeom prst="rect">
            <a:avLst/>
          </a:prstGeom>
        </p:spPr>
      </p:pic>
      <p:sp>
        <p:nvSpPr>
          <p:cNvPr id="5" name="内容占位符 2"/>
          <p:cNvSpPr/>
          <p:nvPr/>
        </p:nvSpPr>
        <p:spPr>
          <a:xfrm>
            <a:off x="839788" y="1195563"/>
            <a:ext cx="5157787" cy="52165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dirty="0"/>
              <a:t>在北面</a:t>
            </a:r>
            <a:r>
              <a:rPr lang="zh-CN" altLang="en-US" dirty="0" smtClean="0"/>
              <a:t>厨房将原有的旧小窗替换成了整面的大玻璃窗，内倒和平开的两种方式能够最大限度的保证家里的通风</a:t>
            </a:r>
            <a:endParaRPr lang="en-US" altLang="zh-CN" dirty="0" smtClean="0"/>
          </a:p>
          <a:p>
            <a:r>
              <a:rPr lang="zh-CN" altLang="en-US" dirty="0" smtClean="0"/>
              <a:t>因为这个大窗户也可以使原本阴暗潮湿的厨房变得干爽明亮</a:t>
            </a:r>
            <a:endParaRPr lang="en-US" altLang="zh-CN" dirty="0" smtClean="0"/>
          </a:p>
          <a:p>
            <a:r>
              <a:rPr lang="zh-CN" altLang="en-US" dirty="0"/>
              <a:t>在</a:t>
            </a:r>
            <a:r>
              <a:rPr lang="zh-CN" altLang="en-US" dirty="0" smtClean="0"/>
              <a:t>南面采用巨大的推拉移门和落地窗，尽可能的打开全屋的采光面</a:t>
            </a:r>
            <a:endParaRPr lang="en-US" altLang="zh-CN" dirty="0" smtClean="0"/>
          </a:p>
          <a:p>
            <a:r>
              <a:rPr lang="zh-CN" altLang="en-US" dirty="0" smtClean="0"/>
              <a:t>增加室内光照，改善了潮湿阴暗的情况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536" y="349954"/>
            <a:ext cx="1103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①⑤⑥通风采光问题</a:t>
            </a:r>
            <a:endParaRPr lang="zh-CN" altLang="en-US" sz="4000" dirty="0">
              <a:latin typeface="+mj-lt"/>
            </a:endParaRPr>
          </a:p>
        </p:txBody>
      </p:sp>
      <p:pic>
        <p:nvPicPr>
          <p:cNvPr id="4" name="内容占位符 3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47" y="258902"/>
            <a:ext cx="4985279" cy="1896039"/>
          </a:xfr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947" y="2290407"/>
            <a:ext cx="4895943" cy="168069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846" y="4154311"/>
            <a:ext cx="5179583" cy="1929649"/>
          </a:xfrm>
          <a:prstGeom prst="rect">
            <a:avLst/>
          </a:prstGeom>
        </p:spPr>
      </p:pic>
      <p:sp>
        <p:nvSpPr>
          <p:cNvPr id="9" name="笑脸 8">
            <a:hlinkClick r:id="rId7" action="ppaction://hlinksldjump"/>
          </p:cNvPr>
          <p:cNvSpPr/>
          <p:nvPr/>
        </p:nvSpPr>
        <p:spPr>
          <a:xfrm>
            <a:off x="135466" y="6307763"/>
            <a:ext cx="383822" cy="434622"/>
          </a:xfrm>
          <a:prstGeom prst="smileyFac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406987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0" y="-2667336"/>
            <a:ext cx="6911939" cy="12192001"/>
          </a:xfrm>
          <a:prstGeom prst="rect">
            <a:avLst/>
          </a:prstGeom>
        </p:spPr>
      </p:pic>
      <p:sp>
        <p:nvSpPr>
          <p:cNvPr id="5" name="内容占位符 2"/>
          <p:cNvSpPr/>
          <p:nvPr/>
        </p:nvSpPr>
        <p:spPr>
          <a:xfrm>
            <a:off x="1099435" y="2505075"/>
            <a:ext cx="5157787" cy="27462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动区南侧增加了可调控的灯膜以及墙面明亮的大面积二次反射，大大改善了空间的光照，明亮舒适，有利于孩子的眼睛发育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536" y="478409"/>
            <a:ext cx="1103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/>
              <a:t>⑦灯光微弱的问题</a:t>
            </a:r>
            <a:endParaRPr lang="zh-CN" altLang="en-US" sz="4000" dirty="0">
              <a:latin typeface="+mj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22" y="1883290"/>
            <a:ext cx="5525271" cy="282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1271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0" y="-2667336"/>
            <a:ext cx="6911939" cy="12192001"/>
          </a:xfrm>
          <a:prstGeom prst="rect">
            <a:avLst/>
          </a:prstGeom>
        </p:spPr>
      </p:pic>
      <p:sp>
        <p:nvSpPr>
          <p:cNvPr id="5" name="内容占位符 2"/>
          <p:cNvSpPr/>
          <p:nvPr/>
        </p:nvSpPr>
        <p:spPr>
          <a:xfrm>
            <a:off x="1099435" y="2505075"/>
            <a:ext cx="5157787" cy="1333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 smtClean="0"/>
              <a:t>将</a:t>
            </a:r>
            <a:r>
              <a:rPr lang="zh-CN" altLang="en-US" dirty="0"/>
              <a:t>原有的衣帽间的墙板去掉，使儿童房有直接的阳光照入，采光问题得到改善</a:t>
            </a:r>
          </a:p>
        </p:txBody>
      </p:sp>
      <p:pic>
        <p:nvPicPr>
          <p:cNvPr id="3" name="内容占位符 2" descr="15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7637780" y="1930400"/>
            <a:ext cx="1626870" cy="3684905"/>
          </a:xfrm>
          <a:prstGeom prst="rect">
            <a:avLst/>
          </a:prstGeom>
        </p:spPr>
      </p:pic>
      <p:sp>
        <p:nvSpPr>
          <p:cNvPr id="6" name="笑脸 5">
            <a:hlinkClick r:id="rId5" action="ppaction://hlinksldjump"/>
          </p:cNvPr>
          <p:cNvSpPr/>
          <p:nvPr/>
        </p:nvSpPr>
        <p:spPr>
          <a:xfrm>
            <a:off x="135466" y="6307763"/>
            <a:ext cx="383822" cy="434622"/>
          </a:xfrm>
          <a:prstGeom prst="smileyFac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内容占位符 2"/>
          <p:cNvSpPr/>
          <p:nvPr/>
        </p:nvSpPr>
        <p:spPr>
          <a:xfrm>
            <a:off x="1099435" y="1057840"/>
            <a:ext cx="5157787" cy="53768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CN" altLang="en-US" dirty="0"/>
              <a:t>运用工艺上的</a:t>
            </a:r>
            <a:r>
              <a:rPr lang="zh-CN" altLang="en-US" dirty="0" smtClean="0"/>
              <a:t>考量将墙体缩减到一个极限</a:t>
            </a:r>
            <a:r>
              <a:rPr lang="en-US" altLang="zh-CN" dirty="0" smtClean="0"/>
              <a:t>6</a:t>
            </a:r>
            <a:r>
              <a:rPr lang="zh-CN" altLang="en-US" dirty="0" smtClean="0"/>
              <a:t>公分的厚度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原先</a:t>
            </a:r>
            <a:r>
              <a:rPr lang="zh-CN" altLang="en-US" dirty="0" smtClean="0"/>
              <a:t>的房子因为家庭成员的需求分成三个阴暗的房间，这次运用移门系统，将其全部敞开，空间之间可以产生空气的对流，房间之间也增加了复合的使用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/>
              <a:t>增加环形路线，可供小朋友玩耍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/>
              <a:t>设计移动</a:t>
            </a:r>
            <a:r>
              <a:rPr lang="zh-CN" altLang="en-US" dirty="0" smtClean="0"/>
              <a:t>的隔墙，方便独立区分开老人房及小孩房，通过其可营造一个安静的区域</a:t>
            </a:r>
            <a:endParaRPr lang="zh-CN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6536" y="349954"/>
            <a:ext cx="110326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 smtClean="0">
                <a:latin typeface="+mj-lt"/>
              </a:rPr>
              <a:t>⑧动线</a:t>
            </a:r>
            <a:r>
              <a:rPr lang="zh-CN" altLang="en-US" sz="4000" dirty="0">
                <a:latin typeface="+mj-lt"/>
              </a:rPr>
              <a:t>问题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222" y="2262217"/>
            <a:ext cx="5477639" cy="2314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2963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5400000">
            <a:off x="3268119" y="-392842"/>
            <a:ext cx="4299572" cy="7643684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140539" y="3298004"/>
            <a:ext cx="3400746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dirty="0"/>
              <a:t>杭州老城区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226060" y="3298004"/>
            <a:ext cx="914479" cy="91447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 trans="49000" pencilSize="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356351" cy="6875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文本框 3"/>
          <p:cNvSpPr txBox="1"/>
          <p:nvPr/>
        </p:nvSpPr>
        <p:spPr>
          <a:xfrm>
            <a:off x="10874065" y="2656524"/>
            <a:ext cx="800219" cy="1147831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r>
              <a:rPr lang="zh-CN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谢谢</a:t>
            </a:r>
            <a:endParaRPr lang="zh-CN" altLang="en-US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82" t="40905"/>
          <a:stretch>
            <a:fillRect/>
          </a:stretch>
        </p:blipFill>
        <p:spPr>
          <a:xfrm>
            <a:off x="0" y="0"/>
            <a:ext cx="12192000" cy="3667874"/>
          </a:xfrm>
          <a:prstGeom prst="rect">
            <a:avLst/>
          </a:prstGeom>
        </p:spPr>
      </p:pic>
      <p:sp>
        <p:nvSpPr>
          <p:cNvPr id="5" name="文本占位符 4"/>
          <p:cNvSpPr>
            <a:spLocks noGrp="1"/>
          </p:cNvSpPr>
          <p:nvPr>
            <p:ph type="body" idx="1"/>
          </p:nvPr>
        </p:nvSpPr>
        <p:spPr>
          <a:xfrm>
            <a:off x="1390651" y="4193905"/>
            <a:ext cx="10521950" cy="2274629"/>
          </a:xfrm>
        </p:spPr>
        <p:txBody>
          <a:bodyPr>
            <a:normAutofit fontScale="25000" lnSpcReduction="20000"/>
          </a:bodyPr>
          <a:lstStyle/>
          <a:p>
            <a:pPr>
              <a:buFont typeface="Arial" panose="020B0604020202020204" pitchFamily="34" charset="0"/>
            </a:pPr>
            <a:r>
              <a:rPr lang="zh-CN" altLang="en-US" sz="9600" dirty="0">
                <a:solidFill>
                  <a:schemeClr val="tx1"/>
                </a:solidFill>
              </a:rPr>
              <a:t>背景</a:t>
            </a:r>
            <a:r>
              <a:rPr lang="zh-CN" altLang="en-US" sz="9600" dirty="0" smtClean="0">
                <a:solidFill>
                  <a:schemeClr val="tx1"/>
                </a:solidFill>
              </a:rPr>
              <a:t>：</a:t>
            </a:r>
            <a:endParaRPr lang="en-US" altLang="zh-CN" sz="9600" dirty="0" smtClean="0">
              <a:solidFill>
                <a:schemeClr val="tx1"/>
              </a:solidFill>
            </a:endParaRPr>
          </a:p>
          <a:p>
            <a:r>
              <a:rPr lang="zh-CN" altLang="en-US" sz="9600" dirty="0">
                <a:solidFill>
                  <a:schemeClr val="tx1"/>
                </a:solidFill>
              </a:rPr>
              <a:t>一家六口，父母为了学区房把原来舒适的房子卖掉，换了老城区的房子</a:t>
            </a:r>
            <a:endParaRPr lang="en-US" altLang="zh-CN" sz="9600" dirty="0">
              <a:solidFill>
                <a:schemeClr val="tx1"/>
              </a:solidFill>
            </a:endParaRPr>
          </a:p>
          <a:p>
            <a:r>
              <a:rPr lang="zh-CN" altLang="en-US" sz="9600" dirty="0">
                <a:solidFill>
                  <a:schemeClr val="tx1"/>
                </a:solidFill>
              </a:rPr>
              <a:t>老城区建于上世纪</a:t>
            </a:r>
            <a:r>
              <a:rPr lang="en-US" altLang="zh-CN" sz="9600" dirty="0">
                <a:solidFill>
                  <a:schemeClr val="tx1"/>
                </a:solidFill>
              </a:rPr>
              <a:t>70</a:t>
            </a:r>
            <a:r>
              <a:rPr lang="zh-CN" altLang="en-US" sz="9600" dirty="0">
                <a:solidFill>
                  <a:schemeClr val="tx1"/>
                </a:solidFill>
              </a:rPr>
              <a:t>年代的老旧公房，墙壁墙壁较薄上下隔音差，阴冷潮湿还发霉</a:t>
            </a:r>
            <a:endParaRPr lang="en-US" altLang="zh-CN" sz="9600" dirty="0">
              <a:solidFill>
                <a:schemeClr val="tx1"/>
              </a:solidFill>
            </a:endParaRPr>
          </a:p>
          <a:p>
            <a:r>
              <a:rPr lang="zh-CN" altLang="en-US" sz="9600" dirty="0">
                <a:solidFill>
                  <a:schemeClr val="tx1"/>
                </a:solidFill>
              </a:rPr>
              <a:t>当孩子成长到一定年纪需要独立空间时 ，爷爷奶奶会搬到老家进行养老 ，为孩子腾空间</a:t>
            </a:r>
          </a:p>
          <a:p>
            <a:endParaRPr lang="zh-CN" altLang="en-US" sz="9600" dirty="0"/>
          </a:p>
          <a:p>
            <a:pPr>
              <a:buFont typeface="Arial" panose="020B0604020202020204" pitchFamily="34" charset="0"/>
            </a:pPr>
            <a:endParaRPr lang="zh-CN" altLang="en-US" sz="2000" dirty="0"/>
          </a:p>
        </p:txBody>
      </p:sp>
      <p:pic>
        <p:nvPicPr>
          <p:cNvPr id="7" name="图形 6" descr="粮食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74651" y="385978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11723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0" y="-2640031"/>
            <a:ext cx="6911939" cy="12192001"/>
          </a:xfrm>
          <a:prstGeom prst="rect">
            <a:avLst/>
          </a:prstGeom>
        </p:spPr>
      </p:pic>
      <p:pic>
        <p:nvPicPr>
          <p:cNvPr id="17" name="图片 16" descr="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" y="1701665"/>
            <a:ext cx="1642110" cy="3870960"/>
          </a:xfrm>
          <a:prstGeom prst="rect">
            <a:avLst/>
          </a:prstGeom>
        </p:spPr>
      </p:pic>
      <p:sp>
        <p:nvSpPr>
          <p:cNvPr id="18" name="内容占位符 17"/>
          <p:cNvSpPr>
            <a:spLocks noGrp="1"/>
          </p:cNvSpPr>
          <p:nvPr>
            <p:ph sz="half" idx="2"/>
          </p:nvPr>
        </p:nvSpPr>
        <p:spPr>
          <a:xfrm>
            <a:off x="3302614" y="2359618"/>
            <a:ext cx="5157787" cy="191887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/>
              <a:t>客厅兼餐厅，非常狭小，没有公共活动空间，一家六口挤在一起吃饭没有转身的余地</a:t>
            </a:r>
          </a:p>
          <a:p>
            <a:pPr marL="0" indent="0">
              <a:buNone/>
            </a:pPr>
            <a:r>
              <a:rPr lang="zh-CN" altLang="en-US" dirty="0"/>
              <a:t>光线暗（打开灯只有</a:t>
            </a:r>
            <a:r>
              <a:rPr lang="en-US" altLang="zh-CN" dirty="0"/>
              <a:t>14</a:t>
            </a:r>
            <a:r>
              <a:rPr lang="zh-CN" altLang="en-US" dirty="0" smtClean="0"/>
              <a:t>勒克斯，正常在</a:t>
            </a:r>
            <a:r>
              <a:rPr lang="en-US" altLang="zh-CN" dirty="0" smtClean="0"/>
              <a:t>70-100</a:t>
            </a:r>
            <a:r>
              <a:rPr lang="zh-CN" altLang="en-US" dirty="0" smtClean="0"/>
              <a:t>勒克斯）</a:t>
            </a:r>
            <a:endParaRPr lang="zh-CN" altLang="en-US" dirty="0"/>
          </a:p>
        </p:txBody>
      </p:sp>
      <p:pic>
        <p:nvPicPr>
          <p:cNvPr id="19" name="图片 18" descr="3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1350" y="1702300"/>
            <a:ext cx="1757680" cy="38703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536" y="417688"/>
            <a:ext cx="1478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lt"/>
              </a:rPr>
              <a:t>客厅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0" y="-2640031"/>
            <a:ext cx="6911939" cy="12192001"/>
          </a:xfrm>
          <a:prstGeom prst="rect">
            <a:avLst/>
          </a:prstGeom>
        </p:spPr>
      </p:pic>
      <p:sp>
        <p:nvSpPr>
          <p:cNvPr id="18" name="内容占位符 17"/>
          <p:cNvSpPr>
            <a:spLocks noGrp="1"/>
          </p:cNvSpPr>
          <p:nvPr>
            <p:ph sz="half" idx="2"/>
          </p:nvPr>
        </p:nvSpPr>
        <p:spPr>
          <a:xfrm>
            <a:off x="3550972" y="2427664"/>
            <a:ext cx="5157787" cy="1842294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厨房站两个人就感觉拥挤</a:t>
            </a:r>
          </a:p>
          <a:p>
            <a:pPr marL="0" indent="0">
              <a:buNone/>
            </a:pPr>
            <a:r>
              <a:rPr lang="zh-CN" altLang="en-US" dirty="0"/>
              <a:t>洗澡的地方在厨房旁边，也是很小，活动不开，全家只有这一个地方可以洗澡</a:t>
            </a:r>
          </a:p>
        </p:txBody>
      </p:sp>
      <p:pic>
        <p:nvPicPr>
          <p:cNvPr id="3" name="图片 2" descr="厨房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265" y="1650794"/>
            <a:ext cx="1642110" cy="3883660"/>
          </a:xfrm>
          <a:prstGeom prst="rect">
            <a:avLst/>
          </a:prstGeom>
        </p:spPr>
      </p:pic>
      <p:pic>
        <p:nvPicPr>
          <p:cNvPr id="4" name="图片 3" descr="浴室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98685" y="1650794"/>
            <a:ext cx="1686560" cy="3883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536" y="451555"/>
            <a:ext cx="1478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lt"/>
              </a:rPr>
              <a:t>厨房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0" y="-2640031"/>
            <a:ext cx="6911939" cy="12192001"/>
          </a:xfrm>
          <a:prstGeom prst="rect">
            <a:avLst/>
          </a:prstGeom>
        </p:spPr>
      </p:pic>
      <p:sp>
        <p:nvSpPr>
          <p:cNvPr id="18" name="内容占位符 17"/>
          <p:cNvSpPr>
            <a:spLocks noGrp="1"/>
          </p:cNvSpPr>
          <p:nvPr>
            <p:ph sz="half" idx="2"/>
          </p:nvPr>
        </p:nvSpPr>
        <p:spPr>
          <a:xfrm>
            <a:off x="3494527" y="2180423"/>
            <a:ext cx="5157787" cy="245931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zh-CN" altLang="en-US" dirty="0"/>
              <a:t>卧室也是采光差</a:t>
            </a:r>
          </a:p>
          <a:p>
            <a:pPr marL="0" indent="0">
              <a:buNone/>
            </a:pPr>
            <a:r>
              <a:rPr lang="zh-CN" altLang="en-US" dirty="0"/>
              <a:t>卧室的灯光也只有</a:t>
            </a:r>
            <a:r>
              <a:rPr lang="en-US" altLang="zh-CN" dirty="0"/>
              <a:t>4</a:t>
            </a:r>
            <a:r>
              <a:rPr lang="zh-CN" altLang="en-US" dirty="0"/>
              <a:t>勒克斯，对小朋友的眼睛是影响很大</a:t>
            </a:r>
            <a:r>
              <a:rPr lang="zh-CN" altLang="en-US" dirty="0" smtClean="0"/>
              <a:t>的（小孩写作业的灯光应该在</a:t>
            </a:r>
            <a:r>
              <a:rPr lang="en-US" altLang="zh-CN" dirty="0" smtClean="0"/>
              <a:t>300</a:t>
            </a:r>
            <a:r>
              <a:rPr lang="zh-CN" altLang="en-US" dirty="0" smtClean="0"/>
              <a:t>勒克斯）</a:t>
            </a:r>
            <a:endParaRPr lang="zh-CN" altLang="en-US" dirty="0"/>
          </a:p>
          <a:p>
            <a:pPr marL="0" indent="0">
              <a:buNone/>
            </a:pPr>
            <a:r>
              <a:rPr lang="zh-CN" altLang="en-US" dirty="0"/>
              <a:t>无法保持安静</a:t>
            </a:r>
          </a:p>
          <a:p>
            <a:pPr marL="0" indent="0">
              <a:buNone/>
            </a:pPr>
            <a:r>
              <a:rPr lang="zh-CN" altLang="en-US" dirty="0"/>
              <a:t>房间唯一的光源</a:t>
            </a:r>
          </a:p>
          <a:p>
            <a:endParaRPr lang="zh-CN" altLang="en-US" dirty="0"/>
          </a:p>
        </p:txBody>
      </p:sp>
      <p:pic>
        <p:nvPicPr>
          <p:cNvPr id="2" name="图片 1" descr="卧室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880" y="1606273"/>
            <a:ext cx="1718945" cy="3883025"/>
          </a:xfrm>
          <a:prstGeom prst="rect">
            <a:avLst/>
          </a:prstGeom>
        </p:spPr>
      </p:pic>
      <p:pic>
        <p:nvPicPr>
          <p:cNvPr id="5" name="图片 4" descr="55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911" y="1674007"/>
            <a:ext cx="1719580" cy="3784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536" y="395110"/>
            <a:ext cx="21934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lt"/>
              </a:rPr>
              <a:t>北</a:t>
            </a:r>
            <a:r>
              <a:rPr lang="zh-CN" altLang="en-US" sz="4000" dirty="0" smtClean="0">
                <a:latin typeface="+mj-lt"/>
              </a:rPr>
              <a:t>卧室</a:t>
            </a:r>
            <a:endParaRPr lang="zh-CN" altLang="en-US" sz="4000" dirty="0">
              <a:latin typeface="+mj-lt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0" y="-2640031"/>
            <a:ext cx="6911939" cy="12192001"/>
          </a:xfrm>
          <a:prstGeom prst="rect">
            <a:avLst/>
          </a:prstGeom>
        </p:spPr>
      </p:pic>
      <p:sp>
        <p:nvSpPr>
          <p:cNvPr id="18" name="内容占位符 17"/>
          <p:cNvSpPr>
            <a:spLocks noGrp="1"/>
          </p:cNvSpPr>
          <p:nvPr>
            <p:ph sz="half" idx="2"/>
          </p:nvPr>
        </p:nvSpPr>
        <p:spPr>
          <a:xfrm>
            <a:off x="5011142" y="1489506"/>
            <a:ext cx="5157470" cy="4169128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 smtClean="0"/>
              <a:t>因为</a:t>
            </a:r>
            <a:r>
              <a:rPr lang="zh-CN" altLang="en-US" dirty="0"/>
              <a:t>没有热水  所以全家的洗漱会跑到厨房</a:t>
            </a:r>
          </a:p>
          <a:p>
            <a:pPr marL="0" indent="0">
              <a:buNone/>
            </a:pPr>
            <a:r>
              <a:rPr lang="zh-CN" altLang="en-US" dirty="0"/>
              <a:t>早晚拥挤</a:t>
            </a:r>
          </a:p>
          <a:p>
            <a:pPr marL="0" indent="0">
              <a:buNone/>
            </a:pPr>
            <a:r>
              <a:rPr lang="zh-CN" altLang="en-US" dirty="0"/>
              <a:t>厨房台盆的高度对于培养孩子的独立使用习惯不合理</a:t>
            </a:r>
          </a:p>
          <a:p>
            <a:pPr marL="0" indent="0">
              <a:buNone/>
            </a:pPr>
            <a:r>
              <a:rPr lang="zh-CN" altLang="en-US" dirty="0"/>
              <a:t>窗户有通往卧室  自然采光基本为零</a:t>
            </a:r>
          </a:p>
          <a:p>
            <a:pPr marL="0" indent="0">
              <a:buNone/>
            </a:pPr>
            <a:r>
              <a:rPr lang="zh-CN" altLang="en-US" dirty="0"/>
              <a:t>位置处于全家的交通枢纽，使用起来会互相影响</a:t>
            </a:r>
          </a:p>
        </p:txBody>
      </p:sp>
      <p:pic>
        <p:nvPicPr>
          <p:cNvPr id="2" name="图片 1" descr="卧室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6849" y="1561117"/>
            <a:ext cx="1718945" cy="3883025"/>
          </a:xfrm>
          <a:prstGeom prst="rect">
            <a:avLst/>
          </a:prstGeom>
        </p:spPr>
      </p:pic>
      <p:pic>
        <p:nvPicPr>
          <p:cNvPr id="3" name="图片 2" descr="99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67644" y="1561117"/>
            <a:ext cx="1707515" cy="3568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536" y="349954"/>
            <a:ext cx="1478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lt"/>
              </a:rPr>
              <a:t>厕所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0" y="-2640031"/>
            <a:ext cx="6911939" cy="12192001"/>
          </a:xfrm>
          <a:prstGeom prst="rect">
            <a:avLst/>
          </a:prstGeom>
        </p:spPr>
      </p:pic>
      <p:sp>
        <p:nvSpPr>
          <p:cNvPr id="18" name="内容占位符 17"/>
          <p:cNvSpPr>
            <a:spLocks noGrp="1"/>
          </p:cNvSpPr>
          <p:nvPr>
            <p:ph sz="half" idx="2"/>
          </p:nvPr>
        </p:nvSpPr>
        <p:spPr>
          <a:xfrm>
            <a:off x="4672488" y="2235205"/>
            <a:ext cx="5157470" cy="2043290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爷爷奶奶住的房间（小女儿一起）</a:t>
            </a:r>
          </a:p>
          <a:p>
            <a:pPr marL="0" indent="0">
              <a:buNone/>
            </a:pPr>
            <a:r>
              <a:rPr lang="zh-CN" altLang="en-US" dirty="0" smtClean="0"/>
              <a:t>为了保护</a:t>
            </a:r>
            <a:r>
              <a:rPr lang="zh-CN" altLang="en-US" dirty="0"/>
              <a:t>不同性别</a:t>
            </a:r>
            <a:r>
              <a:rPr lang="zh-CN" altLang="en-US" dirty="0" smtClean="0"/>
              <a:t>的孩子 ，给他们</a:t>
            </a:r>
            <a:r>
              <a:rPr lang="zh-CN" altLang="en-US" dirty="0"/>
              <a:t>提供未来成长的独立空间</a:t>
            </a:r>
          </a:p>
        </p:txBody>
      </p:sp>
      <p:pic>
        <p:nvPicPr>
          <p:cNvPr id="4" name="图片 3" descr="卧室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6808" y="1651429"/>
            <a:ext cx="1683385" cy="38836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6536" y="372532"/>
            <a:ext cx="1478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lt"/>
              </a:rPr>
              <a:t>卧室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40030" y="-2640031"/>
            <a:ext cx="6911939" cy="12192001"/>
          </a:xfrm>
          <a:prstGeom prst="rect">
            <a:avLst/>
          </a:prstGeom>
        </p:spPr>
      </p:pic>
      <p:sp>
        <p:nvSpPr>
          <p:cNvPr id="18" name="内容占位符 17"/>
          <p:cNvSpPr>
            <a:spLocks noGrp="1"/>
          </p:cNvSpPr>
          <p:nvPr>
            <p:ph sz="half" idx="2"/>
          </p:nvPr>
        </p:nvSpPr>
        <p:spPr>
          <a:xfrm>
            <a:off x="4672491" y="2573951"/>
            <a:ext cx="5157470" cy="1444903"/>
          </a:xfrm>
        </p:spPr>
        <p:txBody>
          <a:bodyPr/>
          <a:lstStyle/>
          <a:p>
            <a:pPr marL="0" indent="0">
              <a:buNone/>
            </a:pPr>
            <a:r>
              <a:rPr lang="zh-CN" altLang="en-US" dirty="0"/>
              <a:t>两个卧室共用一个衣柜</a:t>
            </a:r>
          </a:p>
          <a:p>
            <a:pPr marL="0" indent="0">
              <a:buNone/>
            </a:pPr>
            <a:r>
              <a:rPr lang="zh-CN" altLang="en-US" dirty="0"/>
              <a:t>一家六口每个人都没有单独的使用空间</a:t>
            </a:r>
          </a:p>
        </p:txBody>
      </p:sp>
      <p:pic>
        <p:nvPicPr>
          <p:cNvPr id="4" name="图片 3" descr="卧室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11611" y="1538539"/>
            <a:ext cx="1683385" cy="3883660"/>
          </a:xfrm>
          <a:prstGeom prst="rect">
            <a:avLst/>
          </a:prstGeom>
        </p:spPr>
      </p:pic>
      <p:pic>
        <p:nvPicPr>
          <p:cNvPr id="3" name="图片 2" descr="000"/>
          <p:cNvPicPr>
            <a:picLocks noChangeAspect="1"/>
          </p:cNvPicPr>
          <p:nvPr/>
        </p:nvPicPr>
        <p:blipFill>
          <a:blip r:embed="rId5"/>
          <a:srcRect b="11050"/>
          <a:stretch>
            <a:fillRect/>
          </a:stretch>
        </p:blipFill>
        <p:spPr>
          <a:xfrm>
            <a:off x="2712246" y="1538539"/>
            <a:ext cx="1667510" cy="362140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6536" y="349954"/>
            <a:ext cx="14788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latin typeface="+mj-lt"/>
              </a:rPr>
              <a:t>主卧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p"/>
      <p:bldP spid="7" grpId="0"/>
    </p:bldLst>
  </p:timing>
</p:sld>
</file>

<file path=ppt/theme/theme1.xml><?xml version="1.0" encoding="utf-8"?>
<a:theme xmlns:a="http://schemas.openxmlformats.org/drawingml/2006/main" name="Office 主题​​">
  <a:themeElements>
    <a:clrScheme name="蓝色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851</Words>
  <Application>Microsoft Office PowerPoint</Application>
  <PresentationFormat>自定义</PresentationFormat>
  <Paragraphs>91</Paragraphs>
  <Slides>20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1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汪 城佳</dc:creator>
  <cp:lastModifiedBy>TCZZ</cp:lastModifiedBy>
  <cp:revision>60</cp:revision>
  <dcterms:created xsi:type="dcterms:W3CDTF">2020-02-22T13:41:00Z</dcterms:created>
  <dcterms:modified xsi:type="dcterms:W3CDTF">2021-10-26T01:44:30Z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