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8"/>
  </p:notesMasterIdLst>
  <p:sldIdLst>
    <p:sldId id="259" r:id="rId3"/>
    <p:sldId id="260" r:id="rId4"/>
    <p:sldId id="283" r:id="rId5"/>
    <p:sldId id="274" r:id="rId6"/>
    <p:sldId id="288" r:id="rId7"/>
    <p:sldId id="289" r:id="rId8"/>
    <p:sldId id="290" r:id="rId9"/>
    <p:sldId id="322" r:id="rId10"/>
    <p:sldId id="291" r:id="rId11"/>
    <p:sldId id="292" r:id="rId12"/>
    <p:sldId id="275" r:id="rId13"/>
    <p:sldId id="297" r:id="rId14"/>
    <p:sldId id="295" r:id="rId15"/>
    <p:sldId id="263" r:id="rId16"/>
    <p:sldId id="265" r:id="rId17"/>
    <p:sldId id="261" r:id="rId18"/>
    <p:sldId id="270" r:id="rId19"/>
    <p:sldId id="272" r:id="rId20"/>
    <p:sldId id="266" r:id="rId21"/>
    <p:sldId id="321" r:id="rId22"/>
    <p:sldId id="280" r:id="rId23"/>
    <p:sldId id="284" r:id="rId24"/>
    <p:sldId id="267" r:id="rId25"/>
    <p:sldId id="268" r:id="rId26"/>
    <p:sldId id="264" r:id="rId27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C2E"/>
    <a:srgbClr val="EBEAEB"/>
    <a:srgbClr val="DED4BB"/>
    <a:srgbClr val="FBF9FB"/>
    <a:srgbClr val="F2F0F3"/>
    <a:srgbClr val="F7F7F7"/>
    <a:srgbClr val="F1D3BB"/>
    <a:srgbClr val="DEDCC3"/>
    <a:srgbClr val="3F4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18"/>
  </p:normalViewPr>
  <p:slideViewPr>
    <p:cSldViewPr snapToGrid="0" showGuides="1">
      <p:cViewPr varScale="1">
        <p:scale>
          <a:sx n="110" d="100"/>
          <a:sy n="110" d="100"/>
        </p:scale>
        <p:origin x="72" y="78"/>
      </p:cViewPr>
      <p:guideLst>
        <p:guide orient="horz" pos="22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043A50-1278-41C0-ADA2-EE05856C1C8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等线" panose="02010600030101010101" pitchFamily="2" charset="-122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等线" panose="02010600030101010101" pitchFamily="2" charset="-122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等线" panose="02010600030101010101" pitchFamily="2" charset="-122"/>
              </a:rPr>
              <a:t>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等线" panose="02010600030101010101" pitchFamily="2" charset="-122"/>
              </a:rPr>
              <a:t>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等线" panose="02010600030101010101" pitchFamily="2" charset="-122"/>
              </a:rPr>
              <a:t>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等线" panose="02010600030101010101" pitchFamily="2" charset="-122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‹#›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8451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pitchFamily="2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pitchFamily="2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pitchFamily="2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pitchFamily="2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DED4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68375" y="0"/>
            <a:ext cx="10255250" cy="6858000"/>
          </a:xfrm>
          <a:prstGeom prst="rect">
            <a:avLst/>
          </a:prstGeom>
          <a:solidFill>
            <a:srgbClr val="31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274638" y="381000"/>
            <a:ext cx="11642725" cy="6038850"/>
          </a:xfrm>
          <a:prstGeom prst="rect">
            <a:avLst/>
          </a:prstGeom>
          <a:solidFill>
            <a:srgbClr val="FBF9FB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076" name="组合 8"/>
          <p:cNvGrpSpPr/>
          <p:nvPr userDrawn="1"/>
        </p:nvGrpSpPr>
        <p:grpSpPr>
          <a:xfrm>
            <a:off x="5768975" y="6294438"/>
            <a:ext cx="654050" cy="425450"/>
            <a:chOff x="5620106" y="5372383"/>
            <a:chExt cx="1097280" cy="849985"/>
          </a:xfrm>
        </p:grpSpPr>
        <p:sp>
          <p:nvSpPr>
            <p:cNvPr id="10" name="矩形: 圆角 14"/>
            <p:cNvSpPr/>
            <p:nvPr/>
          </p:nvSpPr>
          <p:spPr>
            <a:xfrm>
              <a:off x="5620106" y="5372383"/>
              <a:ext cx="1097280" cy="849985"/>
            </a:xfrm>
            <a:prstGeom prst="roundRect">
              <a:avLst>
                <a:gd name="adj" fmla="val 4116"/>
              </a:avLst>
            </a:prstGeom>
            <a:solidFill>
              <a:srgbClr val="FBF9FB"/>
            </a:solidFill>
            <a:ln>
              <a:noFill/>
            </a:ln>
            <a:effectLst>
              <a:outerShdw blurRad="444500" dist="190500" dir="5400000" algn="t" rotWithShape="0">
                <a:srgbClr val="313C2E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箭头: V 形 15"/>
            <p:cNvSpPr/>
            <p:nvPr/>
          </p:nvSpPr>
          <p:spPr>
            <a:xfrm rot="5400000">
              <a:off x="5964178" y="5448545"/>
              <a:ext cx="409136" cy="681805"/>
            </a:xfrm>
            <a:prstGeom prst="chevron">
              <a:avLst>
                <a:gd name="adj" fmla="val 84426"/>
              </a:avLst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DED4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973763" y="3671888"/>
            <a:ext cx="774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7F36CD-DA11-4224-BD2B-C8395BAB0F8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DED4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973763" y="3671888"/>
            <a:ext cx="774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7F36CD-DA11-4224-BD2B-C8395BAB0F8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DED4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68375" y="0"/>
            <a:ext cx="10255250" cy="6858000"/>
          </a:xfrm>
          <a:prstGeom prst="rect">
            <a:avLst/>
          </a:prstGeom>
          <a:solidFill>
            <a:srgbClr val="31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274638" y="381000"/>
            <a:ext cx="11642725" cy="6038850"/>
          </a:xfrm>
          <a:prstGeom prst="rect">
            <a:avLst/>
          </a:prstGeom>
          <a:solidFill>
            <a:srgbClr val="FBF9FB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076" name="组合 8"/>
          <p:cNvGrpSpPr/>
          <p:nvPr userDrawn="1"/>
        </p:nvGrpSpPr>
        <p:grpSpPr>
          <a:xfrm>
            <a:off x="5768975" y="6294438"/>
            <a:ext cx="654050" cy="425450"/>
            <a:chOff x="5620106" y="5372383"/>
            <a:chExt cx="1097280" cy="849985"/>
          </a:xfrm>
        </p:grpSpPr>
        <p:sp>
          <p:nvSpPr>
            <p:cNvPr id="10" name="矩形: 圆角 14"/>
            <p:cNvSpPr/>
            <p:nvPr/>
          </p:nvSpPr>
          <p:spPr>
            <a:xfrm>
              <a:off x="5620106" y="5372383"/>
              <a:ext cx="1097280" cy="849985"/>
            </a:xfrm>
            <a:prstGeom prst="roundRect">
              <a:avLst>
                <a:gd name="adj" fmla="val 4116"/>
              </a:avLst>
            </a:prstGeom>
            <a:solidFill>
              <a:srgbClr val="FBF9FB"/>
            </a:solidFill>
            <a:ln>
              <a:noFill/>
            </a:ln>
            <a:effectLst>
              <a:outerShdw blurRad="444500" dist="190500" dir="5400000" algn="t" rotWithShape="0">
                <a:srgbClr val="313C2E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箭头: V 形 15"/>
            <p:cNvSpPr/>
            <p:nvPr/>
          </p:nvSpPr>
          <p:spPr>
            <a:xfrm rot="5400000">
              <a:off x="5964178" y="5448545"/>
              <a:ext cx="409136" cy="681805"/>
            </a:xfrm>
            <a:prstGeom prst="chevron">
              <a:avLst>
                <a:gd name="adj" fmla="val 84426"/>
              </a:avLst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4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random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4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8E93F-05AD-40EF-8DD2-4F8CA1B27C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0">
    <p:random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18"/>
          <p:cNvGrpSpPr/>
          <p:nvPr/>
        </p:nvGrpSpPr>
        <p:grpSpPr>
          <a:xfrm>
            <a:off x="523875" y="469900"/>
            <a:ext cx="11668125" cy="6413500"/>
            <a:chOff x="1230994" y="1023075"/>
            <a:chExt cx="11300460" cy="6065521"/>
          </a:xfrm>
        </p:grpSpPr>
        <p:sp>
          <p:nvSpPr>
            <p:cNvPr id="5" name="直角三角形 4"/>
            <p:cNvSpPr/>
            <p:nvPr/>
          </p:nvSpPr>
          <p:spPr>
            <a:xfrm flipH="1">
              <a:off x="5932600" y="1372894"/>
              <a:ext cx="6598854" cy="5715702"/>
            </a:xfrm>
            <a:prstGeom prst="rtTriangle">
              <a:avLst/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230994" y="1023075"/>
              <a:ext cx="10408723" cy="5272799"/>
            </a:xfrm>
            <a:prstGeom prst="rect">
              <a:avLst/>
            </a:prstGeom>
            <a:solidFill>
              <a:srgbClr val="FBF9FB"/>
            </a:solidFill>
            <a:ln>
              <a:noFill/>
            </a:ln>
            <a:effectLst>
              <a:outerShdw blurRad="266700" sx="102000" sy="102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 flipH="1">
              <a:off x="3326576" y="1023075"/>
              <a:ext cx="8313141" cy="5272799"/>
            </a:xfrm>
            <a:custGeom>
              <a:avLst/>
              <a:gdLst>
                <a:gd name="connsiteX0" fmla="*/ 2224167 w 8312770"/>
                <a:gd name="connsiteY0" fmla="*/ 0 h 5273040"/>
                <a:gd name="connsiteX1" fmla="*/ 0 w 8312770"/>
                <a:gd name="connsiteY1" fmla="*/ 0 h 5273040"/>
                <a:gd name="connsiteX2" fmla="*/ 0 w 8312770"/>
                <a:gd name="connsiteY2" fmla="*/ 1122639 h 5273040"/>
                <a:gd name="connsiteX3" fmla="*/ 4792330 w 8312770"/>
                <a:gd name="connsiteY3" fmla="*/ 5273040 h 5273040"/>
                <a:gd name="connsiteX4" fmla="*/ 8312770 w 8312770"/>
                <a:gd name="connsiteY4" fmla="*/ 5273040 h 5273040"/>
                <a:gd name="connsiteX5" fmla="*/ 2224167 w 8312770"/>
                <a:gd name="connsiteY5" fmla="*/ 0 h 527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12770" h="5273040">
                  <a:moveTo>
                    <a:pt x="2224167" y="0"/>
                  </a:moveTo>
                  <a:lnTo>
                    <a:pt x="0" y="0"/>
                  </a:lnTo>
                  <a:lnTo>
                    <a:pt x="0" y="1122639"/>
                  </a:lnTo>
                  <a:lnTo>
                    <a:pt x="4792330" y="5273040"/>
                  </a:lnTo>
                  <a:lnTo>
                    <a:pt x="8312770" y="5273040"/>
                  </a:lnTo>
                  <a:lnTo>
                    <a:pt x="2224167" y="0"/>
                  </a:lnTo>
                  <a:close/>
                </a:path>
              </a:pathLst>
            </a:custGeom>
            <a:solidFill>
              <a:srgbClr val="313C2E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3" y="833438"/>
            <a:ext cx="4375150" cy="6559550"/>
          </a:xfrm>
          <a:prstGeom prst="rect">
            <a:avLst/>
          </a:prstGeom>
          <a:effectLst>
            <a:outerShdw blurRad="241300" dist="63500" dir="2700000" algn="tl" rotWithShape="0">
              <a:srgbClr val="313C2E">
                <a:alpha val="40000"/>
              </a:srgb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1257587" y="934424"/>
            <a:ext cx="16401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solidFill>
                  <a:srgbClr val="313C2E">
                    <a:alpha val="93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Education.</a:t>
            </a:r>
          </a:p>
        </p:txBody>
      </p:sp>
      <p:grpSp>
        <p:nvGrpSpPr>
          <p:cNvPr id="4101" name="组合 1"/>
          <p:cNvGrpSpPr/>
          <p:nvPr/>
        </p:nvGrpSpPr>
        <p:grpSpPr>
          <a:xfrm>
            <a:off x="6240463" y="1989138"/>
            <a:ext cx="3570287" cy="2124075"/>
            <a:chOff x="6260182" y="2668917"/>
            <a:chExt cx="3570208" cy="2123658"/>
          </a:xfrm>
        </p:grpSpPr>
        <p:sp>
          <p:nvSpPr>
            <p:cNvPr id="21" name="文本框 20"/>
            <p:cNvSpPr txBox="1"/>
            <p:nvPr/>
          </p:nvSpPr>
          <p:spPr>
            <a:xfrm>
              <a:off x="6260182" y="2668917"/>
              <a:ext cx="3570208" cy="21236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66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学徒制</a:t>
              </a:r>
              <a:endParaRPr kumimoji="0" lang="en-US" altLang="zh-CN" sz="66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66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学习总结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260182" y="3467272"/>
              <a:ext cx="184146" cy="11078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66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25" name="直接连接符 24"/>
          <p:cNvCxnSpPr/>
          <p:nvPr/>
        </p:nvCxnSpPr>
        <p:spPr>
          <a:xfrm>
            <a:off x="6332538" y="4257675"/>
            <a:ext cx="2452688" cy="0"/>
          </a:xfrm>
          <a:prstGeom prst="line">
            <a:avLst/>
          </a:prstGeom>
          <a:ln>
            <a:solidFill>
              <a:srgbClr val="313C2E">
                <a:alpha val="6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10912475" y="1017588"/>
            <a:ext cx="295275" cy="295275"/>
          </a:xfrm>
          <a:prstGeom prst="ellipse">
            <a:avLst/>
          </a:prstGeom>
          <a:solidFill>
            <a:srgbClr val="313C2E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04" name="TextBox 3"/>
          <p:cNvSpPr txBox="1"/>
          <p:nvPr/>
        </p:nvSpPr>
        <p:spPr>
          <a:xfrm>
            <a:off x="8316460" y="4766976"/>
            <a:ext cx="23368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/>
              <a:t>支晓雯</a:t>
            </a:r>
            <a:r>
              <a:rPr lang="en-US" altLang="zh-CN" sz="2000" dirty="0"/>
              <a:t>    </a:t>
            </a:r>
            <a:r>
              <a:rPr lang="zh-CN" altLang="en-US" sz="2000" dirty="0"/>
              <a:t>陈可盈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1"/>
          <p:cNvGrpSpPr/>
          <p:nvPr/>
        </p:nvGrpSpPr>
        <p:grpSpPr>
          <a:xfrm>
            <a:off x="581025" y="400050"/>
            <a:ext cx="4457700" cy="708025"/>
            <a:chOff x="708660" y="636987"/>
            <a:chExt cx="4456608" cy="707747"/>
          </a:xfrm>
        </p:grpSpPr>
        <p:sp>
          <p:nvSpPr>
            <p:cNvPr id="3" name="文本框 2"/>
            <p:cNvSpPr txBox="1"/>
            <p:nvPr/>
          </p:nvSpPr>
          <p:spPr>
            <a:xfrm>
              <a:off x="1219710" y="636987"/>
              <a:ext cx="3945558" cy="7077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铺贴瓷砖</a:t>
              </a:r>
              <a:r>
                <a:rPr kumimoji="0" lang="en-US" altLang="zh-CN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-</a:t>
              </a:r>
              <a:r>
                <a:rPr kumimoji="0" lang="zh-CN" altLang="en-US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锯瓷砖</a:t>
              </a:r>
            </a:p>
          </p:txBody>
        </p:sp>
        <p:grpSp>
          <p:nvGrpSpPr>
            <p:cNvPr id="12294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547" cy="564355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902" y="1163895"/>
                <a:ext cx="274547" cy="564355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291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341438"/>
            <a:ext cx="3613150" cy="481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25" y="1341438"/>
            <a:ext cx="3640138" cy="4854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1"/>
          <p:cNvGrpSpPr/>
          <p:nvPr/>
        </p:nvGrpSpPr>
        <p:grpSpPr>
          <a:xfrm>
            <a:off x="581025" y="400050"/>
            <a:ext cx="1722438" cy="708025"/>
            <a:chOff x="708660" y="636987"/>
            <a:chExt cx="1721128" cy="707886"/>
          </a:xfrm>
        </p:grpSpPr>
        <p:sp>
          <p:nvSpPr>
            <p:cNvPr id="3" name="文本框 2"/>
            <p:cNvSpPr txBox="1"/>
            <p:nvPr/>
          </p:nvSpPr>
          <p:spPr>
            <a:xfrm>
              <a:off x="1219446" y="636987"/>
              <a:ext cx="1210342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4000" b="1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墙体</a:t>
              </a:r>
            </a:p>
          </p:txBody>
        </p:sp>
        <p:grpSp>
          <p:nvGrpSpPr>
            <p:cNvPr id="13324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405" cy="564466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1001" y="1163895"/>
                <a:ext cx="274405" cy="564466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246063" y="3032125"/>
            <a:ext cx="11687175" cy="3403600"/>
            <a:chOff x="245742" y="386045"/>
            <a:chExt cx="11687179" cy="2509555"/>
          </a:xfrm>
        </p:grpSpPr>
        <p:pic>
          <p:nvPicPr>
            <p:cNvPr id="13321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834554" y="-4202767"/>
              <a:ext cx="2509555" cy="116871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245742" y="386045"/>
              <a:ext cx="11687179" cy="2509555"/>
            </a:xfrm>
            <a:prstGeom prst="rect">
              <a:avLst/>
            </a:prstGeom>
            <a:solidFill>
              <a:srgbClr val="313C2E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277938" y="1752600"/>
            <a:ext cx="9636125" cy="4064000"/>
          </a:xfrm>
          <a:prstGeom prst="rect">
            <a:avLst/>
          </a:prstGeom>
          <a:solidFill>
            <a:srgbClr val="FBF9FB"/>
          </a:solidFill>
          <a:ln>
            <a:noFill/>
          </a:ln>
          <a:effectLst>
            <a:outerShdw blurRad="508000" dist="304800" dir="5400000" algn="t" rotWithShape="0">
              <a:srgbClr val="313C2E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317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63" y="2525713"/>
            <a:ext cx="4529137" cy="339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1263650"/>
            <a:ext cx="3368675" cy="2525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738" y="1141413"/>
            <a:ext cx="2078037" cy="2770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Box 15"/>
          <p:cNvSpPr txBox="1"/>
          <p:nvPr/>
        </p:nvSpPr>
        <p:spPr>
          <a:xfrm>
            <a:off x="6838950" y="1895475"/>
            <a:ext cx="4075113" cy="378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/>
              <a:t>装修时，墙面首先刷的是界面剂，也称作墙固。界面剂是一种胶粘剂。具有超强的粘接力，优良的耐水性、耐老化性。提高抹灰砂浆对基层的粘结强度，它的颜色有白色、黄色、蓝色等。可以大大增强新旧混凝土之间、混凝土与腻子层之间的粘结力。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组合 1"/>
          <p:cNvGrpSpPr/>
          <p:nvPr/>
        </p:nvGrpSpPr>
        <p:grpSpPr>
          <a:xfrm>
            <a:off x="581025" y="292100"/>
            <a:ext cx="2747963" cy="706438"/>
            <a:chOff x="708660" y="636987"/>
            <a:chExt cx="2746773" cy="707747"/>
          </a:xfrm>
        </p:grpSpPr>
        <p:sp>
          <p:nvSpPr>
            <p:cNvPr id="3" name="文本框 2"/>
            <p:cNvSpPr txBox="1"/>
            <p:nvPr/>
          </p:nvSpPr>
          <p:spPr>
            <a:xfrm>
              <a:off x="1219614" y="636987"/>
              <a:ext cx="2235819" cy="7077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安装门窗</a:t>
              </a:r>
            </a:p>
          </p:txBody>
        </p:sp>
        <p:grpSp>
          <p:nvGrpSpPr>
            <p:cNvPr id="14347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495" cy="563791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938" y="1163895"/>
                <a:ext cx="274495" cy="563791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33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1214438"/>
            <a:ext cx="2867025" cy="3605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0" name="TextBox 16"/>
          <p:cNvSpPr txBox="1"/>
          <p:nvPr/>
        </p:nvSpPr>
        <p:spPr>
          <a:xfrm>
            <a:off x="882650" y="5143500"/>
            <a:ext cx="2074863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/>
              <a:t>安装窗户滑轨</a:t>
            </a:r>
          </a:p>
        </p:txBody>
      </p:sp>
      <p:pic>
        <p:nvPicPr>
          <p:cNvPr id="143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988" y="1214438"/>
            <a:ext cx="3062287" cy="4083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288" y="1060450"/>
            <a:ext cx="2820987" cy="375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TextBox 16"/>
          <p:cNvSpPr txBox="1"/>
          <p:nvPr/>
        </p:nvSpPr>
        <p:spPr>
          <a:xfrm>
            <a:off x="8328025" y="4959350"/>
            <a:ext cx="2074863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/>
              <a:t>敲一敲</a:t>
            </a:r>
            <a:endParaRPr lang="en-US" altLang="zh-CN" sz="2400" dirty="0"/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/>
              <a:t>固定牢固</a:t>
            </a:r>
          </a:p>
        </p:txBody>
      </p:sp>
      <p:sp>
        <p:nvSpPr>
          <p:cNvPr id="2" name="同心圆 1"/>
          <p:cNvSpPr/>
          <p:nvPr/>
        </p:nvSpPr>
        <p:spPr>
          <a:xfrm>
            <a:off x="8535988" y="1992313"/>
            <a:ext cx="942975" cy="947738"/>
          </a:xfrm>
          <a:prstGeom prst="donut">
            <a:avLst>
              <a:gd name="adj" fmla="val 69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同心圆 12"/>
          <p:cNvSpPr/>
          <p:nvPr/>
        </p:nvSpPr>
        <p:spPr>
          <a:xfrm>
            <a:off x="2033588" y="2171700"/>
            <a:ext cx="942975" cy="947738"/>
          </a:xfrm>
          <a:prstGeom prst="donut">
            <a:avLst>
              <a:gd name="adj" fmla="val 69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1"/>
          <p:cNvGrpSpPr/>
          <p:nvPr/>
        </p:nvGrpSpPr>
        <p:grpSpPr>
          <a:xfrm>
            <a:off x="581025" y="292100"/>
            <a:ext cx="2747963" cy="706438"/>
            <a:chOff x="708660" y="636987"/>
            <a:chExt cx="2746773" cy="707747"/>
          </a:xfrm>
        </p:grpSpPr>
        <p:sp>
          <p:nvSpPr>
            <p:cNvPr id="3" name="文本框 2"/>
            <p:cNvSpPr txBox="1"/>
            <p:nvPr/>
          </p:nvSpPr>
          <p:spPr>
            <a:xfrm>
              <a:off x="1219614" y="636987"/>
              <a:ext cx="2235819" cy="7077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安装门窗</a:t>
              </a:r>
            </a:p>
          </p:txBody>
        </p:sp>
        <p:grpSp>
          <p:nvGrpSpPr>
            <p:cNvPr id="15368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495" cy="563791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938" y="1163895"/>
                <a:ext cx="274495" cy="563791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5363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5" y="963613"/>
            <a:ext cx="3309938" cy="441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788" y="963613"/>
            <a:ext cx="3368675" cy="449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同心圆 8"/>
          <p:cNvSpPr/>
          <p:nvPr/>
        </p:nvSpPr>
        <p:spPr>
          <a:xfrm>
            <a:off x="1092200" y="536575"/>
            <a:ext cx="1625600" cy="1633538"/>
          </a:xfrm>
          <a:prstGeom prst="donut">
            <a:avLst>
              <a:gd name="adj" fmla="val 69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6" name="TextBox 16"/>
          <p:cNvSpPr txBox="1"/>
          <p:nvPr/>
        </p:nvSpPr>
        <p:spPr>
          <a:xfrm>
            <a:off x="7399338" y="5456238"/>
            <a:ext cx="27178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/>
              <a:t>滑动一下，检查是否有问题</a:t>
            </a:r>
          </a:p>
        </p:txBody>
      </p:sp>
    </p:spTree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-97258" y="-542348"/>
            <a:ext cx="11248592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19900" kern="1200" cap="none" spc="0" normalizeH="0" baseline="0" noProof="0" dirty="0">
                <a:solidFill>
                  <a:srgbClr val="313C2E">
                    <a:alpha val="5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education</a:t>
            </a:r>
            <a:endParaRPr kumimoji="0" lang="zh-CN" altLang="en-US" sz="19900" kern="1200" cap="none" spc="0" normalizeH="0" baseline="0" noProof="0" dirty="0">
              <a:solidFill>
                <a:srgbClr val="313C2E">
                  <a:alpha val="5000"/>
                </a:srgb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直角三角形 4"/>
          <p:cNvSpPr/>
          <p:nvPr/>
        </p:nvSpPr>
        <p:spPr>
          <a:xfrm flipH="1">
            <a:off x="4622800" y="1592263"/>
            <a:ext cx="7858125" cy="5440363"/>
          </a:xfrm>
          <a:prstGeom prst="rtTriangle">
            <a:avLst/>
          </a:prstGeom>
          <a:solidFill>
            <a:srgbClr val="31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1525" y="1296353"/>
            <a:ext cx="10748963" cy="4352925"/>
          </a:xfrm>
          <a:prstGeom prst="rect">
            <a:avLst/>
          </a:prstGeom>
          <a:solidFill>
            <a:srgbClr val="FBF9FB"/>
          </a:solidFill>
          <a:ln>
            <a:noFill/>
          </a:ln>
          <a:effectLst>
            <a:outerShdw blurRad="2667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任意多边形: 形状 13"/>
          <p:cNvSpPr/>
          <p:nvPr/>
        </p:nvSpPr>
        <p:spPr>
          <a:xfrm flipH="1">
            <a:off x="2936875" y="1303338"/>
            <a:ext cx="8583613" cy="4352925"/>
          </a:xfrm>
          <a:custGeom>
            <a:avLst/>
            <a:gdLst>
              <a:gd name="connsiteX0" fmla="*/ 2224167 w 8312770"/>
              <a:gd name="connsiteY0" fmla="*/ 0 h 5273040"/>
              <a:gd name="connsiteX1" fmla="*/ 0 w 8312770"/>
              <a:gd name="connsiteY1" fmla="*/ 0 h 5273040"/>
              <a:gd name="connsiteX2" fmla="*/ 0 w 8312770"/>
              <a:gd name="connsiteY2" fmla="*/ 1122639 h 5273040"/>
              <a:gd name="connsiteX3" fmla="*/ 4792330 w 8312770"/>
              <a:gd name="connsiteY3" fmla="*/ 5273040 h 5273040"/>
              <a:gd name="connsiteX4" fmla="*/ 8312770 w 8312770"/>
              <a:gd name="connsiteY4" fmla="*/ 5273040 h 5273040"/>
              <a:gd name="connsiteX5" fmla="*/ 2224167 w 8312770"/>
              <a:gd name="connsiteY5" fmla="*/ 0 h 527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2770" h="5273040">
                <a:moveTo>
                  <a:pt x="2224167" y="0"/>
                </a:moveTo>
                <a:lnTo>
                  <a:pt x="0" y="0"/>
                </a:lnTo>
                <a:lnTo>
                  <a:pt x="0" y="1122639"/>
                </a:lnTo>
                <a:lnTo>
                  <a:pt x="4792330" y="5273040"/>
                </a:lnTo>
                <a:lnTo>
                  <a:pt x="8312770" y="5273040"/>
                </a:lnTo>
                <a:lnTo>
                  <a:pt x="2224167" y="0"/>
                </a:lnTo>
                <a:close/>
              </a:path>
            </a:pathLst>
          </a:custGeom>
          <a:solidFill>
            <a:srgbClr val="313C2E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5179" y="1366611"/>
            <a:ext cx="16401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solidFill>
                  <a:srgbClr val="313C2E">
                    <a:alpha val="93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Education.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938338" y="2755901"/>
            <a:ext cx="2954655" cy="1391643"/>
            <a:chOff x="1936338" y="2521522"/>
            <a:chExt cx="2954973" cy="1391999"/>
          </a:xfrm>
        </p:grpSpPr>
        <p:sp>
          <p:nvSpPr>
            <p:cNvPr id="22" name="文本框 21"/>
            <p:cNvSpPr txBox="1"/>
            <p:nvPr/>
          </p:nvSpPr>
          <p:spPr>
            <a:xfrm>
              <a:off x="1936338" y="2989955"/>
              <a:ext cx="2954973" cy="9235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5400" kern="1200" cap="none" spc="0" normalizeH="0" baseline="0" noProof="0" dirty="0" smtClean="0">
                  <a:latin typeface="+mn-lt"/>
                  <a:ea typeface="+mn-ea"/>
                  <a:cs typeface="+mn-ea"/>
                  <a:sym typeface="+mn-lt"/>
                </a:rPr>
                <a:t>庭院设计</a:t>
              </a:r>
              <a:endParaRPr kumimoji="0" lang="zh-CN" altLang="en-US" sz="54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39536" y="2521522"/>
              <a:ext cx="1038337" cy="4001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2000" b="1" kern="1200" cap="none" spc="0" normalizeH="0" baseline="0" noProof="0" dirty="0">
                  <a:solidFill>
                    <a:srgbClr val="313C2E"/>
                  </a:solidFill>
                  <a:latin typeface="+mn-lt"/>
                  <a:ea typeface="+mn-ea"/>
                  <a:cs typeface="+mn-ea"/>
                  <a:sym typeface="+mn-lt"/>
                </a:rPr>
                <a:t>Part 02</a:t>
              </a:r>
              <a:endParaRPr kumimoji="0" lang="zh-CN" altLang="en-US" sz="2000" b="1" kern="1200" cap="none" spc="0" normalizeH="0" baseline="0" noProof="0" dirty="0">
                <a:solidFill>
                  <a:srgbClr val="313C2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751513" y="5389563"/>
            <a:ext cx="788987" cy="719137"/>
            <a:chOff x="5620106" y="5372383"/>
            <a:chExt cx="1097280" cy="849985"/>
          </a:xfrm>
        </p:grpSpPr>
        <p:sp>
          <p:nvSpPr>
            <p:cNvPr id="43" name="矩形: 圆角 42"/>
            <p:cNvSpPr/>
            <p:nvPr/>
          </p:nvSpPr>
          <p:spPr>
            <a:xfrm>
              <a:off x="5620106" y="5372383"/>
              <a:ext cx="1097280" cy="849985"/>
            </a:xfrm>
            <a:prstGeom prst="roundRect">
              <a:avLst>
                <a:gd name="adj" fmla="val 4116"/>
              </a:avLst>
            </a:prstGeom>
            <a:solidFill>
              <a:srgbClr val="FBF9FB"/>
            </a:solidFill>
            <a:ln>
              <a:noFill/>
            </a:ln>
            <a:effectLst>
              <a:outerShdw blurRad="444500" dist="190500" dir="5400000" algn="t" rotWithShape="0">
                <a:srgbClr val="313C2E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 rot="5400000">
              <a:off x="5963287" y="5448764"/>
              <a:ext cx="410921" cy="682212"/>
            </a:xfrm>
            <a:prstGeom prst="chevron">
              <a:avLst>
                <a:gd name="adj" fmla="val 84426"/>
              </a:avLst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211378" y="2490153"/>
            <a:ext cx="998537" cy="1965325"/>
            <a:chOff x="7233881" y="2480792"/>
            <a:chExt cx="998915" cy="1965893"/>
          </a:xfrm>
        </p:grpSpPr>
        <p:sp>
          <p:nvSpPr>
            <p:cNvPr id="51" name="任意多边形: 形状 50"/>
            <p:cNvSpPr/>
            <p:nvPr/>
          </p:nvSpPr>
          <p:spPr>
            <a:xfrm flipH="1">
              <a:off x="7233881" y="2480792"/>
              <a:ext cx="998915" cy="1965893"/>
            </a:xfrm>
            <a:custGeom>
              <a:avLst/>
              <a:gdLst/>
              <a:ahLst/>
              <a:cxnLst/>
              <a:rect l="l" t="t" r="r" b="b"/>
              <a:pathLst>
                <a:path w="999658" h="1965773">
                  <a:moveTo>
                    <a:pt x="710482" y="0"/>
                  </a:moveTo>
                  <a:lnTo>
                    <a:pt x="676250" y="7856"/>
                  </a:lnTo>
                  <a:cubicBezTo>
                    <a:pt x="640168" y="20769"/>
                    <a:pt x="600098" y="48496"/>
                    <a:pt x="556041" y="91034"/>
                  </a:cubicBezTo>
                  <a:cubicBezTo>
                    <a:pt x="472989" y="78880"/>
                    <a:pt x="413232" y="72803"/>
                    <a:pt x="376771" y="72803"/>
                  </a:cubicBezTo>
                  <a:cubicBezTo>
                    <a:pt x="239026" y="159906"/>
                    <a:pt x="135718" y="346266"/>
                    <a:pt x="66846" y="631883"/>
                  </a:cubicBezTo>
                  <a:cubicBezTo>
                    <a:pt x="22282" y="806089"/>
                    <a:pt x="0" y="926615"/>
                    <a:pt x="0" y="993461"/>
                  </a:cubicBezTo>
                  <a:cubicBezTo>
                    <a:pt x="198513" y="1629515"/>
                    <a:pt x="361578" y="1947542"/>
                    <a:pt x="489194" y="1947542"/>
                  </a:cubicBezTo>
                  <a:lnTo>
                    <a:pt x="622887" y="1965773"/>
                  </a:lnTo>
                  <a:lnTo>
                    <a:pt x="644156" y="1965773"/>
                  </a:lnTo>
                  <a:cubicBezTo>
                    <a:pt x="808234" y="1965773"/>
                    <a:pt x="890273" y="1785490"/>
                    <a:pt x="890273" y="1424925"/>
                  </a:cubicBezTo>
                  <a:cubicBezTo>
                    <a:pt x="944965" y="1380360"/>
                    <a:pt x="981427" y="1103859"/>
                    <a:pt x="999658" y="595421"/>
                  </a:cubicBezTo>
                  <a:cubicBezTo>
                    <a:pt x="999658" y="391590"/>
                    <a:pt x="962073" y="237609"/>
                    <a:pt x="886902" y="133478"/>
                  </a:cubicBezTo>
                  <a:lnTo>
                    <a:pt x="861479" y="104527"/>
                  </a:lnTo>
                  <a:lnTo>
                    <a:pt x="710482" y="0"/>
                  </a:lnTo>
                  <a:close/>
                  <a:moveTo>
                    <a:pt x="531733" y="215612"/>
                  </a:moveTo>
                  <a:cubicBezTo>
                    <a:pt x="665426" y="243971"/>
                    <a:pt x="732272" y="321958"/>
                    <a:pt x="732272" y="449574"/>
                  </a:cubicBezTo>
                  <a:cubicBezTo>
                    <a:pt x="793042" y="550857"/>
                    <a:pt x="830516" y="677460"/>
                    <a:pt x="844696" y="829384"/>
                  </a:cubicBezTo>
                  <a:cubicBezTo>
                    <a:pt x="844696" y="1465438"/>
                    <a:pt x="748477" y="1783465"/>
                    <a:pt x="556041" y="1783465"/>
                  </a:cubicBezTo>
                  <a:cubicBezTo>
                    <a:pt x="442604" y="1783465"/>
                    <a:pt x="323091" y="1657874"/>
                    <a:pt x="197501" y="1406694"/>
                  </a:cubicBezTo>
                  <a:cubicBezTo>
                    <a:pt x="183321" y="1256796"/>
                    <a:pt x="153949" y="1148423"/>
                    <a:pt x="109385" y="1081577"/>
                  </a:cubicBezTo>
                  <a:lnTo>
                    <a:pt x="133692" y="993461"/>
                  </a:lnTo>
                  <a:lnTo>
                    <a:pt x="133692" y="972192"/>
                  </a:lnTo>
                  <a:cubicBezTo>
                    <a:pt x="133692" y="917499"/>
                    <a:pt x="125590" y="857743"/>
                    <a:pt x="109385" y="792922"/>
                  </a:cubicBezTo>
                  <a:cubicBezTo>
                    <a:pt x="109385" y="624793"/>
                    <a:pt x="191423" y="432356"/>
                    <a:pt x="355501" y="215612"/>
                  </a:cubicBezTo>
                  <a:lnTo>
                    <a:pt x="531733" y="215612"/>
                  </a:lnTo>
                  <a:close/>
                </a:path>
              </a:pathLst>
            </a:cu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任意多边形: 形状 48"/>
            <p:cNvSpPr/>
            <p:nvPr/>
          </p:nvSpPr>
          <p:spPr>
            <a:xfrm flipH="1">
              <a:off x="7372045" y="2480792"/>
              <a:ext cx="150870" cy="104805"/>
            </a:xfrm>
            <a:custGeom>
              <a:avLst/>
              <a:gdLst/>
              <a:ahLst/>
              <a:cxnLst/>
              <a:rect l="l" t="t" r="r" b="b"/>
              <a:pathLst>
                <a:path w="150997" h="104647">
                  <a:moveTo>
                    <a:pt x="521" y="0"/>
                  </a:moveTo>
                  <a:lnTo>
                    <a:pt x="0" y="120"/>
                  </a:lnTo>
                  <a:lnTo>
                    <a:pt x="150997" y="104647"/>
                  </a:lnTo>
                  <a:lnTo>
                    <a:pt x="126807" y="77101"/>
                  </a:lnTo>
                  <a:cubicBezTo>
                    <a:pt x="90726" y="43425"/>
                    <a:pt x="48630" y="17725"/>
                    <a:pt x="521" y="0"/>
                  </a:cubicBezTo>
                  <a:close/>
                </a:path>
              </a:pathLst>
            </a:custGeom>
            <a:solidFill>
              <a:srgbClr val="313C2E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" name="任意多边形: 形状 51"/>
          <p:cNvSpPr/>
          <p:nvPr/>
        </p:nvSpPr>
        <p:spPr>
          <a:xfrm flipH="1">
            <a:off x="8457566" y="2489518"/>
            <a:ext cx="758825" cy="1878012"/>
          </a:xfrm>
          <a:custGeom>
            <a:avLst/>
            <a:gdLst/>
            <a:ahLst/>
            <a:cxnLst/>
            <a:rect l="l" t="t" r="r" b="b"/>
            <a:pathLst>
              <a:path w="759619" h="1877855">
                <a:moveTo>
                  <a:pt x="346386" y="0"/>
                </a:moveTo>
                <a:lnTo>
                  <a:pt x="331194" y="0"/>
                </a:lnTo>
                <a:cubicBezTo>
                  <a:pt x="203578" y="0"/>
                  <a:pt x="93180" y="158001"/>
                  <a:pt x="0" y="474002"/>
                </a:cubicBezTo>
                <a:lnTo>
                  <a:pt x="0" y="498310"/>
                </a:lnTo>
                <a:cubicBezTo>
                  <a:pt x="0" y="854824"/>
                  <a:pt x="121539" y="1202223"/>
                  <a:pt x="364617" y="1540507"/>
                </a:cubicBezTo>
                <a:lnTo>
                  <a:pt x="413233" y="1634699"/>
                </a:lnTo>
                <a:lnTo>
                  <a:pt x="354893" y="1626219"/>
                </a:lnTo>
                <a:lnTo>
                  <a:pt x="718395" y="1877855"/>
                </a:lnTo>
                <a:lnTo>
                  <a:pt x="729804" y="1858217"/>
                </a:lnTo>
                <a:cubicBezTo>
                  <a:pt x="740565" y="1834289"/>
                  <a:pt x="750503" y="1806373"/>
                  <a:pt x="759619" y="1774469"/>
                </a:cubicBezTo>
                <a:cubicBezTo>
                  <a:pt x="759619" y="1677238"/>
                  <a:pt x="660362" y="1520250"/>
                  <a:pt x="461848" y="1303506"/>
                </a:cubicBezTo>
                <a:cubicBezTo>
                  <a:pt x="433489" y="1260967"/>
                  <a:pt x="351451" y="1055363"/>
                  <a:pt x="215732" y="686695"/>
                </a:cubicBezTo>
                <a:cubicBezTo>
                  <a:pt x="215732" y="449694"/>
                  <a:pt x="276501" y="331194"/>
                  <a:pt x="398040" y="331194"/>
                </a:cubicBezTo>
                <a:lnTo>
                  <a:pt x="431464" y="331194"/>
                </a:lnTo>
                <a:lnTo>
                  <a:pt x="546926" y="355501"/>
                </a:lnTo>
                <a:lnTo>
                  <a:pt x="528695" y="401079"/>
                </a:lnTo>
                <a:lnTo>
                  <a:pt x="528695" y="425386"/>
                </a:lnTo>
                <a:lnTo>
                  <a:pt x="546926" y="425386"/>
                </a:lnTo>
                <a:cubicBezTo>
                  <a:pt x="567182" y="425386"/>
                  <a:pt x="577310" y="410194"/>
                  <a:pt x="577310" y="379809"/>
                </a:cubicBezTo>
                <a:cubicBezTo>
                  <a:pt x="561105" y="126603"/>
                  <a:pt x="484131" y="0"/>
                  <a:pt x="346386" y="0"/>
                </a:cubicBezTo>
                <a:close/>
              </a:path>
            </a:pathLst>
          </a:custGeom>
          <a:solidFill>
            <a:srgbClr val="31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任意多边形: 形状 46"/>
          <p:cNvSpPr/>
          <p:nvPr/>
        </p:nvSpPr>
        <p:spPr>
          <a:xfrm flipH="1">
            <a:off x="8457565" y="3981768"/>
            <a:ext cx="979488" cy="473075"/>
          </a:xfrm>
          <a:custGeom>
            <a:avLst/>
            <a:gdLst/>
            <a:ahLst/>
            <a:cxnLst/>
            <a:rect l="l" t="t" r="r" b="b"/>
            <a:pathLst>
              <a:path w="979704" h="474002">
                <a:moveTo>
                  <a:pt x="97232" y="0"/>
                </a:moveTo>
                <a:cubicBezTo>
                  <a:pt x="32411" y="0"/>
                  <a:pt x="0" y="54693"/>
                  <a:pt x="0" y="164078"/>
                </a:cubicBezTo>
                <a:cubicBezTo>
                  <a:pt x="0" y="354489"/>
                  <a:pt x="274476" y="449694"/>
                  <a:pt x="823427" y="449694"/>
                </a:cubicBezTo>
                <a:cubicBezTo>
                  <a:pt x="823427" y="465900"/>
                  <a:pt x="839632" y="474002"/>
                  <a:pt x="872043" y="474002"/>
                </a:cubicBezTo>
                <a:cubicBezTo>
                  <a:pt x="903440" y="474002"/>
                  <a:pt x="931546" y="458050"/>
                  <a:pt x="956360" y="426146"/>
                </a:cubicBezTo>
                <a:lnTo>
                  <a:pt x="979704" y="385964"/>
                </a:lnTo>
                <a:lnTo>
                  <a:pt x="616202" y="134328"/>
                </a:lnTo>
                <a:lnTo>
                  <a:pt x="563163" y="126619"/>
                </a:lnTo>
                <a:cubicBezTo>
                  <a:pt x="316350" y="88290"/>
                  <a:pt x="161040" y="46084"/>
                  <a:pt x="97232" y="0"/>
                </a:cubicBezTo>
                <a:close/>
              </a:path>
            </a:pathLst>
          </a:custGeom>
          <a:solidFill>
            <a:srgbClr val="DED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-97258" y="-542348"/>
            <a:ext cx="11248592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19900" kern="1200" cap="none" spc="0" normalizeH="0" baseline="0" noProof="0" dirty="0">
                <a:solidFill>
                  <a:srgbClr val="313C2E">
                    <a:alpha val="5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education</a:t>
            </a:r>
            <a:endParaRPr kumimoji="0" lang="zh-CN" altLang="en-US" sz="19900" kern="1200" cap="none" spc="0" normalizeH="0" baseline="0" noProof="0" dirty="0">
              <a:solidFill>
                <a:srgbClr val="313C2E">
                  <a:alpha val="5000"/>
                </a:srgb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7411" name="组合 18"/>
          <p:cNvGrpSpPr/>
          <p:nvPr/>
        </p:nvGrpSpPr>
        <p:grpSpPr>
          <a:xfrm>
            <a:off x="751205" y="1222058"/>
            <a:ext cx="11709400" cy="5729287"/>
            <a:chOff x="1230994" y="1023075"/>
            <a:chExt cx="11339258" cy="6940600"/>
          </a:xfrm>
        </p:grpSpPr>
        <p:sp>
          <p:nvSpPr>
            <p:cNvPr id="5" name="直角三角形 4"/>
            <p:cNvSpPr/>
            <p:nvPr/>
          </p:nvSpPr>
          <p:spPr>
            <a:xfrm flipH="1">
              <a:off x="4960528" y="1373086"/>
              <a:ext cx="7609724" cy="6590589"/>
            </a:xfrm>
            <a:prstGeom prst="rtTriangle">
              <a:avLst/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230994" y="1023075"/>
              <a:ext cx="10409181" cy="5273241"/>
            </a:xfrm>
            <a:prstGeom prst="rect">
              <a:avLst/>
            </a:prstGeom>
            <a:solidFill>
              <a:srgbClr val="FBF9FB"/>
            </a:solidFill>
            <a:ln>
              <a:noFill/>
            </a:ln>
            <a:effectLst>
              <a:outerShdw blurRad="266700" sx="102000" sy="102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 flipH="1">
              <a:off x="3327896" y="1023075"/>
              <a:ext cx="8312279" cy="5273241"/>
            </a:xfrm>
            <a:custGeom>
              <a:avLst/>
              <a:gdLst>
                <a:gd name="connsiteX0" fmla="*/ 2224167 w 8312770"/>
                <a:gd name="connsiteY0" fmla="*/ 0 h 5273040"/>
                <a:gd name="connsiteX1" fmla="*/ 0 w 8312770"/>
                <a:gd name="connsiteY1" fmla="*/ 0 h 5273040"/>
                <a:gd name="connsiteX2" fmla="*/ 0 w 8312770"/>
                <a:gd name="connsiteY2" fmla="*/ 1122639 h 5273040"/>
                <a:gd name="connsiteX3" fmla="*/ 4792330 w 8312770"/>
                <a:gd name="connsiteY3" fmla="*/ 5273040 h 5273040"/>
                <a:gd name="connsiteX4" fmla="*/ 8312770 w 8312770"/>
                <a:gd name="connsiteY4" fmla="*/ 5273040 h 5273040"/>
                <a:gd name="connsiteX5" fmla="*/ 2224167 w 8312770"/>
                <a:gd name="connsiteY5" fmla="*/ 0 h 527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12770" h="5273040">
                  <a:moveTo>
                    <a:pt x="2224167" y="0"/>
                  </a:moveTo>
                  <a:lnTo>
                    <a:pt x="0" y="0"/>
                  </a:lnTo>
                  <a:lnTo>
                    <a:pt x="0" y="1122639"/>
                  </a:lnTo>
                  <a:lnTo>
                    <a:pt x="4792330" y="5273040"/>
                  </a:lnTo>
                  <a:lnTo>
                    <a:pt x="8312770" y="5273040"/>
                  </a:lnTo>
                  <a:lnTo>
                    <a:pt x="2224167" y="0"/>
                  </a:lnTo>
                  <a:close/>
                </a:path>
              </a:pathLst>
            </a:custGeom>
            <a:solidFill>
              <a:srgbClr val="313C2E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005179" y="1366611"/>
            <a:ext cx="223651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000" kern="1200" cap="none" spc="0" normalizeH="0" baseline="0" noProof="0" dirty="0">
                <a:solidFill>
                  <a:srgbClr val="313C2E">
                    <a:alpha val="93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项目简介</a:t>
            </a:r>
            <a:endParaRPr kumimoji="0" lang="en-US" altLang="zh-CN" sz="4000" kern="1200" cap="none" spc="0" normalizeH="0" baseline="0" noProof="0" dirty="0">
              <a:solidFill>
                <a:srgbClr val="313C2E">
                  <a:alpha val="93000"/>
                </a:srgb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86485" y="2160270"/>
            <a:ext cx="3806190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kern="1200" cap="none" spc="0" normalizeH="0" baseline="0" noProof="0" dirty="0">
                <a:latin typeface="+mn-lt"/>
                <a:ea typeface="+mn-ea"/>
                <a:cs typeface="+mn-ea"/>
                <a:sym typeface="+mn-lt"/>
              </a:rPr>
              <a:t>      </a:t>
            </a:r>
            <a:r>
              <a:rPr kumimoji="0" lang="zh-CN" altLang="en-US" sz="2400" kern="1200" cap="none" spc="0" normalizeH="0" baseline="0" noProof="0" dirty="0">
                <a:latin typeface="+mn-lt"/>
                <a:ea typeface="+mn-ea"/>
                <a:cs typeface="+mn-ea"/>
                <a:sym typeface="+mn-lt"/>
              </a:rPr>
              <a:t>本案位于莱茵广场，一间</a:t>
            </a:r>
            <a:r>
              <a:rPr kumimoji="0" lang="en-US" altLang="zh-CN" sz="2400" kern="1200" cap="none" spc="0" normalizeH="0" baseline="0" noProof="0" dirty="0">
                <a:latin typeface="+mn-lt"/>
                <a:ea typeface="+mn-ea"/>
                <a:cs typeface="+mn-ea"/>
                <a:sym typeface="+mn-lt"/>
              </a:rPr>
              <a:t>70</a:t>
            </a:r>
            <a:r>
              <a:rPr kumimoji="0" lang="zh-CN" altLang="en-US" sz="2400" kern="1200" cap="none" spc="0" normalizeH="0" baseline="0" noProof="0" dirty="0">
                <a:latin typeface="+mn-lt"/>
                <a:ea typeface="+mn-ea"/>
                <a:cs typeface="+mn-ea"/>
                <a:sym typeface="+mn-lt"/>
              </a:rPr>
              <a:t>平米的办公室设计，业主要求要在尽可能少隔墙的情况下，设计出</a:t>
            </a:r>
            <a:r>
              <a:rPr kumimoji="0" lang="en-US" altLang="zh-CN" sz="2400" kern="1200" cap="none" spc="0" normalizeH="0" baseline="0" noProof="0" dirty="0">
                <a:latin typeface="+mn-lt"/>
                <a:ea typeface="+mn-ea"/>
                <a:cs typeface="+mn-ea"/>
                <a:sym typeface="+mn-lt"/>
              </a:rPr>
              <a:t>logo</a:t>
            </a:r>
            <a:r>
              <a:rPr kumimoji="0" lang="zh-CN" altLang="en-US" sz="2400" kern="1200" cap="none" spc="0" normalizeH="0" baseline="0" noProof="0" dirty="0">
                <a:latin typeface="+mn-lt"/>
                <a:ea typeface="+mn-ea"/>
                <a:cs typeface="+mn-ea"/>
                <a:sym typeface="+mn-lt"/>
              </a:rPr>
              <a:t>墙，老板办公室，员工办公室</a:t>
            </a:r>
            <a:r>
              <a:rPr kumimoji="0" lang="en-US" altLang="zh-CN" sz="2400" kern="1200" cap="none" spc="0" normalizeH="0" baseline="0" noProof="0" dirty="0">
                <a:latin typeface="+mn-lt"/>
                <a:ea typeface="+mn-ea"/>
                <a:cs typeface="+mn-ea"/>
                <a:sym typeface="+mn-lt"/>
              </a:rPr>
              <a:t>(4</a:t>
            </a:r>
            <a:r>
              <a:rPr kumimoji="0" lang="zh-CN" altLang="en-US" sz="2400" kern="1200" cap="none" spc="0" normalizeH="0" baseline="0" noProof="0" dirty="0">
                <a:latin typeface="+mn-lt"/>
                <a:ea typeface="+mn-ea"/>
                <a:cs typeface="+mn-ea"/>
                <a:sym typeface="+mn-lt"/>
              </a:rPr>
              <a:t>人左右）和一间会议室，要求一定要有一间茶室便于接待客人或休闲看风景。</a:t>
            </a:r>
          </a:p>
        </p:txBody>
      </p:sp>
      <p:pic>
        <p:nvPicPr>
          <p:cNvPr id="6" name="图片 5" descr="QQ图片202012291941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0" y="1881505"/>
            <a:ext cx="4681855" cy="35115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14"/>
          <p:cNvGrpSpPr/>
          <p:nvPr/>
        </p:nvGrpSpPr>
        <p:grpSpPr>
          <a:xfrm>
            <a:off x="581025" y="522288"/>
            <a:ext cx="2337317" cy="584775"/>
            <a:chOff x="708660" y="636987"/>
            <a:chExt cx="2337228" cy="583765"/>
          </a:xfrm>
        </p:grpSpPr>
        <p:sp>
          <p:nvSpPr>
            <p:cNvPr id="6" name="文本框 5"/>
            <p:cNvSpPr txBox="1"/>
            <p:nvPr/>
          </p:nvSpPr>
          <p:spPr>
            <a:xfrm>
              <a:off x="1219816" y="636987"/>
              <a:ext cx="1826072" cy="5837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3200" kern="1200" cap="none" spc="0" normalizeH="0" baseline="0" noProof="0" dirty="0" smtClean="0">
                  <a:latin typeface="+mn-lt"/>
                  <a:ea typeface="+mn-ea"/>
                  <a:cs typeface="+mn-ea"/>
                  <a:sym typeface="+mn-lt"/>
                </a:rPr>
                <a:t>测量</a:t>
              </a:r>
              <a:r>
                <a:rPr kumimoji="0" lang="zh-CN" altLang="en-US" sz="32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尺寸</a:t>
              </a:r>
            </a:p>
          </p:txBody>
        </p:sp>
        <p:grpSp>
          <p:nvGrpSpPr>
            <p:cNvPr id="21515" name="组合 1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-1691640" y="1163895"/>
                <a:ext cx="274604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7" name="箭头: V 形 26"/>
              <p:cNvSpPr/>
              <p:nvPr/>
            </p:nvSpPr>
            <p:spPr>
              <a:xfrm>
                <a:off x="-1500863" y="1163895"/>
                <a:ext cx="274604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57151" y="3507740"/>
            <a:ext cx="4573588" cy="6858000"/>
          </a:xfrm>
          <a:prstGeom prst="rect">
            <a:avLst/>
          </a:prstGeom>
          <a:effectLst>
            <a:outerShdw blurRad="63500" sx="102000" sy="102000" algn="ctr" rotWithShape="0">
              <a:srgbClr val="DED4BB">
                <a:alpha val="4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1" b="3580"/>
          <a:stretch/>
        </p:blipFill>
        <p:spPr>
          <a:xfrm>
            <a:off x="7580119" y="2992853"/>
            <a:ext cx="4003792" cy="33395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5528310" y="701543"/>
            <a:ext cx="4239830" cy="2806197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组合 1"/>
          <p:cNvGrpSpPr/>
          <p:nvPr/>
        </p:nvGrpSpPr>
        <p:grpSpPr>
          <a:xfrm>
            <a:off x="536575" y="660400"/>
            <a:ext cx="2747685" cy="584775"/>
            <a:chOff x="708660" y="636987"/>
            <a:chExt cx="2747544" cy="585350"/>
          </a:xfrm>
        </p:grpSpPr>
        <p:sp>
          <p:nvSpPr>
            <p:cNvPr id="3" name="文本框 2"/>
            <p:cNvSpPr txBox="1"/>
            <p:nvPr/>
          </p:nvSpPr>
          <p:spPr>
            <a:xfrm>
              <a:off x="1219809" y="636987"/>
              <a:ext cx="2236395" cy="5853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3200" kern="1200" cap="none" spc="0" normalizeH="0" baseline="0" noProof="0" dirty="0" smtClean="0">
                  <a:latin typeface="+mn-lt"/>
                  <a:ea typeface="+mn-ea"/>
                  <a:cs typeface="+mn-ea"/>
                  <a:sym typeface="+mn-lt"/>
                </a:rPr>
                <a:t>原始平面图</a:t>
              </a:r>
              <a:endParaRPr kumimoji="0" lang="zh-CN" altLang="en-US" sz="32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8444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600" cy="563303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865" y="1163895"/>
                <a:ext cx="274600" cy="563303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7" name="矩形 6"/>
          <p:cNvSpPr/>
          <p:nvPr/>
        </p:nvSpPr>
        <p:spPr>
          <a:xfrm>
            <a:off x="282575" y="2171700"/>
            <a:ext cx="11626850" cy="2514599"/>
          </a:xfrm>
          <a:prstGeom prst="rect">
            <a:avLst/>
          </a:prstGeom>
          <a:solidFill>
            <a:srgbClr val="FBF9FB"/>
          </a:solidFill>
          <a:ln>
            <a:noFill/>
          </a:ln>
          <a:effectLst>
            <a:outerShdw blurRad="342900" dist="139700" dir="5400000" algn="t" rotWithShape="0">
              <a:srgbClr val="313C2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Oval 787"/>
          <p:cNvSpPr/>
          <p:nvPr/>
        </p:nvSpPr>
        <p:spPr>
          <a:xfrm>
            <a:off x="4724397" y="2659063"/>
            <a:ext cx="501650" cy="501650"/>
          </a:xfrm>
          <a:prstGeom prst="ellipse">
            <a:avLst/>
          </a:prstGeom>
          <a:solidFill>
            <a:srgbClr val="FBF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876" y="1466123"/>
            <a:ext cx="2956560" cy="41586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16799" y="1930305"/>
            <a:ext cx="2719433" cy="3410952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4528906" y="3221332"/>
            <a:ext cx="892632" cy="648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9405257" y="2736761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9303657" y="3696400"/>
            <a:ext cx="114662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7170057" y="2736761"/>
            <a:ext cx="12337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7170057" y="3696400"/>
            <a:ext cx="12337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9405257" y="4369844"/>
            <a:ext cx="1204686" cy="7982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10"/>
          <p:cNvSpPr txBox="1"/>
          <p:nvPr/>
        </p:nvSpPr>
        <p:spPr>
          <a:xfrm>
            <a:off x="6119948" y="2462956"/>
            <a:ext cx="9920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2000" kern="1200" cap="none" spc="0" normalizeH="0" baseline="0" noProof="0" dirty="0" smtClean="0">
                <a:latin typeface="+mn-lt"/>
                <a:ea typeface="+mn-ea"/>
                <a:cs typeface="+mn-ea"/>
                <a:sym typeface="+mn-lt"/>
              </a:rPr>
              <a:t>会议区</a:t>
            </a:r>
            <a:endParaRPr kumimoji="0" lang="zh-CN" altLang="en-US" sz="2000" kern="1200" cap="none" spc="0" normalizeH="0" baseline="0" noProof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文本框 10"/>
          <p:cNvSpPr txBox="1"/>
          <p:nvPr/>
        </p:nvSpPr>
        <p:spPr>
          <a:xfrm>
            <a:off x="6178005" y="3542028"/>
            <a:ext cx="992052" cy="49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2000" kern="1200" cap="none" spc="0" normalizeH="0" baseline="0" noProof="0" dirty="0" smtClean="0">
                <a:latin typeface="+mn-lt"/>
                <a:ea typeface="+mn-ea"/>
                <a:cs typeface="+mn-ea"/>
                <a:sym typeface="+mn-lt"/>
              </a:rPr>
              <a:t>办公区</a:t>
            </a:r>
            <a:endParaRPr kumimoji="0" lang="zh-CN" altLang="en-US" sz="2000" kern="1200" cap="none" spc="0" normalizeH="0" baseline="0" noProof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文本框 10"/>
          <p:cNvSpPr txBox="1"/>
          <p:nvPr/>
        </p:nvSpPr>
        <p:spPr>
          <a:xfrm>
            <a:off x="10609943" y="3529826"/>
            <a:ext cx="992052" cy="49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2000" kern="1200" cap="none" spc="0" normalizeH="0" baseline="0" noProof="0" dirty="0" smtClean="0">
                <a:latin typeface="+mn-lt"/>
                <a:ea typeface="+mn-ea"/>
                <a:cs typeface="+mn-ea"/>
                <a:sym typeface="+mn-lt"/>
              </a:rPr>
              <a:t>老板区</a:t>
            </a:r>
            <a:endParaRPr kumimoji="0" lang="zh-CN" altLang="en-US" sz="2000" kern="1200" cap="none" spc="0" normalizeH="0" baseline="0" noProof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文本框 10"/>
          <p:cNvSpPr txBox="1"/>
          <p:nvPr/>
        </p:nvSpPr>
        <p:spPr>
          <a:xfrm>
            <a:off x="10609943" y="2462956"/>
            <a:ext cx="992052" cy="49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会客</a:t>
            </a:r>
            <a:r>
              <a:rPr kumimoji="0" lang="zh-CN" altLang="en-US" sz="2000" kern="1200" cap="none" spc="0" normalizeH="0" baseline="0" noProof="0" dirty="0" smtClean="0">
                <a:latin typeface="+mn-lt"/>
                <a:ea typeface="+mn-ea"/>
                <a:cs typeface="+mn-ea"/>
                <a:sym typeface="+mn-lt"/>
              </a:rPr>
              <a:t>区</a:t>
            </a:r>
            <a:endParaRPr kumimoji="0" lang="zh-CN" altLang="en-US" sz="2000" kern="1200" cap="none" spc="0" normalizeH="0" baseline="0" noProof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文本框 10"/>
          <p:cNvSpPr txBox="1"/>
          <p:nvPr/>
        </p:nvSpPr>
        <p:spPr>
          <a:xfrm>
            <a:off x="10687595" y="4842146"/>
            <a:ext cx="12218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000" dirty="0" smtClean="0">
                <a:latin typeface="+mn-lt"/>
                <a:ea typeface="+mn-ea"/>
                <a:cs typeface="+mn-ea"/>
                <a:sym typeface="+mn-lt"/>
              </a:rPr>
              <a:t>Logo</a:t>
            </a: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墙</a:t>
            </a:r>
            <a:endParaRPr kumimoji="0" lang="zh-CN" altLang="en-US" sz="2000" kern="1200" cap="none" spc="0" normalizeH="0" baseline="0" noProof="0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5313363" y="373063"/>
            <a:ext cx="6610350" cy="6049962"/>
            <a:chOff x="6696840" y="1639792"/>
            <a:chExt cx="5227320" cy="4784197"/>
          </a:xfrm>
        </p:grpSpPr>
        <p:pic>
          <p:nvPicPr>
            <p:cNvPr id="22544" name="图片 4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696840" y="1639792"/>
              <a:ext cx="5227320" cy="47701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" name="矩形 46"/>
            <p:cNvSpPr/>
            <p:nvPr/>
          </p:nvSpPr>
          <p:spPr>
            <a:xfrm>
              <a:off x="6696840" y="1639792"/>
              <a:ext cx="5227320" cy="4784197"/>
            </a:xfrm>
            <a:prstGeom prst="rect">
              <a:avLst/>
            </a:prstGeom>
            <a:solidFill>
              <a:srgbClr val="313C2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4273550" y="373063"/>
            <a:ext cx="3644900" cy="6049963"/>
          </a:xfrm>
          <a:prstGeom prst="rect">
            <a:avLst/>
          </a:prstGeom>
          <a:solidFill>
            <a:srgbClr val="DED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2532" name="组合 1"/>
          <p:cNvGrpSpPr/>
          <p:nvPr/>
        </p:nvGrpSpPr>
        <p:grpSpPr>
          <a:xfrm>
            <a:off x="679450" y="633413"/>
            <a:ext cx="2726055" cy="583565"/>
            <a:chOff x="708660" y="636987"/>
            <a:chExt cx="2725916" cy="582557"/>
          </a:xfrm>
        </p:grpSpPr>
        <p:sp>
          <p:nvSpPr>
            <p:cNvPr id="3" name="文本框 2"/>
            <p:cNvSpPr txBox="1"/>
            <p:nvPr/>
          </p:nvSpPr>
          <p:spPr>
            <a:xfrm>
              <a:off x="1219809" y="636987"/>
              <a:ext cx="2214767" cy="5825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32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平面布置图</a:t>
              </a:r>
            </a:p>
          </p:txBody>
        </p:sp>
        <p:grpSp>
          <p:nvGrpSpPr>
            <p:cNvPr id="22541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600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865" y="1163895"/>
                <a:ext cx="274600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9450" y="1788160"/>
            <a:ext cx="3183890" cy="39935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0075" y="2087245"/>
            <a:ext cx="3611880" cy="339534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945" y="1788160"/>
            <a:ext cx="2912110" cy="3889375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3667125" y="3355975"/>
            <a:ext cx="993140" cy="497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23"/>
          <p:cNvSpPr/>
          <p:nvPr/>
        </p:nvSpPr>
        <p:spPr>
          <a:xfrm>
            <a:off x="7463155" y="3355975"/>
            <a:ext cx="993140" cy="497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-97258" y="-542348"/>
            <a:ext cx="11248592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19900" kern="1200" cap="none" spc="0" normalizeH="0" baseline="0" noProof="0" dirty="0">
                <a:solidFill>
                  <a:srgbClr val="313C2E">
                    <a:alpha val="5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education</a:t>
            </a:r>
            <a:endParaRPr kumimoji="0" lang="zh-CN" altLang="en-US" sz="19900" kern="1200" cap="none" spc="0" normalizeH="0" baseline="0" noProof="0" dirty="0">
              <a:solidFill>
                <a:srgbClr val="313C2E">
                  <a:alpha val="5000"/>
                </a:srgb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直角三角形 4"/>
          <p:cNvSpPr/>
          <p:nvPr/>
        </p:nvSpPr>
        <p:spPr>
          <a:xfrm flipH="1">
            <a:off x="4622800" y="1592263"/>
            <a:ext cx="7858125" cy="5440363"/>
          </a:xfrm>
          <a:prstGeom prst="rtTriangle">
            <a:avLst/>
          </a:prstGeom>
          <a:solidFill>
            <a:srgbClr val="31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1525" y="1303338"/>
            <a:ext cx="10748963" cy="4352925"/>
          </a:xfrm>
          <a:prstGeom prst="rect">
            <a:avLst/>
          </a:prstGeom>
          <a:solidFill>
            <a:srgbClr val="FBF9FB"/>
          </a:solidFill>
          <a:ln>
            <a:noFill/>
          </a:ln>
          <a:effectLst>
            <a:outerShdw blurRad="2667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任意多边形: 形状 13"/>
          <p:cNvSpPr/>
          <p:nvPr/>
        </p:nvSpPr>
        <p:spPr>
          <a:xfrm flipH="1">
            <a:off x="2936875" y="1303338"/>
            <a:ext cx="8583613" cy="4352925"/>
          </a:xfrm>
          <a:custGeom>
            <a:avLst/>
            <a:gdLst>
              <a:gd name="connsiteX0" fmla="*/ 2224167 w 8312770"/>
              <a:gd name="connsiteY0" fmla="*/ 0 h 5273040"/>
              <a:gd name="connsiteX1" fmla="*/ 0 w 8312770"/>
              <a:gd name="connsiteY1" fmla="*/ 0 h 5273040"/>
              <a:gd name="connsiteX2" fmla="*/ 0 w 8312770"/>
              <a:gd name="connsiteY2" fmla="*/ 1122639 h 5273040"/>
              <a:gd name="connsiteX3" fmla="*/ 4792330 w 8312770"/>
              <a:gd name="connsiteY3" fmla="*/ 5273040 h 5273040"/>
              <a:gd name="connsiteX4" fmla="*/ 8312770 w 8312770"/>
              <a:gd name="connsiteY4" fmla="*/ 5273040 h 5273040"/>
              <a:gd name="connsiteX5" fmla="*/ 2224167 w 8312770"/>
              <a:gd name="connsiteY5" fmla="*/ 0 h 527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2770" h="5273040">
                <a:moveTo>
                  <a:pt x="2224167" y="0"/>
                </a:moveTo>
                <a:lnTo>
                  <a:pt x="0" y="0"/>
                </a:lnTo>
                <a:lnTo>
                  <a:pt x="0" y="1122639"/>
                </a:lnTo>
                <a:lnTo>
                  <a:pt x="4792330" y="5273040"/>
                </a:lnTo>
                <a:lnTo>
                  <a:pt x="8312770" y="5273040"/>
                </a:lnTo>
                <a:lnTo>
                  <a:pt x="2224167" y="0"/>
                </a:lnTo>
                <a:close/>
              </a:path>
            </a:pathLst>
          </a:custGeom>
          <a:solidFill>
            <a:srgbClr val="313C2E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5179" y="1366611"/>
            <a:ext cx="16401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solidFill>
                  <a:srgbClr val="313C2E">
                    <a:alpha val="93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Education.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936750" y="2520950"/>
            <a:ext cx="3611880" cy="1390333"/>
            <a:chOff x="1936338" y="2521522"/>
            <a:chExt cx="3612268" cy="1389103"/>
          </a:xfrm>
        </p:grpSpPr>
        <p:sp>
          <p:nvSpPr>
            <p:cNvPr id="22" name="文本框 21"/>
            <p:cNvSpPr txBox="1"/>
            <p:nvPr/>
          </p:nvSpPr>
          <p:spPr>
            <a:xfrm>
              <a:off x="1936338" y="2989421"/>
              <a:ext cx="3612268" cy="9212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54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效果图展示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39537" y="2521522"/>
              <a:ext cx="1038336" cy="3996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2000" b="1" kern="1200" cap="none" spc="0" normalizeH="0" baseline="0" noProof="0" dirty="0">
                  <a:solidFill>
                    <a:srgbClr val="313C2E"/>
                  </a:solidFill>
                  <a:latin typeface="+mn-lt"/>
                  <a:ea typeface="+mn-ea"/>
                  <a:cs typeface="+mn-ea"/>
                  <a:sym typeface="+mn-lt"/>
                </a:rPr>
                <a:t>Part 03</a:t>
              </a:r>
              <a:endParaRPr kumimoji="0" lang="zh-CN" altLang="en-US" sz="2000" b="1" kern="1200" cap="none" spc="0" normalizeH="0" baseline="0" noProof="0" dirty="0">
                <a:solidFill>
                  <a:srgbClr val="313C2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751513" y="5389563"/>
            <a:ext cx="788987" cy="719137"/>
            <a:chOff x="5620106" y="5372383"/>
            <a:chExt cx="1097280" cy="849985"/>
          </a:xfrm>
        </p:grpSpPr>
        <p:sp>
          <p:nvSpPr>
            <p:cNvPr id="43" name="矩形: 圆角 42"/>
            <p:cNvSpPr/>
            <p:nvPr/>
          </p:nvSpPr>
          <p:spPr>
            <a:xfrm>
              <a:off x="5620106" y="5372383"/>
              <a:ext cx="1097280" cy="849985"/>
            </a:xfrm>
            <a:prstGeom prst="roundRect">
              <a:avLst>
                <a:gd name="adj" fmla="val 4116"/>
              </a:avLst>
            </a:prstGeom>
            <a:solidFill>
              <a:srgbClr val="FBF9FB"/>
            </a:solidFill>
            <a:ln>
              <a:noFill/>
            </a:ln>
            <a:effectLst>
              <a:outerShdw blurRad="444500" dist="190500" dir="5400000" algn="t" rotWithShape="0">
                <a:srgbClr val="313C2E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 rot="5400000">
              <a:off x="5963287" y="5448764"/>
              <a:ext cx="410921" cy="682212"/>
            </a:xfrm>
            <a:prstGeom prst="chevron">
              <a:avLst>
                <a:gd name="adj" fmla="val 84426"/>
              </a:avLst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046913" y="2479675"/>
            <a:ext cx="2359025" cy="1987550"/>
            <a:chOff x="7047001" y="2479354"/>
            <a:chExt cx="2358695" cy="1987163"/>
          </a:xfrm>
        </p:grpSpPr>
        <p:sp>
          <p:nvSpPr>
            <p:cNvPr id="45" name="任意多边形: 形状 44"/>
            <p:cNvSpPr/>
            <p:nvPr/>
          </p:nvSpPr>
          <p:spPr>
            <a:xfrm flipH="1">
              <a:off x="8313649" y="2479354"/>
              <a:ext cx="1092047" cy="1906217"/>
            </a:xfrm>
            <a:custGeom>
              <a:avLst/>
              <a:gdLst/>
              <a:ahLst/>
              <a:cxnLst/>
              <a:rect l="l" t="t" r="r" b="b"/>
              <a:pathLst>
                <a:path w="1092168" h="1905560">
                  <a:moveTo>
                    <a:pt x="711003" y="0"/>
                  </a:moveTo>
                  <a:cubicBezTo>
                    <a:pt x="419310" y="0"/>
                    <a:pt x="240040" y="125591"/>
                    <a:pt x="173193" y="376771"/>
                  </a:cubicBezTo>
                  <a:lnTo>
                    <a:pt x="173193" y="443618"/>
                  </a:lnTo>
                  <a:cubicBezTo>
                    <a:pt x="173193" y="555029"/>
                    <a:pt x="255232" y="679606"/>
                    <a:pt x="419310" y="817350"/>
                  </a:cubicBezTo>
                  <a:cubicBezTo>
                    <a:pt x="139770" y="938889"/>
                    <a:pt x="0" y="1063467"/>
                    <a:pt x="0" y="1191083"/>
                  </a:cubicBezTo>
                  <a:lnTo>
                    <a:pt x="0" y="1216590"/>
                  </a:lnTo>
                  <a:lnTo>
                    <a:pt x="995259" y="1905560"/>
                  </a:lnTo>
                  <a:lnTo>
                    <a:pt x="1011385" y="1883902"/>
                  </a:lnTo>
                  <a:cubicBezTo>
                    <a:pt x="1035978" y="1842598"/>
                    <a:pt x="1051312" y="1788903"/>
                    <a:pt x="1057389" y="1722816"/>
                  </a:cubicBezTo>
                  <a:cubicBezTo>
                    <a:pt x="927748" y="1722816"/>
                    <a:pt x="796081" y="1691418"/>
                    <a:pt x="662388" y="1628623"/>
                  </a:cubicBezTo>
                  <a:cubicBezTo>
                    <a:pt x="459823" y="1482776"/>
                    <a:pt x="335246" y="1354148"/>
                    <a:pt x="288655" y="1242737"/>
                  </a:cubicBezTo>
                  <a:lnTo>
                    <a:pt x="358540" y="1191083"/>
                  </a:lnTo>
                  <a:cubicBezTo>
                    <a:pt x="358540" y="1130313"/>
                    <a:pt x="567182" y="1116134"/>
                    <a:pt x="984466" y="1148544"/>
                  </a:cubicBezTo>
                  <a:cubicBezTo>
                    <a:pt x="1081697" y="1079672"/>
                    <a:pt x="1113095" y="1047262"/>
                    <a:pt x="1078659" y="1051313"/>
                  </a:cubicBezTo>
                  <a:lnTo>
                    <a:pt x="1078659" y="1008774"/>
                  </a:lnTo>
                  <a:cubicBezTo>
                    <a:pt x="1078659" y="887235"/>
                    <a:pt x="964210" y="806209"/>
                    <a:pt x="735311" y="765696"/>
                  </a:cubicBezTo>
                  <a:cubicBezTo>
                    <a:pt x="567182" y="589465"/>
                    <a:pt x="483118" y="463874"/>
                    <a:pt x="483118" y="388925"/>
                  </a:cubicBezTo>
                  <a:cubicBezTo>
                    <a:pt x="460836" y="255232"/>
                    <a:pt x="586426" y="154963"/>
                    <a:pt x="859889" y="88116"/>
                  </a:cubicBezTo>
                  <a:lnTo>
                    <a:pt x="884196" y="88116"/>
                  </a:lnTo>
                  <a:lnTo>
                    <a:pt x="884196" y="133693"/>
                  </a:lnTo>
                  <a:lnTo>
                    <a:pt x="932812" y="133693"/>
                  </a:lnTo>
                  <a:lnTo>
                    <a:pt x="932812" y="88116"/>
                  </a:lnTo>
                  <a:cubicBezTo>
                    <a:pt x="932812" y="47603"/>
                    <a:pt x="858876" y="18231"/>
                    <a:pt x="711003" y="0"/>
                  </a:cubicBezTo>
                  <a:close/>
                </a:path>
              </a:pathLst>
            </a:cu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 flipH="1">
              <a:off x="7047001" y="2544429"/>
              <a:ext cx="999985" cy="1922088"/>
            </a:xfrm>
            <a:custGeom>
              <a:avLst/>
              <a:gdLst/>
              <a:ahLst/>
              <a:cxnLst/>
              <a:rect l="l" t="t" r="r" b="b"/>
              <a:pathLst>
                <a:path w="999658" h="1922044">
                  <a:moveTo>
                    <a:pt x="612794" y="0"/>
                  </a:moveTo>
                  <a:lnTo>
                    <a:pt x="598769" y="9704"/>
                  </a:lnTo>
                  <a:cubicBezTo>
                    <a:pt x="584970" y="20592"/>
                    <a:pt x="570727" y="33126"/>
                    <a:pt x="556041" y="47305"/>
                  </a:cubicBezTo>
                  <a:cubicBezTo>
                    <a:pt x="472989" y="35151"/>
                    <a:pt x="413232" y="29074"/>
                    <a:pt x="376770" y="29074"/>
                  </a:cubicBezTo>
                  <a:cubicBezTo>
                    <a:pt x="239026" y="116177"/>
                    <a:pt x="135718" y="302537"/>
                    <a:pt x="66846" y="588154"/>
                  </a:cubicBezTo>
                  <a:cubicBezTo>
                    <a:pt x="22282" y="762360"/>
                    <a:pt x="0" y="882886"/>
                    <a:pt x="0" y="949732"/>
                  </a:cubicBezTo>
                  <a:cubicBezTo>
                    <a:pt x="198513" y="1585786"/>
                    <a:pt x="361578" y="1903813"/>
                    <a:pt x="489194" y="1903813"/>
                  </a:cubicBezTo>
                  <a:lnTo>
                    <a:pt x="622887" y="1922044"/>
                  </a:lnTo>
                  <a:lnTo>
                    <a:pt x="644156" y="1922044"/>
                  </a:lnTo>
                  <a:cubicBezTo>
                    <a:pt x="808234" y="1922044"/>
                    <a:pt x="890273" y="1741761"/>
                    <a:pt x="890273" y="1381196"/>
                  </a:cubicBezTo>
                  <a:cubicBezTo>
                    <a:pt x="944965" y="1336631"/>
                    <a:pt x="981427" y="1060130"/>
                    <a:pt x="999658" y="551692"/>
                  </a:cubicBezTo>
                  <a:cubicBezTo>
                    <a:pt x="999658" y="470160"/>
                    <a:pt x="993645" y="396603"/>
                    <a:pt x="981617" y="331023"/>
                  </a:cubicBezTo>
                  <a:lnTo>
                    <a:pt x="959382" y="239926"/>
                  </a:lnTo>
                  <a:lnTo>
                    <a:pt x="612794" y="0"/>
                  </a:lnTo>
                  <a:close/>
                  <a:moveTo>
                    <a:pt x="531733" y="171883"/>
                  </a:moveTo>
                  <a:cubicBezTo>
                    <a:pt x="665426" y="200242"/>
                    <a:pt x="732272" y="278229"/>
                    <a:pt x="732272" y="405845"/>
                  </a:cubicBezTo>
                  <a:cubicBezTo>
                    <a:pt x="793042" y="507128"/>
                    <a:pt x="830516" y="633731"/>
                    <a:pt x="844696" y="785655"/>
                  </a:cubicBezTo>
                  <a:cubicBezTo>
                    <a:pt x="844696" y="1421709"/>
                    <a:pt x="748477" y="1739736"/>
                    <a:pt x="556041" y="1739736"/>
                  </a:cubicBezTo>
                  <a:cubicBezTo>
                    <a:pt x="442604" y="1739736"/>
                    <a:pt x="323091" y="1614145"/>
                    <a:pt x="197500" y="1362965"/>
                  </a:cubicBezTo>
                  <a:cubicBezTo>
                    <a:pt x="183321" y="1213067"/>
                    <a:pt x="153949" y="1104694"/>
                    <a:pt x="109385" y="1037848"/>
                  </a:cubicBezTo>
                  <a:lnTo>
                    <a:pt x="133692" y="949732"/>
                  </a:lnTo>
                  <a:lnTo>
                    <a:pt x="133692" y="928463"/>
                  </a:lnTo>
                  <a:cubicBezTo>
                    <a:pt x="133692" y="873770"/>
                    <a:pt x="125590" y="814014"/>
                    <a:pt x="109385" y="749193"/>
                  </a:cubicBezTo>
                  <a:cubicBezTo>
                    <a:pt x="109385" y="581064"/>
                    <a:pt x="191424" y="388627"/>
                    <a:pt x="355501" y="171883"/>
                  </a:cubicBezTo>
                  <a:lnTo>
                    <a:pt x="531733" y="171883"/>
                  </a:lnTo>
                  <a:close/>
                </a:path>
              </a:pathLst>
            </a:cu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 flipH="1">
              <a:off x="7086682" y="2499988"/>
              <a:ext cx="347614" cy="284107"/>
            </a:xfrm>
            <a:custGeom>
              <a:avLst/>
              <a:gdLst/>
              <a:ahLst/>
              <a:cxnLst/>
              <a:rect l="l" t="t" r="r" b="b"/>
              <a:pathLst>
                <a:path w="346588" h="283775">
                  <a:moveTo>
                    <a:pt x="98209" y="0"/>
                  </a:moveTo>
                  <a:cubicBezTo>
                    <a:pt x="75927" y="2026"/>
                    <a:pt x="51872" y="10635"/>
                    <a:pt x="26045" y="25827"/>
                  </a:cubicBezTo>
                  <a:lnTo>
                    <a:pt x="0" y="43849"/>
                  </a:lnTo>
                  <a:lnTo>
                    <a:pt x="346588" y="283775"/>
                  </a:lnTo>
                  <a:lnTo>
                    <a:pt x="346272" y="282483"/>
                  </a:lnTo>
                  <a:cubicBezTo>
                    <a:pt x="301169" y="138472"/>
                    <a:pt x="218482" y="44311"/>
                    <a:pt x="98209" y="0"/>
                  </a:cubicBezTo>
                  <a:close/>
                </a:path>
              </a:pathLst>
            </a:custGeom>
            <a:solidFill>
              <a:srgbClr val="DED4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 flipH="1">
              <a:off x="8410472" y="3696730"/>
              <a:ext cx="995224" cy="769787"/>
            </a:xfrm>
            <a:custGeom>
              <a:avLst/>
              <a:gdLst/>
              <a:ahLst/>
              <a:cxnLst/>
              <a:rect l="l" t="t" r="r" b="b"/>
              <a:pathLst>
                <a:path w="995259" h="770573">
                  <a:moveTo>
                    <a:pt x="0" y="0"/>
                  </a:moveTo>
                  <a:lnTo>
                    <a:pt x="0" y="41339"/>
                  </a:lnTo>
                  <a:cubicBezTo>
                    <a:pt x="0" y="270238"/>
                    <a:pt x="228899" y="513315"/>
                    <a:pt x="686696" y="770573"/>
                  </a:cubicBezTo>
                  <a:lnTo>
                    <a:pt x="811273" y="770573"/>
                  </a:lnTo>
                  <a:cubicBezTo>
                    <a:pt x="885210" y="770573"/>
                    <a:pt x="942687" y="748544"/>
                    <a:pt x="983706" y="704486"/>
                  </a:cubicBezTo>
                  <a:lnTo>
                    <a:pt x="995259" y="68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4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31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73100" y="1198563"/>
            <a:ext cx="10747375" cy="4857750"/>
            <a:chOff x="708598" y="1317655"/>
            <a:chExt cx="10747469" cy="4857099"/>
          </a:xfrm>
        </p:grpSpPr>
        <p:sp>
          <p:nvSpPr>
            <p:cNvPr id="3" name="矩形 2"/>
            <p:cNvSpPr/>
            <p:nvPr/>
          </p:nvSpPr>
          <p:spPr>
            <a:xfrm>
              <a:off x="708598" y="1317655"/>
              <a:ext cx="10747469" cy="4477737"/>
            </a:xfrm>
            <a:prstGeom prst="rect">
              <a:avLst/>
            </a:prstGeom>
            <a:solidFill>
              <a:srgbClr val="FBF9FB"/>
            </a:solidFill>
            <a:ln>
              <a:noFill/>
            </a:ln>
            <a:effectLst>
              <a:outerShdw blurRad="266700" sx="102000" sy="102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292803" y="1908126"/>
              <a:ext cx="295278" cy="295235"/>
            </a:xfrm>
            <a:prstGeom prst="ellipse">
              <a:avLst/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718257" y="1577970"/>
              <a:ext cx="1936767" cy="10158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6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目录</a:t>
              </a:r>
              <a:r>
                <a:rPr kumimoji="0" lang="en-US" altLang="zh-CN" sz="6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60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718257" y="2973195"/>
              <a:ext cx="3462837" cy="7077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4000" kern="1200" cap="none" spc="0" normalizeH="0" baseline="0" noProof="0" dirty="0" smtClean="0">
                  <a:latin typeface="+mn-lt"/>
                  <a:ea typeface="+mn-ea"/>
                  <a:cs typeface="+mn-ea"/>
                  <a:sym typeface="+mn-lt"/>
                </a:rPr>
                <a:t>01.</a:t>
              </a:r>
              <a:r>
                <a:rPr kumimoji="0" lang="zh-CN" altLang="en-US" sz="4000" kern="1200" cap="none" spc="0" normalizeH="0" baseline="0" noProof="0" dirty="0" smtClean="0">
                  <a:latin typeface="+mn-lt"/>
                  <a:ea typeface="+mn-ea"/>
                  <a:cs typeface="+mn-ea"/>
                  <a:sym typeface="+mn-lt"/>
                </a:rPr>
                <a:t>施工图绘制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182480" y="2973195"/>
              <a:ext cx="2949872" cy="7077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4000" kern="1200" cap="none" spc="0" normalizeH="0" baseline="0" noProof="0" dirty="0" smtClean="0">
                  <a:latin typeface="+mn-lt"/>
                  <a:ea typeface="+mn-ea"/>
                  <a:cs typeface="+mn-ea"/>
                  <a:sym typeface="+mn-lt"/>
                </a:rPr>
                <a:t>02.</a:t>
              </a:r>
              <a:r>
                <a:rPr kumimoji="0" lang="zh-CN" altLang="en-US" sz="4000" kern="1200" cap="none" spc="0" normalizeH="0" baseline="0" noProof="0" dirty="0" smtClean="0">
                  <a:latin typeface="+mn-lt"/>
                  <a:ea typeface="+mn-ea"/>
                  <a:cs typeface="+mn-ea"/>
                  <a:sym typeface="+mn-lt"/>
                </a:rPr>
                <a:t>庭院设计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718257" y="4370008"/>
              <a:ext cx="3463955" cy="7079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03.</a:t>
              </a:r>
              <a:r>
                <a:rPr kumimoji="0" lang="zh-CN" altLang="en-US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效果图展示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182480" y="4382706"/>
              <a:ext cx="2949872" cy="7077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04.</a:t>
              </a:r>
              <a:r>
                <a:rPr kumimoji="0" lang="zh-CN" altLang="en-US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实习</a:t>
              </a:r>
              <a:r>
                <a:rPr kumimoji="0" lang="zh-CN" altLang="en-US" sz="4000" kern="1200" cap="none" spc="0" normalizeH="0" baseline="0" noProof="0" dirty="0" smtClean="0">
                  <a:latin typeface="+mn-lt"/>
                  <a:ea typeface="+mn-ea"/>
                  <a:cs typeface="+mn-ea"/>
                  <a:sym typeface="+mn-lt"/>
                </a:rPr>
                <a:t>心得</a:t>
              </a:r>
              <a:endParaRPr kumimoji="0" lang="en-US" altLang="zh-CN" sz="40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796" y="1739873"/>
              <a:ext cx="2957538" cy="4434881"/>
            </a:xfrm>
            <a:prstGeom prst="rect">
              <a:avLst/>
            </a:prstGeom>
            <a:effectLst>
              <a:outerShdw blurRad="241300" dist="63500" dir="2700000" algn="tl" rotWithShape="0">
                <a:srgbClr val="313C2E">
                  <a:alpha val="40000"/>
                </a:srgbClr>
              </a:outerShdw>
            </a:effectLst>
          </p:spPr>
        </p:pic>
      </p:grpSp>
      <p:grpSp>
        <p:nvGrpSpPr>
          <p:cNvPr id="20" name="组合 19"/>
          <p:cNvGrpSpPr/>
          <p:nvPr/>
        </p:nvGrpSpPr>
        <p:grpSpPr>
          <a:xfrm rot="5400000">
            <a:off x="279400" y="3068638"/>
            <a:ext cx="787400" cy="719137"/>
            <a:chOff x="5620106" y="5372383"/>
            <a:chExt cx="1097280" cy="849985"/>
          </a:xfrm>
        </p:grpSpPr>
        <p:sp>
          <p:nvSpPr>
            <p:cNvPr id="9" name="矩形: 圆角 8"/>
            <p:cNvSpPr/>
            <p:nvPr/>
          </p:nvSpPr>
          <p:spPr>
            <a:xfrm>
              <a:off x="5620106" y="5372383"/>
              <a:ext cx="1097280" cy="849985"/>
            </a:xfrm>
            <a:prstGeom prst="roundRect">
              <a:avLst>
                <a:gd name="adj" fmla="val 4116"/>
              </a:avLst>
            </a:prstGeom>
            <a:solidFill>
              <a:srgbClr val="FBF9FB"/>
            </a:solidFill>
            <a:ln>
              <a:noFill/>
            </a:ln>
            <a:effectLst>
              <a:outerShdw blurRad="444500" dist="190500" dir="5400000" algn="t" rotWithShape="0">
                <a:srgbClr val="313C2E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箭头: V 形 17"/>
            <p:cNvSpPr/>
            <p:nvPr/>
          </p:nvSpPr>
          <p:spPr>
            <a:xfrm rot="5400000">
              <a:off x="5963286" y="5449182"/>
              <a:ext cx="410919" cy="681375"/>
            </a:xfrm>
            <a:prstGeom prst="chevron">
              <a:avLst>
                <a:gd name="adj" fmla="val 84426"/>
              </a:avLst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rot="-5400000" flipH="1">
            <a:off x="11075988" y="3068638"/>
            <a:ext cx="787400" cy="719137"/>
            <a:chOff x="5620106" y="5372383"/>
            <a:chExt cx="1097280" cy="849985"/>
          </a:xfrm>
        </p:grpSpPr>
        <p:sp>
          <p:nvSpPr>
            <p:cNvPr id="24" name="矩形: 圆角 23"/>
            <p:cNvSpPr/>
            <p:nvPr/>
          </p:nvSpPr>
          <p:spPr>
            <a:xfrm>
              <a:off x="5620106" y="5372383"/>
              <a:ext cx="1097280" cy="849985"/>
            </a:xfrm>
            <a:prstGeom prst="roundRect">
              <a:avLst>
                <a:gd name="adj" fmla="val 4116"/>
              </a:avLst>
            </a:prstGeom>
            <a:solidFill>
              <a:srgbClr val="FBF9FB"/>
            </a:solidFill>
            <a:ln>
              <a:noFill/>
            </a:ln>
            <a:effectLst>
              <a:outerShdw blurRad="444500" dist="190500" dir="5400000" algn="t" rotWithShape="0">
                <a:srgbClr val="313C2E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箭头: V 形 24"/>
            <p:cNvSpPr/>
            <p:nvPr/>
          </p:nvSpPr>
          <p:spPr>
            <a:xfrm rot="5400000">
              <a:off x="5963286" y="5449182"/>
              <a:ext cx="410921" cy="681375"/>
            </a:xfrm>
            <a:prstGeom prst="chevron">
              <a:avLst>
                <a:gd name="adj" fmla="val 84426"/>
              </a:avLst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组合 1"/>
          <p:cNvGrpSpPr/>
          <p:nvPr/>
        </p:nvGrpSpPr>
        <p:grpSpPr>
          <a:xfrm>
            <a:off x="581025" y="522288"/>
            <a:ext cx="2726055" cy="583565"/>
            <a:chOff x="708660" y="636987"/>
            <a:chExt cx="2725149" cy="582557"/>
          </a:xfrm>
        </p:grpSpPr>
        <p:sp>
          <p:nvSpPr>
            <p:cNvPr id="3" name="文本框 2"/>
            <p:cNvSpPr txBox="1"/>
            <p:nvPr/>
          </p:nvSpPr>
          <p:spPr>
            <a:xfrm>
              <a:off x="1219665" y="636987"/>
              <a:ext cx="2214144" cy="5825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32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俯视图效果</a:t>
              </a:r>
            </a:p>
          </p:txBody>
        </p:sp>
        <p:grpSp>
          <p:nvGrpSpPr>
            <p:cNvPr id="36874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52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919" y="1163895"/>
                <a:ext cx="27452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5211763" y="366713"/>
            <a:ext cx="6705600" cy="6094412"/>
            <a:chOff x="231992" y="386044"/>
            <a:chExt cx="14338371" cy="2509556"/>
          </a:xfrm>
        </p:grpSpPr>
        <p:pic>
          <p:nvPicPr>
            <p:cNvPr id="36871" name="图片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153274" y="-5521487"/>
              <a:ext cx="2509555" cy="143246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" name="矩形 32"/>
            <p:cNvSpPr/>
            <p:nvPr/>
          </p:nvSpPr>
          <p:spPr>
            <a:xfrm>
              <a:off x="231992" y="386044"/>
              <a:ext cx="14338371" cy="2509556"/>
            </a:xfrm>
            <a:prstGeom prst="rect">
              <a:avLst/>
            </a:prstGeom>
            <a:solidFill>
              <a:srgbClr val="313C2E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4" name="图片 3" descr="L3D196S21ENDIL56E4FSGEOVILUF3P3WU888_1920x1080"/>
          <p:cNvPicPr>
            <a:picLocks noChangeAspect="1"/>
          </p:cNvPicPr>
          <p:nvPr/>
        </p:nvPicPr>
        <p:blipFill>
          <a:blip r:embed="rId3"/>
          <a:srcRect l="23005" r="28617"/>
          <a:stretch>
            <a:fillRect/>
          </a:stretch>
        </p:blipFill>
        <p:spPr>
          <a:xfrm>
            <a:off x="6131560" y="600075"/>
            <a:ext cx="4866005" cy="5657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1293495"/>
            <a:ext cx="3369310" cy="4498340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4660900" y="2995930"/>
            <a:ext cx="1383665" cy="8362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组合 1"/>
          <p:cNvGrpSpPr/>
          <p:nvPr/>
        </p:nvGrpSpPr>
        <p:grpSpPr>
          <a:xfrm>
            <a:off x="581025" y="522288"/>
            <a:ext cx="1913255" cy="583565"/>
            <a:chOff x="708660" y="636987"/>
            <a:chExt cx="1912619" cy="582557"/>
          </a:xfrm>
        </p:grpSpPr>
        <p:sp>
          <p:nvSpPr>
            <p:cNvPr id="3" name="文本框 2"/>
            <p:cNvSpPr txBox="1"/>
            <p:nvPr/>
          </p:nvSpPr>
          <p:spPr>
            <a:xfrm>
              <a:off x="1219665" y="636987"/>
              <a:ext cx="1401614" cy="5825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32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效果图</a:t>
              </a:r>
              <a:endParaRPr kumimoji="0" lang="en-US" altLang="zh-CN" sz="32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6874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52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919" y="1163895"/>
                <a:ext cx="27452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5211763" y="366713"/>
            <a:ext cx="6705600" cy="6094412"/>
            <a:chOff x="231992" y="386044"/>
            <a:chExt cx="14338371" cy="2509556"/>
          </a:xfrm>
        </p:grpSpPr>
        <p:pic>
          <p:nvPicPr>
            <p:cNvPr id="36871" name="图片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153274" y="-5521487"/>
              <a:ext cx="2509555" cy="143246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" name="矩形 32"/>
            <p:cNvSpPr/>
            <p:nvPr/>
          </p:nvSpPr>
          <p:spPr>
            <a:xfrm>
              <a:off x="231992" y="386044"/>
              <a:ext cx="14338371" cy="2509556"/>
            </a:xfrm>
            <a:prstGeom prst="rect">
              <a:avLst/>
            </a:prstGeom>
            <a:solidFill>
              <a:srgbClr val="313C2E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4" name="图片 3" descr="L3D327S21ENDIL2NAGVSGFATWLUF3P3UI888_1024x576(1)"/>
          <p:cNvPicPr>
            <a:picLocks noChangeAspect="1"/>
          </p:cNvPicPr>
          <p:nvPr/>
        </p:nvPicPr>
        <p:blipFill>
          <a:blip r:embed="rId3"/>
          <a:srcRect b="10503"/>
          <a:stretch>
            <a:fillRect/>
          </a:stretch>
        </p:blipFill>
        <p:spPr>
          <a:xfrm>
            <a:off x="581025" y="2566670"/>
            <a:ext cx="6502400" cy="3657600"/>
          </a:xfrm>
          <a:prstGeom prst="rect">
            <a:avLst/>
          </a:prstGeom>
        </p:spPr>
      </p:pic>
      <p:pic>
        <p:nvPicPr>
          <p:cNvPr id="2" name="图片 1" descr="L3D327S21ENDIL2OEB5SGFATWLUF3P3WO888_1024x576"/>
          <p:cNvPicPr>
            <a:picLocks noChangeAspect="1"/>
          </p:cNvPicPr>
          <p:nvPr/>
        </p:nvPicPr>
        <p:blipFill>
          <a:blip r:embed="rId4"/>
          <a:srcRect l="-824" r="6044" b="10322"/>
          <a:stretch>
            <a:fillRect/>
          </a:stretch>
        </p:blipFill>
        <p:spPr>
          <a:xfrm>
            <a:off x="5313680" y="1012825"/>
            <a:ext cx="6502400" cy="3657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组合 1"/>
          <p:cNvGrpSpPr/>
          <p:nvPr/>
        </p:nvGrpSpPr>
        <p:grpSpPr>
          <a:xfrm>
            <a:off x="581025" y="522288"/>
            <a:ext cx="1913255" cy="583565"/>
            <a:chOff x="708660" y="636987"/>
            <a:chExt cx="1912619" cy="582557"/>
          </a:xfrm>
        </p:grpSpPr>
        <p:sp>
          <p:nvSpPr>
            <p:cNvPr id="3" name="文本框 2"/>
            <p:cNvSpPr txBox="1"/>
            <p:nvPr/>
          </p:nvSpPr>
          <p:spPr>
            <a:xfrm>
              <a:off x="1219665" y="636987"/>
              <a:ext cx="1401614" cy="5825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32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效果图</a:t>
              </a:r>
            </a:p>
          </p:txBody>
        </p:sp>
        <p:grpSp>
          <p:nvGrpSpPr>
            <p:cNvPr id="34829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52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919" y="1163895"/>
                <a:ext cx="27452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" name="图片 3" descr="L3D327S21ENDIL2NEV5SGFATWLUF3P3WQ888_1024x576"/>
          <p:cNvPicPr>
            <a:picLocks noChangeAspect="1"/>
          </p:cNvPicPr>
          <p:nvPr/>
        </p:nvPicPr>
        <p:blipFill>
          <a:blip r:embed="rId2"/>
          <a:srcRect b="8364"/>
          <a:stretch>
            <a:fillRect/>
          </a:stretch>
        </p:blipFill>
        <p:spPr>
          <a:xfrm>
            <a:off x="4942205" y="1012825"/>
            <a:ext cx="6502400" cy="3589655"/>
          </a:xfrm>
          <a:prstGeom prst="rect">
            <a:avLst/>
          </a:prstGeom>
        </p:spPr>
      </p:pic>
      <p:pic>
        <p:nvPicPr>
          <p:cNvPr id="7" name="图片 6" descr="L3D327S21ENDIL2NGSFSGFATWLUF3P3XW888_1024x576"/>
          <p:cNvPicPr>
            <a:picLocks noChangeAspect="1"/>
          </p:cNvPicPr>
          <p:nvPr/>
        </p:nvPicPr>
        <p:blipFill>
          <a:blip r:embed="rId3"/>
          <a:srcRect t="5625" b="8731"/>
          <a:stretch>
            <a:fillRect/>
          </a:stretch>
        </p:blipFill>
        <p:spPr>
          <a:xfrm>
            <a:off x="790575" y="2649220"/>
            <a:ext cx="6502400" cy="343217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-97258" y="-542348"/>
            <a:ext cx="11248592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19900" kern="1200" cap="none" spc="0" normalizeH="0" baseline="0" noProof="0" dirty="0">
                <a:solidFill>
                  <a:srgbClr val="313C2E">
                    <a:alpha val="5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education</a:t>
            </a:r>
            <a:endParaRPr kumimoji="0" lang="zh-CN" altLang="en-US" sz="19900" kern="1200" cap="none" spc="0" normalizeH="0" baseline="0" noProof="0" dirty="0">
              <a:solidFill>
                <a:srgbClr val="313C2E">
                  <a:alpha val="5000"/>
                </a:srgb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直角三角形 4"/>
          <p:cNvSpPr/>
          <p:nvPr/>
        </p:nvSpPr>
        <p:spPr>
          <a:xfrm flipH="1">
            <a:off x="4622800" y="1592263"/>
            <a:ext cx="7858125" cy="5440363"/>
          </a:xfrm>
          <a:prstGeom prst="rtTriangle">
            <a:avLst/>
          </a:prstGeom>
          <a:solidFill>
            <a:srgbClr val="31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1525" y="1303338"/>
            <a:ext cx="10748963" cy="4352925"/>
          </a:xfrm>
          <a:prstGeom prst="rect">
            <a:avLst/>
          </a:prstGeom>
          <a:solidFill>
            <a:srgbClr val="FBF9FB"/>
          </a:solidFill>
          <a:ln>
            <a:noFill/>
          </a:ln>
          <a:effectLst>
            <a:outerShdw blurRad="2667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任意多边形: 形状 13"/>
          <p:cNvSpPr/>
          <p:nvPr/>
        </p:nvSpPr>
        <p:spPr>
          <a:xfrm flipH="1">
            <a:off x="2936875" y="1303338"/>
            <a:ext cx="8583613" cy="4352925"/>
          </a:xfrm>
          <a:custGeom>
            <a:avLst/>
            <a:gdLst>
              <a:gd name="connsiteX0" fmla="*/ 2224167 w 8312770"/>
              <a:gd name="connsiteY0" fmla="*/ 0 h 5273040"/>
              <a:gd name="connsiteX1" fmla="*/ 0 w 8312770"/>
              <a:gd name="connsiteY1" fmla="*/ 0 h 5273040"/>
              <a:gd name="connsiteX2" fmla="*/ 0 w 8312770"/>
              <a:gd name="connsiteY2" fmla="*/ 1122639 h 5273040"/>
              <a:gd name="connsiteX3" fmla="*/ 4792330 w 8312770"/>
              <a:gd name="connsiteY3" fmla="*/ 5273040 h 5273040"/>
              <a:gd name="connsiteX4" fmla="*/ 8312770 w 8312770"/>
              <a:gd name="connsiteY4" fmla="*/ 5273040 h 5273040"/>
              <a:gd name="connsiteX5" fmla="*/ 2224167 w 8312770"/>
              <a:gd name="connsiteY5" fmla="*/ 0 h 527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2770" h="5273040">
                <a:moveTo>
                  <a:pt x="2224167" y="0"/>
                </a:moveTo>
                <a:lnTo>
                  <a:pt x="0" y="0"/>
                </a:lnTo>
                <a:lnTo>
                  <a:pt x="0" y="1122639"/>
                </a:lnTo>
                <a:lnTo>
                  <a:pt x="4792330" y="5273040"/>
                </a:lnTo>
                <a:lnTo>
                  <a:pt x="8312770" y="5273040"/>
                </a:lnTo>
                <a:lnTo>
                  <a:pt x="2224167" y="0"/>
                </a:lnTo>
                <a:close/>
              </a:path>
            </a:pathLst>
          </a:custGeom>
          <a:solidFill>
            <a:srgbClr val="313C2E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5179" y="1366611"/>
            <a:ext cx="16401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solidFill>
                  <a:srgbClr val="313C2E">
                    <a:alpha val="93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Education.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936750" y="2520950"/>
            <a:ext cx="4983480" cy="1390332"/>
            <a:chOff x="1936338" y="2521522"/>
            <a:chExt cx="4983928" cy="1389832"/>
          </a:xfrm>
        </p:grpSpPr>
        <p:sp>
          <p:nvSpPr>
            <p:cNvPr id="22" name="文本框 21"/>
            <p:cNvSpPr txBox="1"/>
            <p:nvPr/>
          </p:nvSpPr>
          <p:spPr>
            <a:xfrm>
              <a:off x="1936338" y="2989666"/>
              <a:ext cx="4983928" cy="9216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54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实习心得和体会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39535" y="2521522"/>
              <a:ext cx="1038318" cy="3999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2000" b="1" kern="1200" cap="none" spc="0" normalizeH="0" baseline="0" noProof="0" dirty="0">
                  <a:solidFill>
                    <a:srgbClr val="313C2E"/>
                  </a:solidFill>
                  <a:latin typeface="+mn-lt"/>
                  <a:ea typeface="+mn-ea"/>
                  <a:cs typeface="+mn-ea"/>
                  <a:sym typeface="+mn-lt"/>
                </a:rPr>
                <a:t>Part 04</a:t>
              </a:r>
              <a:endParaRPr kumimoji="0" lang="zh-CN" altLang="en-US" sz="2000" b="1" kern="1200" cap="none" spc="0" normalizeH="0" baseline="0" noProof="0" dirty="0">
                <a:solidFill>
                  <a:srgbClr val="313C2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751513" y="5389563"/>
            <a:ext cx="788987" cy="719137"/>
            <a:chOff x="5620106" y="5372383"/>
            <a:chExt cx="1097280" cy="849985"/>
          </a:xfrm>
        </p:grpSpPr>
        <p:sp>
          <p:nvSpPr>
            <p:cNvPr id="43" name="矩形: 圆角 42"/>
            <p:cNvSpPr/>
            <p:nvPr/>
          </p:nvSpPr>
          <p:spPr>
            <a:xfrm>
              <a:off x="5620106" y="5372383"/>
              <a:ext cx="1097280" cy="849985"/>
            </a:xfrm>
            <a:prstGeom prst="roundRect">
              <a:avLst>
                <a:gd name="adj" fmla="val 4116"/>
              </a:avLst>
            </a:prstGeom>
            <a:solidFill>
              <a:srgbClr val="FBF9FB"/>
            </a:solidFill>
            <a:ln>
              <a:noFill/>
            </a:ln>
            <a:effectLst>
              <a:outerShdw blurRad="444500" dist="190500" dir="5400000" algn="t" rotWithShape="0">
                <a:srgbClr val="313C2E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 rot="5400000">
              <a:off x="5963287" y="5448764"/>
              <a:ext cx="410921" cy="682212"/>
            </a:xfrm>
            <a:prstGeom prst="chevron">
              <a:avLst>
                <a:gd name="adj" fmla="val 84426"/>
              </a:avLst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957060" y="2554288"/>
            <a:ext cx="2464118" cy="2014537"/>
            <a:chOff x="6911748" y="2545224"/>
            <a:chExt cx="2464319" cy="2014783"/>
          </a:xfrm>
        </p:grpSpPr>
        <p:sp>
          <p:nvSpPr>
            <p:cNvPr id="45" name="文本框 44"/>
            <p:cNvSpPr txBox="1"/>
            <p:nvPr/>
          </p:nvSpPr>
          <p:spPr>
            <a:xfrm>
              <a:off x="8161213" y="2551575"/>
              <a:ext cx="1200248" cy="1567053"/>
            </a:xfrm>
            <a:custGeom>
              <a:avLst/>
              <a:gdLst/>
              <a:ahLst/>
              <a:cxnLst/>
              <a:rect l="l" t="t" r="r" b="b"/>
              <a:pathLst>
                <a:path w="1200159" h="1567480">
                  <a:moveTo>
                    <a:pt x="586425" y="0"/>
                  </a:moveTo>
                  <a:cubicBezTo>
                    <a:pt x="606682" y="4051"/>
                    <a:pt x="616810" y="19244"/>
                    <a:pt x="616810" y="45577"/>
                  </a:cubicBezTo>
                  <a:cubicBezTo>
                    <a:pt x="600604" y="90142"/>
                    <a:pt x="581361" y="217758"/>
                    <a:pt x="559079" y="428425"/>
                  </a:cubicBezTo>
                  <a:cubicBezTo>
                    <a:pt x="401078" y="744427"/>
                    <a:pt x="309924" y="977376"/>
                    <a:pt x="285616" y="1127274"/>
                  </a:cubicBezTo>
                  <a:lnTo>
                    <a:pt x="285616" y="1151582"/>
                  </a:lnTo>
                  <a:lnTo>
                    <a:pt x="358540" y="1172851"/>
                  </a:lnTo>
                  <a:lnTo>
                    <a:pt x="628964" y="1172851"/>
                  </a:lnTo>
                  <a:cubicBezTo>
                    <a:pt x="655297" y="518567"/>
                    <a:pt x="722144" y="149898"/>
                    <a:pt x="829503" y="66847"/>
                  </a:cubicBezTo>
                  <a:cubicBezTo>
                    <a:pt x="849760" y="70898"/>
                    <a:pt x="859888" y="86090"/>
                    <a:pt x="859888" y="112424"/>
                  </a:cubicBezTo>
                  <a:lnTo>
                    <a:pt x="829503" y="133693"/>
                  </a:lnTo>
                  <a:cubicBezTo>
                    <a:pt x="886221" y="291694"/>
                    <a:pt x="914580" y="450707"/>
                    <a:pt x="914580" y="610734"/>
                  </a:cubicBezTo>
                  <a:lnTo>
                    <a:pt x="914580" y="653272"/>
                  </a:lnTo>
                  <a:cubicBezTo>
                    <a:pt x="914580" y="732273"/>
                    <a:pt x="910529" y="860901"/>
                    <a:pt x="902426" y="1039159"/>
                  </a:cubicBezTo>
                  <a:cubicBezTo>
                    <a:pt x="949016" y="931799"/>
                    <a:pt x="1001683" y="878119"/>
                    <a:pt x="1060427" y="878119"/>
                  </a:cubicBezTo>
                  <a:cubicBezTo>
                    <a:pt x="1131832" y="903947"/>
                    <a:pt x="1176459" y="969654"/>
                    <a:pt x="1194310" y="1075241"/>
                  </a:cubicBezTo>
                  <a:lnTo>
                    <a:pt x="1200159" y="1153138"/>
                  </a:lnTo>
                  <a:lnTo>
                    <a:pt x="601618" y="1567480"/>
                  </a:lnTo>
                  <a:lnTo>
                    <a:pt x="601618" y="1488853"/>
                  </a:lnTo>
                  <a:cubicBezTo>
                    <a:pt x="492232" y="1519238"/>
                    <a:pt x="363604" y="1542533"/>
                    <a:pt x="215731" y="1558738"/>
                  </a:cubicBezTo>
                  <a:cubicBezTo>
                    <a:pt x="71910" y="1506071"/>
                    <a:pt x="0" y="1400737"/>
                    <a:pt x="0" y="1242736"/>
                  </a:cubicBezTo>
                  <a:cubicBezTo>
                    <a:pt x="0" y="1133351"/>
                    <a:pt x="105333" y="809247"/>
                    <a:pt x="316001" y="270424"/>
                  </a:cubicBezTo>
                  <a:cubicBezTo>
                    <a:pt x="370693" y="195475"/>
                    <a:pt x="460835" y="105334"/>
                    <a:pt x="586425" y="0"/>
                  </a:cubicBezTo>
                  <a:close/>
                </a:path>
              </a:pathLst>
            </a:custGeom>
            <a:solidFill>
              <a:srgbClr val="313C2E"/>
            </a:solidFill>
            <a:ln>
              <a:noFill/>
            </a:ln>
            <a:effectLst/>
          </p:spPr>
          <p:txBody>
            <a:bodyPr/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239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911748" y="2624609"/>
              <a:ext cx="1000207" cy="1929047"/>
            </a:xfrm>
            <a:custGeom>
              <a:avLst/>
              <a:gdLst/>
              <a:ahLst/>
              <a:cxnLst/>
              <a:rect l="l" t="t" r="r" b="b"/>
              <a:pathLst>
                <a:path w="999658" h="1929827">
                  <a:moveTo>
                    <a:pt x="375617" y="0"/>
                  </a:moveTo>
                  <a:lnTo>
                    <a:pt x="400889" y="17487"/>
                  </a:lnTo>
                  <a:cubicBezTo>
                    <a:pt x="414689" y="28375"/>
                    <a:pt x="428932" y="40909"/>
                    <a:pt x="443618" y="55088"/>
                  </a:cubicBezTo>
                  <a:cubicBezTo>
                    <a:pt x="526669" y="42934"/>
                    <a:pt x="586426" y="36857"/>
                    <a:pt x="622888" y="36857"/>
                  </a:cubicBezTo>
                  <a:cubicBezTo>
                    <a:pt x="760632" y="123960"/>
                    <a:pt x="863940" y="310320"/>
                    <a:pt x="932812" y="595937"/>
                  </a:cubicBezTo>
                  <a:cubicBezTo>
                    <a:pt x="977376" y="770143"/>
                    <a:pt x="999658" y="890669"/>
                    <a:pt x="999658" y="957515"/>
                  </a:cubicBezTo>
                  <a:cubicBezTo>
                    <a:pt x="801145" y="1593569"/>
                    <a:pt x="638080" y="1911596"/>
                    <a:pt x="510464" y="1911596"/>
                  </a:cubicBezTo>
                  <a:lnTo>
                    <a:pt x="376771" y="1929827"/>
                  </a:lnTo>
                  <a:lnTo>
                    <a:pt x="355502" y="1929827"/>
                  </a:lnTo>
                  <a:cubicBezTo>
                    <a:pt x="191424" y="1929827"/>
                    <a:pt x="109385" y="1749544"/>
                    <a:pt x="109385" y="1388979"/>
                  </a:cubicBezTo>
                  <a:cubicBezTo>
                    <a:pt x="54693" y="1344414"/>
                    <a:pt x="18231" y="1067913"/>
                    <a:pt x="0" y="559475"/>
                  </a:cubicBezTo>
                  <a:cubicBezTo>
                    <a:pt x="0" y="437176"/>
                    <a:pt x="13531" y="332824"/>
                    <a:pt x="40592" y="246417"/>
                  </a:cubicBezTo>
                  <a:lnTo>
                    <a:pt x="48406" y="226513"/>
                  </a:lnTo>
                  <a:lnTo>
                    <a:pt x="375617" y="0"/>
                  </a:lnTo>
                  <a:close/>
                  <a:moveTo>
                    <a:pt x="467925" y="179666"/>
                  </a:moveTo>
                  <a:cubicBezTo>
                    <a:pt x="334232" y="208025"/>
                    <a:pt x="267386" y="286012"/>
                    <a:pt x="267386" y="413628"/>
                  </a:cubicBezTo>
                  <a:cubicBezTo>
                    <a:pt x="206616" y="514911"/>
                    <a:pt x="169142" y="641514"/>
                    <a:pt x="154962" y="793438"/>
                  </a:cubicBezTo>
                  <a:cubicBezTo>
                    <a:pt x="154962" y="1429492"/>
                    <a:pt x="251181" y="1747519"/>
                    <a:pt x="443618" y="1747519"/>
                  </a:cubicBezTo>
                  <a:cubicBezTo>
                    <a:pt x="557054" y="1747519"/>
                    <a:pt x="676567" y="1621928"/>
                    <a:pt x="802158" y="1370748"/>
                  </a:cubicBezTo>
                  <a:cubicBezTo>
                    <a:pt x="816337" y="1220850"/>
                    <a:pt x="845709" y="1112477"/>
                    <a:pt x="890273" y="1045631"/>
                  </a:cubicBezTo>
                  <a:lnTo>
                    <a:pt x="865965" y="957515"/>
                  </a:lnTo>
                  <a:lnTo>
                    <a:pt x="865965" y="936246"/>
                  </a:lnTo>
                  <a:cubicBezTo>
                    <a:pt x="865965" y="881553"/>
                    <a:pt x="874068" y="821797"/>
                    <a:pt x="890273" y="756976"/>
                  </a:cubicBezTo>
                  <a:cubicBezTo>
                    <a:pt x="890273" y="588847"/>
                    <a:pt x="808235" y="396410"/>
                    <a:pt x="644157" y="179666"/>
                  </a:cubicBezTo>
                  <a:lnTo>
                    <a:pt x="467925" y="179666"/>
                  </a:lnTo>
                  <a:close/>
                </a:path>
              </a:pathLst>
            </a:custGeom>
            <a:solidFill>
              <a:srgbClr val="313C2E"/>
            </a:solidFill>
            <a:ln>
              <a:noFill/>
            </a:ln>
            <a:effectLst/>
          </p:spPr>
          <p:txBody>
            <a:bodyPr/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239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959377" y="2588091"/>
              <a:ext cx="328640" cy="261970"/>
            </a:xfrm>
            <a:custGeom>
              <a:avLst/>
              <a:gdLst/>
              <a:ahLst/>
              <a:cxnLst/>
              <a:rect l="l" t="t" r="r" b="b"/>
              <a:pathLst>
                <a:path w="327211" h="262579">
                  <a:moveTo>
                    <a:pt x="240249" y="0"/>
                  </a:moveTo>
                  <a:cubicBezTo>
                    <a:pt x="262532" y="2026"/>
                    <a:pt x="286586" y="10635"/>
                    <a:pt x="312413" y="25827"/>
                  </a:cubicBezTo>
                  <a:lnTo>
                    <a:pt x="327211" y="36066"/>
                  </a:lnTo>
                  <a:lnTo>
                    <a:pt x="0" y="262579"/>
                  </a:lnTo>
                  <a:lnTo>
                    <a:pt x="23758" y="202059"/>
                  </a:lnTo>
                  <a:cubicBezTo>
                    <a:pt x="71867" y="102802"/>
                    <a:pt x="144031" y="35449"/>
                    <a:pt x="240249" y="0"/>
                  </a:cubicBezTo>
                  <a:close/>
                </a:path>
              </a:pathLst>
            </a:custGeom>
            <a:solidFill>
              <a:srgbClr val="DED4BB"/>
            </a:solidFill>
            <a:ln>
              <a:noFill/>
            </a:ln>
            <a:effectLst/>
          </p:spPr>
          <p:txBody>
            <a:bodyPr/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239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762924" y="3704241"/>
              <a:ext cx="601712" cy="855766"/>
            </a:xfrm>
            <a:custGeom>
              <a:avLst/>
              <a:gdLst/>
              <a:ahLst/>
              <a:cxnLst/>
              <a:rect l="l" t="t" r="r" b="b"/>
              <a:pathLst>
                <a:path w="601618" h="855294">
                  <a:moveTo>
                    <a:pt x="598541" y="0"/>
                  </a:moveTo>
                  <a:lnTo>
                    <a:pt x="601618" y="40983"/>
                  </a:lnTo>
                  <a:cubicBezTo>
                    <a:pt x="601618" y="192906"/>
                    <a:pt x="496284" y="268868"/>
                    <a:pt x="285616" y="268868"/>
                  </a:cubicBezTo>
                  <a:lnTo>
                    <a:pt x="285616" y="651716"/>
                  </a:lnTo>
                  <a:cubicBezTo>
                    <a:pt x="285616" y="767178"/>
                    <a:pt x="238013" y="835038"/>
                    <a:pt x="142808" y="855294"/>
                  </a:cubicBezTo>
                  <a:cubicBezTo>
                    <a:pt x="57730" y="855294"/>
                    <a:pt x="10128" y="765153"/>
                    <a:pt x="0" y="584870"/>
                  </a:cubicBezTo>
                  <a:lnTo>
                    <a:pt x="0" y="414342"/>
                  </a:lnTo>
                  <a:lnTo>
                    <a:pt x="598541" y="0"/>
                  </a:lnTo>
                  <a:close/>
                </a:path>
              </a:pathLst>
            </a:custGeom>
            <a:solidFill>
              <a:srgbClr val="DED4BB"/>
            </a:solidFill>
            <a:ln>
              <a:noFill/>
            </a:ln>
            <a:effectLst/>
          </p:spPr>
          <p:txBody>
            <a:bodyPr/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239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8172644" y="2545224"/>
              <a:ext cx="1200248" cy="1567053"/>
            </a:xfrm>
            <a:custGeom>
              <a:avLst/>
              <a:gdLst/>
              <a:ahLst/>
              <a:cxnLst/>
              <a:rect l="l" t="t" r="r" b="b"/>
              <a:pathLst>
                <a:path w="1200159" h="1567480">
                  <a:moveTo>
                    <a:pt x="586425" y="0"/>
                  </a:moveTo>
                  <a:cubicBezTo>
                    <a:pt x="606682" y="4051"/>
                    <a:pt x="616810" y="19244"/>
                    <a:pt x="616810" y="45577"/>
                  </a:cubicBezTo>
                  <a:cubicBezTo>
                    <a:pt x="600604" y="90142"/>
                    <a:pt x="581361" y="217758"/>
                    <a:pt x="559079" y="428425"/>
                  </a:cubicBezTo>
                  <a:cubicBezTo>
                    <a:pt x="401078" y="744427"/>
                    <a:pt x="309924" y="977376"/>
                    <a:pt x="285616" y="1127274"/>
                  </a:cubicBezTo>
                  <a:lnTo>
                    <a:pt x="285616" y="1151582"/>
                  </a:lnTo>
                  <a:lnTo>
                    <a:pt x="358540" y="1172851"/>
                  </a:lnTo>
                  <a:lnTo>
                    <a:pt x="628964" y="1172851"/>
                  </a:lnTo>
                  <a:cubicBezTo>
                    <a:pt x="655297" y="518567"/>
                    <a:pt x="722144" y="149898"/>
                    <a:pt x="829503" y="66847"/>
                  </a:cubicBezTo>
                  <a:cubicBezTo>
                    <a:pt x="849760" y="70898"/>
                    <a:pt x="859888" y="86090"/>
                    <a:pt x="859888" y="112424"/>
                  </a:cubicBezTo>
                  <a:lnTo>
                    <a:pt x="829503" y="133693"/>
                  </a:lnTo>
                  <a:cubicBezTo>
                    <a:pt x="886221" y="291694"/>
                    <a:pt x="914580" y="450707"/>
                    <a:pt x="914580" y="610734"/>
                  </a:cubicBezTo>
                  <a:lnTo>
                    <a:pt x="914580" y="653272"/>
                  </a:lnTo>
                  <a:cubicBezTo>
                    <a:pt x="914580" y="732273"/>
                    <a:pt x="910529" y="860901"/>
                    <a:pt x="902426" y="1039159"/>
                  </a:cubicBezTo>
                  <a:cubicBezTo>
                    <a:pt x="949016" y="931799"/>
                    <a:pt x="1001683" y="878119"/>
                    <a:pt x="1060427" y="878119"/>
                  </a:cubicBezTo>
                  <a:cubicBezTo>
                    <a:pt x="1131832" y="903947"/>
                    <a:pt x="1176459" y="969654"/>
                    <a:pt x="1194310" y="1075241"/>
                  </a:cubicBezTo>
                  <a:lnTo>
                    <a:pt x="1200159" y="1153138"/>
                  </a:lnTo>
                  <a:lnTo>
                    <a:pt x="601618" y="1567480"/>
                  </a:lnTo>
                  <a:lnTo>
                    <a:pt x="601618" y="1488853"/>
                  </a:lnTo>
                  <a:cubicBezTo>
                    <a:pt x="492232" y="1519238"/>
                    <a:pt x="363604" y="1542533"/>
                    <a:pt x="215731" y="1558738"/>
                  </a:cubicBezTo>
                  <a:cubicBezTo>
                    <a:pt x="71910" y="1506071"/>
                    <a:pt x="0" y="1400737"/>
                    <a:pt x="0" y="1242736"/>
                  </a:cubicBezTo>
                  <a:cubicBezTo>
                    <a:pt x="0" y="1133351"/>
                    <a:pt x="105333" y="809247"/>
                    <a:pt x="316001" y="270424"/>
                  </a:cubicBezTo>
                  <a:cubicBezTo>
                    <a:pt x="370693" y="195475"/>
                    <a:pt x="460835" y="105334"/>
                    <a:pt x="586425" y="0"/>
                  </a:cubicBezTo>
                  <a:close/>
                </a:path>
              </a:pathLst>
            </a:custGeom>
            <a:solidFill>
              <a:srgbClr val="313C2E"/>
            </a:solidFill>
            <a:ln>
              <a:noFill/>
            </a:ln>
            <a:effectLst/>
          </p:spPr>
          <p:txBody>
            <a:bodyPr/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239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774355" y="3697890"/>
              <a:ext cx="601712" cy="855766"/>
            </a:xfrm>
            <a:custGeom>
              <a:avLst/>
              <a:gdLst/>
              <a:ahLst/>
              <a:cxnLst/>
              <a:rect l="l" t="t" r="r" b="b"/>
              <a:pathLst>
                <a:path w="601618" h="855294">
                  <a:moveTo>
                    <a:pt x="598541" y="0"/>
                  </a:moveTo>
                  <a:lnTo>
                    <a:pt x="601618" y="40983"/>
                  </a:lnTo>
                  <a:cubicBezTo>
                    <a:pt x="601618" y="192906"/>
                    <a:pt x="496284" y="268868"/>
                    <a:pt x="285616" y="268868"/>
                  </a:cubicBezTo>
                  <a:lnTo>
                    <a:pt x="285616" y="651716"/>
                  </a:lnTo>
                  <a:cubicBezTo>
                    <a:pt x="285616" y="767178"/>
                    <a:pt x="238013" y="835038"/>
                    <a:pt x="142808" y="855294"/>
                  </a:cubicBezTo>
                  <a:cubicBezTo>
                    <a:pt x="57730" y="855294"/>
                    <a:pt x="10128" y="765153"/>
                    <a:pt x="0" y="584870"/>
                  </a:cubicBezTo>
                  <a:lnTo>
                    <a:pt x="0" y="414342"/>
                  </a:lnTo>
                  <a:lnTo>
                    <a:pt x="598541" y="0"/>
                  </a:lnTo>
                  <a:close/>
                </a:path>
              </a:pathLst>
            </a:custGeom>
            <a:solidFill>
              <a:srgbClr val="DED4BB"/>
            </a:solidFill>
            <a:ln>
              <a:noFill/>
            </a:ln>
            <a:effectLst/>
          </p:spPr>
          <p:txBody>
            <a:bodyPr/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239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组合 1"/>
          <p:cNvGrpSpPr/>
          <p:nvPr/>
        </p:nvGrpSpPr>
        <p:grpSpPr>
          <a:xfrm>
            <a:off x="581025" y="522288"/>
            <a:ext cx="2726056" cy="583565"/>
            <a:chOff x="708660" y="636987"/>
            <a:chExt cx="2725974" cy="582557"/>
          </a:xfrm>
        </p:grpSpPr>
        <p:sp>
          <p:nvSpPr>
            <p:cNvPr id="3" name="文本框 2"/>
            <p:cNvSpPr txBox="1"/>
            <p:nvPr/>
          </p:nvSpPr>
          <p:spPr>
            <a:xfrm>
              <a:off x="1219820" y="636987"/>
              <a:ext cx="2214814" cy="5825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32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心得，体会</a:t>
              </a:r>
            </a:p>
          </p:txBody>
        </p:sp>
        <p:grpSp>
          <p:nvGrpSpPr>
            <p:cNvPr id="23573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606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861" y="1163895"/>
                <a:ext cx="274606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6877685" y="1012825"/>
            <a:ext cx="2298700" cy="1581150"/>
            <a:chOff x="1206424" y="4558937"/>
            <a:chExt cx="2298685" cy="1581134"/>
          </a:xfrm>
        </p:grpSpPr>
        <p:sp>
          <p:nvSpPr>
            <p:cNvPr id="24" name="矩形 23"/>
            <p:cNvSpPr/>
            <p:nvPr/>
          </p:nvSpPr>
          <p:spPr>
            <a:xfrm>
              <a:off x="1206424" y="4558937"/>
              <a:ext cx="2298685" cy="1581134"/>
            </a:xfrm>
            <a:prstGeom prst="rect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srgbClr val="313C2E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519745" y="4690201"/>
              <a:ext cx="1672044" cy="11988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alpha val="94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打破</a:t>
              </a:r>
            </a:p>
            <a:p>
              <a:pPr marR="0" algn="ctr" defTabSz="9144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alpha val="94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固有思维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930833" y="2808605"/>
            <a:ext cx="2298700" cy="1581150"/>
            <a:chOff x="1206424" y="4558937"/>
            <a:chExt cx="2298685" cy="1581134"/>
          </a:xfrm>
        </p:grpSpPr>
        <p:sp>
          <p:nvSpPr>
            <p:cNvPr id="27" name="矩形 26"/>
            <p:cNvSpPr/>
            <p:nvPr/>
          </p:nvSpPr>
          <p:spPr>
            <a:xfrm>
              <a:off x="1206424" y="4558937"/>
              <a:ext cx="2298685" cy="1581134"/>
            </a:xfrm>
            <a:prstGeom prst="rect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srgbClr val="313C2E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519745" y="4690201"/>
              <a:ext cx="1672044" cy="11988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alpha val="94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翻阅</a:t>
              </a:r>
            </a:p>
            <a:p>
              <a:pPr marR="0" algn="ctr" defTabSz="9144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alpha val="94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优秀设计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928418" y="4615815"/>
            <a:ext cx="2298700" cy="1581150"/>
            <a:chOff x="1206424" y="4558937"/>
            <a:chExt cx="2298685" cy="1581134"/>
          </a:xfrm>
        </p:grpSpPr>
        <p:sp>
          <p:nvSpPr>
            <p:cNvPr id="31" name="矩形 30"/>
            <p:cNvSpPr/>
            <p:nvPr/>
          </p:nvSpPr>
          <p:spPr>
            <a:xfrm>
              <a:off x="1206424" y="4558937"/>
              <a:ext cx="2298685" cy="1581134"/>
            </a:xfrm>
            <a:prstGeom prst="rect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srgbClr val="313C2E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20380" y="5026747"/>
              <a:ext cx="1672044" cy="6451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alpha val="94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不懂就问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2200" y="1556385"/>
            <a:ext cx="364617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noProof="0" dirty="0">
                <a:latin typeface="+mn-lt"/>
                <a:ea typeface="+mn-ea"/>
                <a:cs typeface="+mn-ea"/>
                <a:sym typeface="+mn-lt"/>
              </a:rPr>
              <a:t>      </a:t>
            </a:r>
            <a:r>
              <a:rPr lang="zh-CN" altLang="en-US" sz="2000" noProof="0" dirty="0">
                <a:latin typeface="+mn-lt"/>
                <a:ea typeface="+mn-ea"/>
                <a:cs typeface="+mn-ea"/>
                <a:sym typeface="+mn-lt"/>
              </a:rPr>
              <a:t>通过这次实习让我深切的感受到了无论是学生还是一个实习生，我们无时无刻的都在接收来自书本，实践或是他人给我们带来的新知识。大家都在进行自我完善和学习。让我了解到设计不仅仅是谋生，更是一种对生活的态度。设计也要有自己的风格和态度，不能一味的迎合业主的想法，改变我们的设计。在他们的思维中适当的灌输我们的意见和设计，适当拒绝他们无法实现的要求，让双发达成平衡，是即基本又重要的条件。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3783965" y="922655"/>
            <a:ext cx="4624070" cy="6858000"/>
          </a:xfrm>
          <a:prstGeom prst="rect">
            <a:avLst/>
          </a:prstGeom>
          <a:effectLst>
            <a:outerShdw blurRad="63500" sx="102000" sy="102000" algn="ctr" rotWithShape="0">
              <a:srgbClr val="DED4BB">
                <a:alpha val="40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组合 18"/>
          <p:cNvGrpSpPr/>
          <p:nvPr/>
        </p:nvGrpSpPr>
        <p:grpSpPr>
          <a:xfrm>
            <a:off x="873125" y="687388"/>
            <a:ext cx="11669713" cy="6415087"/>
            <a:chOff x="1230994" y="1023075"/>
            <a:chExt cx="11300460" cy="6065521"/>
          </a:xfrm>
        </p:grpSpPr>
        <p:sp>
          <p:nvSpPr>
            <p:cNvPr id="5" name="直角三角形 4"/>
            <p:cNvSpPr/>
            <p:nvPr/>
          </p:nvSpPr>
          <p:spPr>
            <a:xfrm flipH="1">
              <a:off x="5931961" y="1374308"/>
              <a:ext cx="6599493" cy="5714288"/>
            </a:xfrm>
            <a:prstGeom prst="rtTriangle">
              <a:avLst/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230994" y="1023075"/>
              <a:ext cx="10408844" cy="5272996"/>
            </a:xfrm>
            <a:prstGeom prst="rect">
              <a:avLst/>
            </a:prstGeom>
            <a:solidFill>
              <a:srgbClr val="FBF9FB"/>
            </a:solidFill>
            <a:ln>
              <a:noFill/>
            </a:ln>
            <a:effectLst>
              <a:outerShdw blurRad="266700" sx="102000" sy="102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 flipH="1">
              <a:off x="3327828" y="1023075"/>
              <a:ext cx="8312010" cy="5272996"/>
            </a:xfrm>
            <a:custGeom>
              <a:avLst/>
              <a:gdLst>
                <a:gd name="connsiteX0" fmla="*/ 2224167 w 8312770"/>
                <a:gd name="connsiteY0" fmla="*/ 0 h 5273040"/>
                <a:gd name="connsiteX1" fmla="*/ 0 w 8312770"/>
                <a:gd name="connsiteY1" fmla="*/ 0 h 5273040"/>
                <a:gd name="connsiteX2" fmla="*/ 0 w 8312770"/>
                <a:gd name="connsiteY2" fmla="*/ 1122639 h 5273040"/>
                <a:gd name="connsiteX3" fmla="*/ 4792330 w 8312770"/>
                <a:gd name="connsiteY3" fmla="*/ 5273040 h 5273040"/>
                <a:gd name="connsiteX4" fmla="*/ 8312770 w 8312770"/>
                <a:gd name="connsiteY4" fmla="*/ 5273040 h 5273040"/>
                <a:gd name="connsiteX5" fmla="*/ 2224167 w 8312770"/>
                <a:gd name="connsiteY5" fmla="*/ 0 h 527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12770" h="5273040">
                  <a:moveTo>
                    <a:pt x="2224167" y="0"/>
                  </a:moveTo>
                  <a:lnTo>
                    <a:pt x="0" y="0"/>
                  </a:lnTo>
                  <a:lnTo>
                    <a:pt x="0" y="1122639"/>
                  </a:lnTo>
                  <a:lnTo>
                    <a:pt x="4792330" y="5273040"/>
                  </a:lnTo>
                  <a:lnTo>
                    <a:pt x="8312770" y="5273040"/>
                  </a:lnTo>
                  <a:lnTo>
                    <a:pt x="2224167" y="0"/>
                  </a:lnTo>
                  <a:close/>
                </a:path>
              </a:pathLst>
            </a:custGeom>
            <a:solidFill>
              <a:srgbClr val="313C2E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88" y="935038"/>
            <a:ext cx="4373563" cy="6559550"/>
          </a:xfrm>
          <a:prstGeom prst="rect">
            <a:avLst/>
          </a:prstGeom>
          <a:effectLst>
            <a:outerShdw blurRad="241300" dist="63500" dir="2700000" algn="tl" rotWithShape="0">
              <a:srgbClr val="313C2E">
                <a:alpha val="40000"/>
              </a:srgb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1257587" y="934424"/>
            <a:ext cx="16401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solidFill>
                  <a:srgbClr val="313C2E">
                    <a:alpha val="93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Education.</a:t>
            </a:r>
          </a:p>
        </p:txBody>
      </p:sp>
      <p:grpSp>
        <p:nvGrpSpPr>
          <p:cNvPr id="37893" name="组合 1"/>
          <p:cNvGrpSpPr/>
          <p:nvPr/>
        </p:nvGrpSpPr>
        <p:grpSpPr>
          <a:xfrm>
            <a:off x="6354763" y="2370138"/>
            <a:ext cx="4287837" cy="2405062"/>
            <a:chOff x="6260182" y="2496283"/>
            <a:chExt cx="4288353" cy="2404159"/>
          </a:xfrm>
        </p:grpSpPr>
        <p:sp>
          <p:nvSpPr>
            <p:cNvPr id="21" name="文本框 20"/>
            <p:cNvSpPr txBox="1"/>
            <p:nvPr/>
          </p:nvSpPr>
          <p:spPr>
            <a:xfrm>
              <a:off x="6260182" y="2496283"/>
              <a:ext cx="4288353" cy="13234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8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感谢你的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260182" y="3576964"/>
              <a:ext cx="3262705" cy="13234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8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聆听！</a:t>
              </a: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6464300" y="1997075"/>
            <a:ext cx="9699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1600" kern="1200" cap="none" spc="0" normalizeH="0" baseline="0" noProof="0" dirty="0">
                <a:latin typeface="+mn-lt"/>
                <a:ea typeface="+mn-ea"/>
                <a:cs typeface="+mn-ea"/>
                <a:sym typeface="+mn-lt"/>
              </a:rPr>
              <a:t>GREEN </a:t>
            </a:r>
            <a:endParaRPr kumimoji="0" lang="zh-CN" altLang="en-US" sz="1600" kern="1200" cap="none" spc="0" normalizeH="0" baseline="0" noProof="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6618288" y="4664075"/>
            <a:ext cx="752475" cy="0"/>
          </a:xfrm>
          <a:prstGeom prst="line">
            <a:avLst/>
          </a:prstGeom>
          <a:ln>
            <a:solidFill>
              <a:srgbClr val="313C2E">
                <a:alpha val="6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6579150" y="4788062"/>
            <a:ext cx="2621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kern="1200" cap="none" spc="0" normalizeH="0" baseline="0" noProof="0" dirty="0">
                <a:solidFill>
                  <a:schemeClr val="tx1">
                    <a:alpha val="66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Thank you for listening -</a:t>
            </a:r>
            <a:endParaRPr kumimoji="0" lang="zh-CN" altLang="en-US" kern="1200" cap="none" spc="0" normalizeH="0" baseline="0" noProof="0" dirty="0">
              <a:solidFill>
                <a:schemeClr val="tx1">
                  <a:alpha val="66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912475" y="1017588"/>
            <a:ext cx="295275" cy="295275"/>
          </a:xfrm>
          <a:prstGeom prst="ellipse">
            <a:avLst/>
          </a:prstGeom>
          <a:solidFill>
            <a:srgbClr val="313C2E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3"/>
          <p:cNvGrpSpPr/>
          <p:nvPr/>
        </p:nvGrpSpPr>
        <p:grpSpPr>
          <a:xfrm>
            <a:off x="581025" y="522288"/>
            <a:ext cx="511175" cy="490537"/>
            <a:chOff x="-1691640" y="1163895"/>
            <a:chExt cx="464820" cy="563880"/>
          </a:xfrm>
        </p:grpSpPr>
        <p:sp>
          <p:nvSpPr>
            <p:cNvPr id="5" name="箭头: V 形 4"/>
            <p:cNvSpPr/>
            <p:nvPr/>
          </p:nvSpPr>
          <p:spPr>
            <a:xfrm>
              <a:off x="-1691640" y="1163895"/>
              <a:ext cx="274273" cy="563880"/>
            </a:xfrm>
            <a:prstGeom prst="chevron">
              <a:avLst>
                <a:gd name="adj" fmla="val 87037"/>
              </a:avLst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" name="箭头: V 形 5"/>
            <p:cNvSpPr/>
            <p:nvPr/>
          </p:nvSpPr>
          <p:spPr>
            <a:xfrm>
              <a:off x="-1501093" y="1163895"/>
              <a:ext cx="274273" cy="563880"/>
            </a:xfrm>
            <a:prstGeom prst="chevron">
              <a:avLst>
                <a:gd name="adj" fmla="val 87037"/>
              </a:avLst>
            </a:prstGeom>
            <a:solidFill>
              <a:srgbClr val="313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-7877"/>
          <a:stretch>
            <a:fillRect/>
          </a:stretch>
        </p:blipFill>
        <p:spPr>
          <a:xfrm>
            <a:off x="-130175" y="1579563"/>
            <a:ext cx="5365750" cy="48164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15"/>
          <p:cNvGrpSpPr/>
          <p:nvPr/>
        </p:nvGrpSpPr>
        <p:grpSpPr>
          <a:xfrm>
            <a:off x="5045075" y="1387475"/>
            <a:ext cx="6216650" cy="1720850"/>
            <a:chOff x="5044440" y="1386840"/>
            <a:chExt cx="6217920" cy="1722120"/>
          </a:xfrm>
        </p:grpSpPr>
        <p:sp>
          <p:nvSpPr>
            <p:cNvPr id="9" name="矩形 8"/>
            <p:cNvSpPr/>
            <p:nvPr/>
          </p:nvSpPr>
          <p:spPr>
            <a:xfrm>
              <a:off x="5044440" y="1386840"/>
              <a:ext cx="6217920" cy="1722120"/>
            </a:xfrm>
            <a:prstGeom prst="rect">
              <a:avLst/>
            </a:prstGeom>
            <a:solidFill>
              <a:srgbClr val="313C2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570010" y="1675978"/>
              <a:ext cx="4366517" cy="10691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4800" kern="1200" cap="none" spc="0" normalizeH="0" baseline="0" noProof="0" dirty="0">
                <a:solidFill>
                  <a:srgbClr val="FBF9FB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6149" name="Picture 4"/>
          <p:cNvPicPr>
            <a:picLocks noChangeAspect="1"/>
          </p:cNvPicPr>
          <p:nvPr/>
        </p:nvPicPr>
        <p:blipFill>
          <a:blip r:embed="rId3"/>
          <a:srcRect r="21057"/>
          <a:stretch>
            <a:fillRect/>
          </a:stretch>
        </p:blipFill>
        <p:spPr>
          <a:xfrm>
            <a:off x="7777163" y="3370263"/>
            <a:ext cx="3484562" cy="2481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075" y="3370263"/>
            <a:ext cx="3473450" cy="2481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3"/>
          <p:cNvSpPr txBox="1"/>
          <p:nvPr/>
        </p:nvSpPr>
        <p:spPr bwMode="auto">
          <a:xfrm>
            <a:off x="5688013" y="1739900"/>
            <a:ext cx="510107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6000" kern="1200" cap="none" spc="0" normalizeH="0" baseline="0" noProof="0" dirty="0" smtClean="0"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kumimoji="0" lang="zh-CN" altLang="en-US" sz="6000" kern="1200" cap="none" spc="0" normalizeH="0" baseline="0" noProof="0" dirty="0" smtClean="0">
                <a:latin typeface="+mn-lt"/>
                <a:ea typeface="+mn-ea"/>
                <a:cs typeface="+mn-ea"/>
                <a:sym typeface="+mn-lt"/>
              </a:rPr>
              <a:t>施工图绘制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1"/>
          <p:cNvGrpSpPr/>
          <p:nvPr/>
        </p:nvGrpSpPr>
        <p:grpSpPr>
          <a:xfrm>
            <a:off x="581025" y="522288"/>
            <a:ext cx="695325" cy="585787"/>
            <a:chOff x="708660" y="636987"/>
            <a:chExt cx="695271" cy="584775"/>
          </a:xfrm>
        </p:grpSpPr>
        <p:sp>
          <p:nvSpPr>
            <p:cNvPr id="3" name="文本框 2"/>
            <p:cNvSpPr txBox="1"/>
            <p:nvPr/>
          </p:nvSpPr>
          <p:spPr>
            <a:xfrm>
              <a:off x="1219795" y="636987"/>
              <a:ext cx="18413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32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7176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59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871" y="1163895"/>
                <a:ext cx="27459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171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825" y="420688"/>
            <a:ext cx="5805488" cy="435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Box 26"/>
          <p:cNvSpPr txBox="1"/>
          <p:nvPr/>
        </p:nvSpPr>
        <p:spPr>
          <a:xfrm>
            <a:off x="1184275" y="400050"/>
            <a:ext cx="43656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/>
              <a:t>1</a:t>
            </a:r>
            <a:r>
              <a:rPr lang="en-US" altLang="zh-CN" sz="4000" b="1" dirty="0" smtClean="0"/>
              <a:t>.</a:t>
            </a:r>
            <a:r>
              <a:rPr lang="zh-CN" altLang="en-US" sz="4000" b="1" dirty="0" smtClean="0"/>
              <a:t>施工图绘制</a:t>
            </a:r>
            <a:endParaRPr lang="zh-CN" altLang="en-US" sz="4000" b="1" dirty="0"/>
          </a:p>
        </p:txBody>
      </p:sp>
      <p:pic>
        <p:nvPicPr>
          <p:cNvPr id="7173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98" y="2783205"/>
            <a:ext cx="4665662" cy="3500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组合 1"/>
          <p:cNvGrpSpPr/>
          <p:nvPr/>
        </p:nvGrpSpPr>
        <p:grpSpPr>
          <a:xfrm>
            <a:off x="581025" y="522288"/>
            <a:ext cx="695325" cy="585787"/>
            <a:chOff x="708660" y="636987"/>
            <a:chExt cx="695271" cy="584775"/>
          </a:xfrm>
        </p:grpSpPr>
        <p:sp>
          <p:nvSpPr>
            <p:cNvPr id="3" name="文本框 2"/>
            <p:cNvSpPr txBox="1"/>
            <p:nvPr/>
          </p:nvSpPr>
          <p:spPr>
            <a:xfrm>
              <a:off x="1219795" y="636987"/>
              <a:ext cx="18413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32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8205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59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871" y="1163895"/>
                <a:ext cx="27459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8195" name="TextBox 26"/>
          <p:cNvSpPr txBox="1"/>
          <p:nvPr/>
        </p:nvSpPr>
        <p:spPr>
          <a:xfrm>
            <a:off x="1184275" y="400050"/>
            <a:ext cx="43656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/>
              <a:t>地暖铺设</a:t>
            </a:r>
            <a:r>
              <a:rPr lang="en-US" altLang="zh-CN" sz="4000" b="1" dirty="0"/>
              <a:t>-</a:t>
            </a:r>
            <a:r>
              <a:rPr lang="zh-CN" altLang="en-US" sz="4000" b="1" dirty="0"/>
              <a:t>步骤</a:t>
            </a:r>
          </a:p>
        </p:txBody>
      </p:sp>
      <p:pic>
        <p:nvPicPr>
          <p:cNvPr id="8196" name="Picture 2" descr="http://p7.qhimg.com/t013ad990a984886ac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211263"/>
            <a:ext cx="2590800" cy="2009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TextBox 6"/>
          <p:cNvSpPr txBox="1"/>
          <p:nvPr/>
        </p:nvSpPr>
        <p:spPr>
          <a:xfrm>
            <a:off x="8040370" y="1108075"/>
            <a:ext cx="249364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/>
              <a:t>  </a:t>
            </a:r>
            <a:r>
              <a:rPr lang="zh-CN" altLang="en-US" sz="2000" dirty="0"/>
              <a:t>挤塑板的铺设应采用整张板材铺设四周，切割板材铺设中间的原则。</a:t>
            </a:r>
            <a:r>
              <a:rPr lang="zh-CN" altLang="en-US" sz="2000" dirty="0">
                <a:sym typeface="+mn-ea"/>
              </a:rPr>
              <a:t>强度高，抗压强，而且吸水率低，使用寿命长，保温性能好</a:t>
            </a:r>
            <a:r>
              <a:rPr lang="zh-CN" altLang="en-US" sz="2400" dirty="0">
                <a:sym typeface="+mn-ea"/>
              </a:rPr>
              <a:t>。</a:t>
            </a:r>
            <a:endParaRPr lang="zh-CN" altLang="en-US" sz="2400" dirty="0"/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2400" dirty="0"/>
          </a:p>
        </p:txBody>
      </p:sp>
      <p:pic>
        <p:nvPicPr>
          <p:cNvPr id="8198" name="Picture 4" descr="http://p7.qhimg.com/t01c0a5d0b2b495fc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113" y="1211263"/>
            <a:ext cx="2689225" cy="2141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9" name="TextBox 15"/>
          <p:cNvSpPr txBox="1"/>
          <p:nvPr/>
        </p:nvSpPr>
        <p:spPr>
          <a:xfrm>
            <a:off x="3192463" y="1985963"/>
            <a:ext cx="288925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/>
              <a:t>清扫地面</a:t>
            </a:r>
          </a:p>
        </p:txBody>
      </p:sp>
      <p:pic>
        <p:nvPicPr>
          <p:cNvPr id="8200" name="Picture 6" descr="http://p0.qhimg.com/t0175cc52b23a21815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3838575"/>
            <a:ext cx="3084513" cy="2241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1" name="矩形 9"/>
          <p:cNvSpPr/>
          <p:nvPr/>
        </p:nvSpPr>
        <p:spPr>
          <a:xfrm>
            <a:off x="3571240" y="4116705"/>
            <a:ext cx="25107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/>
              <a:t>  </a:t>
            </a:r>
            <a:r>
              <a:rPr lang="zh-CN" altLang="en-US" sz="2000" dirty="0"/>
              <a:t>反射膜的铺设要平整，尽量减少褶皱</a:t>
            </a:r>
          </a:p>
        </p:txBody>
      </p:sp>
      <p:pic>
        <p:nvPicPr>
          <p:cNvPr id="8202" name="Picture 8" descr="http://p4.qhimg.com/t01516b7d7b1fc21dc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725" y="3970338"/>
            <a:ext cx="2982913" cy="227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3" name="矩形 10"/>
          <p:cNvSpPr/>
          <p:nvPr/>
        </p:nvSpPr>
        <p:spPr>
          <a:xfrm>
            <a:off x="9314180" y="4116705"/>
            <a:ext cx="228790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/>
              <a:t>  </a:t>
            </a:r>
            <a:r>
              <a:rPr lang="zh-CN" altLang="en-US" sz="2000" dirty="0"/>
              <a:t>卡钉的材质需要满足高强度和良好蠕变性能的基本要求。借助卡钉枪施工的卡钉强度要求更高，可承受机械安装</a:t>
            </a:r>
            <a:r>
              <a:rPr lang="zh-CN" altLang="en-US" sz="2400" dirty="0"/>
              <a:t>。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1"/>
          <p:cNvGrpSpPr/>
          <p:nvPr/>
        </p:nvGrpSpPr>
        <p:grpSpPr>
          <a:xfrm>
            <a:off x="581025" y="522288"/>
            <a:ext cx="695325" cy="585787"/>
            <a:chOff x="708660" y="636987"/>
            <a:chExt cx="695271" cy="584775"/>
          </a:xfrm>
        </p:grpSpPr>
        <p:sp>
          <p:nvSpPr>
            <p:cNvPr id="3" name="文本框 2"/>
            <p:cNvSpPr txBox="1"/>
            <p:nvPr/>
          </p:nvSpPr>
          <p:spPr>
            <a:xfrm>
              <a:off x="1219795" y="636987"/>
              <a:ext cx="18413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kumimoji="0" lang="zh-CN" altLang="en-US" sz="3200" kern="1200" cap="none" spc="0" normalizeH="0" baseline="0" noProof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9224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59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871" y="1163895"/>
                <a:ext cx="274592" cy="563600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9" name="TextBox 26"/>
          <p:cNvSpPr txBox="1"/>
          <p:nvPr/>
        </p:nvSpPr>
        <p:spPr>
          <a:xfrm>
            <a:off x="1184275" y="400050"/>
            <a:ext cx="43656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/>
              <a:t>地暖铺设</a:t>
            </a:r>
            <a:r>
              <a:rPr lang="en-US" altLang="zh-CN" sz="4000" b="1" dirty="0"/>
              <a:t>-</a:t>
            </a:r>
            <a:r>
              <a:rPr lang="zh-CN" altLang="en-US" sz="4000" b="1" dirty="0"/>
              <a:t>步骤</a:t>
            </a:r>
          </a:p>
        </p:txBody>
      </p:sp>
      <p:pic>
        <p:nvPicPr>
          <p:cNvPr id="9220" name="Picture 2" descr="http://p3.qhimg.com/t01dc13d78978c47f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8" y="1108075"/>
            <a:ext cx="4824412" cy="3405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17"/>
          <p:cNvPicPr>
            <a:picLocks noChangeAspect="1"/>
          </p:cNvPicPr>
          <p:nvPr/>
        </p:nvPicPr>
        <p:blipFill>
          <a:blip r:embed="rId3"/>
          <a:srcRect l="-7877"/>
          <a:stretch>
            <a:fillRect/>
          </a:stretch>
        </p:blipFill>
        <p:spPr>
          <a:xfrm>
            <a:off x="7126288" y="1108075"/>
            <a:ext cx="4176712" cy="4814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Box 16"/>
          <p:cNvSpPr txBox="1"/>
          <p:nvPr/>
        </p:nvSpPr>
        <p:spPr>
          <a:xfrm>
            <a:off x="5549900" y="1995488"/>
            <a:ext cx="2889250" cy="1938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/>
              <a:t>直线距离卡钉可以每隔</a:t>
            </a:r>
            <a:r>
              <a:rPr lang="en-US" altLang="zh-CN" sz="2400" dirty="0"/>
              <a:t>40-50CM</a:t>
            </a:r>
            <a:r>
              <a:rPr lang="zh-CN" altLang="en-US" sz="2400" dirty="0"/>
              <a:t>卡一次，转弯处确保弯曲半径要求应该使用</a:t>
            </a:r>
            <a:r>
              <a:rPr lang="en-US" altLang="zh-CN" sz="2400" dirty="0"/>
              <a:t>5</a:t>
            </a:r>
            <a:r>
              <a:rPr lang="zh-CN" altLang="en-US" sz="2400" dirty="0"/>
              <a:t>个卡丁固定。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合 1"/>
          <p:cNvGrpSpPr/>
          <p:nvPr/>
        </p:nvGrpSpPr>
        <p:grpSpPr>
          <a:xfrm>
            <a:off x="581025" y="400050"/>
            <a:ext cx="2747963" cy="708025"/>
            <a:chOff x="708660" y="636987"/>
            <a:chExt cx="2747050" cy="707886"/>
          </a:xfrm>
        </p:grpSpPr>
        <p:sp>
          <p:nvSpPr>
            <p:cNvPr id="3" name="文本框 2"/>
            <p:cNvSpPr txBox="1"/>
            <p:nvPr/>
          </p:nvSpPr>
          <p:spPr>
            <a:xfrm>
              <a:off x="1219665" y="636987"/>
              <a:ext cx="2236045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铺贴瓷砖</a:t>
              </a:r>
            </a:p>
          </p:txBody>
        </p:sp>
        <p:grpSp>
          <p:nvGrpSpPr>
            <p:cNvPr id="10253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522" cy="564466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919" y="1163895"/>
                <a:ext cx="274522" cy="564466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3" name="矩形 12"/>
          <p:cNvSpPr/>
          <p:nvPr/>
        </p:nvSpPr>
        <p:spPr>
          <a:xfrm>
            <a:off x="1277938" y="1752600"/>
            <a:ext cx="9636125" cy="4064000"/>
          </a:xfrm>
          <a:prstGeom prst="rect">
            <a:avLst/>
          </a:prstGeom>
          <a:solidFill>
            <a:srgbClr val="FBF9FB"/>
          </a:solidFill>
          <a:ln>
            <a:noFill/>
          </a:ln>
          <a:effectLst>
            <a:outerShdw blurRad="508000" dist="304800" dir="5400000" algn="t" rotWithShape="0">
              <a:srgbClr val="313C2E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4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101725"/>
            <a:ext cx="3259138" cy="2444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5" name="TextBox 16"/>
          <p:cNvSpPr txBox="1"/>
          <p:nvPr/>
        </p:nvSpPr>
        <p:spPr>
          <a:xfrm>
            <a:off x="3840163" y="1908175"/>
            <a:ext cx="2074862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/>
              <a:t>用泥沙堆出一定的高度</a:t>
            </a:r>
          </a:p>
        </p:txBody>
      </p:sp>
      <p:pic>
        <p:nvPicPr>
          <p:cNvPr id="10246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850" y="3225800"/>
            <a:ext cx="3454400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7" name="TextBox 17"/>
          <p:cNvSpPr txBox="1"/>
          <p:nvPr/>
        </p:nvSpPr>
        <p:spPr>
          <a:xfrm>
            <a:off x="9363075" y="4105275"/>
            <a:ext cx="1550988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/>
              <a:t>在瓷砖上铺水泥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合 1"/>
          <p:cNvGrpSpPr/>
          <p:nvPr/>
        </p:nvGrpSpPr>
        <p:grpSpPr>
          <a:xfrm>
            <a:off x="581025" y="400050"/>
            <a:ext cx="2747963" cy="708025"/>
            <a:chOff x="708660" y="636987"/>
            <a:chExt cx="2747050" cy="707886"/>
          </a:xfrm>
        </p:grpSpPr>
        <p:sp>
          <p:nvSpPr>
            <p:cNvPr id="3" name="文本框 2"/>
            <p:cNvSpPr txBox="1"/>
            <p:nvPr/>
          </p:nvSpPr>
          <p:spPr>
            <a:xfrm>
              <a:off x="1219665" y="636987"/>
              <a:ext cx="2236045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铺贴瓷砖</a:t>
              </a:r>
            </a:p>
          </p:txBody>
        </p:sp>
        <p:grpSp>
          <p:nvGrpSpPr>
            <p:cNvPr id="10253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522" cy="564466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919" y="1163895"/>
                <a:ext cx="274522" cy="564466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3" name="矩形 12"/>
          <p:cNvSpPr/>
          <p:nvPr/>
        </p:nvSpPr>
        <p:spPr>
          <a:xfrm>
            <a:off x="1277938" y="1752600"/>
            <a:ext cx="9636125" cy="4064000"/>
          </a:xfrm>
          <a:prstGeom prst="rect">
            <a:avLst/>
          </a:prstGeom>
          <a:solidFill>
            <a:srgbClr val="FBF9FB"/>
          </a:solidFill>
          <a:ln>
            <a:noFill/>
          </a:ln>
          <a:effectLst>
            <a:outerShdw blurRad="508000" dist="304800" dir="5400000" algn="t" rotWithShape="0">
              <a:srgbClr val="313C2E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48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50096"/>
            <a:ext cx="3513138" cy="2633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TextBox 21"/>
          <p:cNvSpPr txBox="1"/>
          <p:nvPr/>
        </p:nvSpPr>
        <p:spPr>
          <a:xfrm>
            <a:off x="9702800" y="4669048"/>
            <a:ext cx="1633538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/>
              <a:t>把瓷砖放上去</a:t>
            </a:r>
          </a:p>
        </p:txBody>
      </p:sp>
      <p:pic>
        <p:nvPicPr>
          <p:cNvPr id="10250" name="Picture 2" descr="C:\Users\1\Documents\Tencent Files\723342809\Image\C2C\FB7B2197C685EB0FA8CC83FD6DB3CDB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" y="1108075"/>
            <a:ext cx="3606800" cy="270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1" name="TextBox 23"/>
          <p:cNvSpPr txBox="1"/>
          <p:nvPr/>
        </p:nvSpPr>
        <p:spPr>
          <a:xfrm>
            <a:off x="4664075" y="2174875"/>
            <a:ext cx="2074863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/>
              <a:t>把瓷砖泡水</a:t>
            </a:r>
          </a:p>
        </p:txBody>
      </p:sp>
    </p:spTree>
    <p:extLst>
      <p:ext uri="{BB962C8B-B14F-4D97-AF65-F5344CB8AC3E}">
        <p14:creationId xmlns:p14="http://schemas.microsoft.com/office/powerpoint/2010/main" val="35120029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组合 1"/>
          <p:cNvGrpSpPr/>
          <p:nvPr/>
        </p:nvGrpSpPr>
        <p:grpSpPr>
          <a:xfrm>
            <a:off x="581025" y="400050"/>
            <a:ext cx="2747963" cy="708025"/>
            <a:chOff x="708660" y="636987"/>
            <a:chExt cx="2747050" cy="707886"/>
          </a:xfrm>
        </p:grpSpPr>
        <p:sp>
          <p:nvSpPr>
            <p:cNvPr id="3" name="文本框 2"/>
            <p:cNvSpPr txBox="1"/>
            <p:nvPr/>
          </p:nvSpPr>
          <p:spPr>
            <a:xfrm>
              <a:off x="1219665" y="636987"/>
              <a:ext cx="2236045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zh-CN" altLang="en-US" sz="4000" kern="1200" cap="none" spc="0" normalizeH="0" baseline="0" noProof="0" dirty="0">
                  <a:latin typeface="+mn-lt"/>
                  <a:ea typeface="+mn-ea"/>
                  <a:cs typeface="+mn-ea"/>
                  <a:sym typeface="+mn-lt"/>
                </a:rPr>
                <a:t>铺贴瓷砖</a:t>
              </a:r>
            </a:p>
          </p:txBody>
        </p:sp>
        <p:grpSp>
          <p:nvGrpSpPr>
            <p:cNvPr id="11272" name="组合 3"/>
            <p:cNvGrpSpPr/>
            <p:nvPr/>
          </p:nvGrpSpPr>
          <p:grpSpPr>
            <a:xfrm>
              <a:off x="708660" y="636987"/>
              <a:ext cx="510540" cy="489933"/>
              <a:chOff x="-1691640" y="1163895"/>
              <a:chExt cx="464820" cy="563880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-1691640" y="1163895"/>
                <a:ext cx="274522" cy="564466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-1500919" y="1163895"/>
                <a:ext cx="274522" cy="564466"/>
              </a:xfrm>
              <a:prstGeom prst="chevron">
                <a:avLst>
                  <a:gd name="adj" fmla="val 87037"/>
                </a:avLst>
              </a:prstGeom>
              <a:solidFill>
                <a:srgbClr val="313C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267" name="TextBox 16"/>
          <p:cNvSpPr txBox="1"/>
          <p:nvPr/>
        </p:nvSpPr>
        <p:spPr>
          <a:xfrm>
            <a:off x="9317038" y="1107758"/>
            <a:ext cx="2074862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用锤子轻敲，保证地砖，水泥，沙土之间贴合</a:t>
            </a:r>
          </a:p>
        </p:txBody>
      </p:sp>
      <p:sp>
        <p:nvSpPr>
          <p:cNvPr id="11268" name="TextBox 23"/>
          <p:cNvSpPr txBox="1"/>
          <p:nvPr/>
        </p:nvSpPr>
        <p:spPr>
          <a:xfrm>
            <a:off x="9317355" y="4064318"/>
            <a:ext cx="207486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放水平尺，检查是否铺贴水平</a:t>
            </a:r>
          </a:p>
        </p:txBody>
      </p:sp>
      <p:pic>
        <p:nvPicPr>
          <p:cNvPr id="1126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805" y="890905"/>
            <a:ext cx="3322638" cy="2492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3"/>
          <p:cNvPicPr>
            <a:picLocks noChangeAspect="1"/>
          </p:cNvPicPr>
          <p:nvPr/>
        </p:nvPicPr>
        <p:blipFill>
          <a:blip r:embed="rId3"/>
          <a:srcRect b="37758"/>
          <a:stretch>
            <a:fillRect/>
          </a:stretch>
        </p:blipFill>
        <p:spPr>
          <a:xfrm>
            <a:off x="6235065" y="3897630"/>
            <a:ext cx="2491105" cy="2066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74CB3A0765E9671D794FB2117614C197"/>
          <p:cNvPicPr>
            <a:picLocks noChangeAspect="1"/>
          </p:cNvPicPr>
          <p:nvPr/>
        </p:nvPicPr>
        <p:blipFill>
          <a:blip r:embed="rId4"/>
          <a:srcRect t="-258" r="10658" b="26032"/>
          <a:stretch>
            <a:fillRect/>
          </a:stretch>
        </p:blipFill>
        <p:spPr>
          <a:xfrm>
            <a:off x="790575" y="1375410"/>
            <a:ext cx="4444365" cy="3333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59355" y="4832350"/>
            <a:ext cx="31178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铺上去的地砖用十字卡，卡住。这样能让缝更加均匀，方便后期填缝</a:t>
            </a:r>
          </a:p>
        </p:txBody>
      </p:sp>
      <p:sp>
        <p:nvSpPr>
          <p:cNvPr id="10" name="椭圆 9"/>
          <p:cNvSpPr/>
          <p:nvPr/>
        </p:nvSpPr>
        <p:spPr>
          <a:xfrm>
            <a:off x="403860" y="3897630"/>
            <a:ext cx="2156460" cy="215646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900680" y="3269615"/>
            <a:ext cx="756285" cy="79502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7202.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289,&quot;width&quot;:501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289,&quot;width&quot;:501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499.6228659559365,&quot;width&quot;:1041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7202.5}"/>
</p:tagLst>
</file>

<file path=ppt/theme/theme1.xml><?xml version="1.0" encoding="utf-8"?>
<a:theme xmlns:a="http://schemas.openxmlformats.org/drawingml/2006/main" name="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gbp3ha0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gbp3ha0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581</Words>
  <Application>Microsoft Office PowerPoint</Application>
  <PresentationFormat>宽屏</PresentationFormat>
  <Paragraphs>75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等线</vt:lpstr>
      <vt:lpstr>宋体</vt:lpstr>
      <vt:lpstr>微软雅黑</vt:lpstr>
      <vt:lpstr>Arial</vt:lpstr>
      <vt:lpstr>Calibri</vt:lpstr>
      <vt:lpstr>第一PPT，www.1ppt.com​</vt:lpstr>
      <vt:lpstr>1_第一PPT，www.1ppt.com​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绿色叶子</dc:title>
  <dc:creator>1</dc:creator>
  <cp:keywords>www.1ppt.com</cp:keywords>
  <dc:description>www.1ppt.com</dc:description>
  <cp:lastModifiedBy>111</cp:lastModifiedBy>
  <cp:revision>14</cp:revision>
  <dcterms:created xsi:type="dcterms:W3CDTF">2019-09-15T16:48:00Z</dcterms:created>
  <dcterms:modified xsi:type="dcterms:W3CDTF">2021-12-14T05:33:34Z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