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1" r:id="rId4"/>
    <p:sldId id="257" r:id="rId5"/>
    <p:sldId id="272" r:id="rId6"/>
    <p:sldId id="262" r:id="rId7"/>
    <p:sldId id="273" r:id="rId8"/>
    <p:sldId id="274" r:id="rId9"/>
    <p:sldId id="275" r:id="rId10"/>
    <p:sldId id="276" r:id="rId11"/>
    <p:sldId id="266" r:id="rId12"/>
    <p:sldId id="284" r:id="rId13"/>
    <p:sldId id="277" r:id="rId14"/>
    <p:sldId id="285" r:id="rId15"/>
    <p:sldId id="267" r:id="rId16"/>
    <p:sldId id="260" r:id="rId17"/>
    <p:sldId id="286" r:id="rId18"/>
    <p:sldId id="302" r:id="rId19"/>
    <p:sldId id="303" r:id="rId20"/>
    <p:sldId id="304" r:id="rId21"/>
    <p:sldId id="268" r:id="rId22"/>
    <p:sldId id="287" r:id="rId23"/>
    <p:sldId id="288" r:id="rId24"/>
    <p:sldId id="316" r:id="rId25"/>
    <p:sldId id="317" r:id="rId26"/>
    <p:sldId id="318" r:id="rId27"/>
    <p:sldId id="319" r:id="rId28"/>
    <p:sldId id="320" r:id="rId29"/>
    <p:sldId id="298" r:id="rId3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917C"/>
    <a:srgbClr val="8F6954"/>
    <a:srgbClr val="CCC4B1"/>
    <a:srgbClr val="797067"/>
    <a:srgbClr val="3F353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785" autoAdjust="0"/>
  </p:normalViewPr>
  <p:slideViewPr>
    <p:cSldViewPr snapToGrid="0">
      <p:cViewPr>
        <p:scale>
          <a:sx n="66" d="100"/>
          <a:sy n="66" d="100"/>
        </p:scale>
        <p:origin x="1315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649C-276D-44F8-96F0-09EE161B965B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C8217-93C3-4297-B0E9-CA959DD73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03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8217-93C3-4297-B0E9-CA959DD733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38625" y="2709545"/>
            <a:ext cx="3714750" cy="1133475"/>
          </a:xfrm>
          <a:prstGeom prst="rect">
            <a:avLst/>
          </a:prstGeom>
          <a:noFill/>
          <a:ln w="28575" cmpd="dbl">
            <a:solidFill>
              <a:schemeClr val="bg2">
                <a:lumMod val="2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81643" y="2779437"/>
            <a:ext cx="382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学徒制汇报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9185" y="2252345"/>
            <a:ext cx="23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华浔品味装饰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38270" y="3988435"/>
            <a:ext cx="431546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艺术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1751/01/</a:t>
            </a: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陆奕燕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-66675" y="3275965"/>
            <a:ext cx="4267200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8010525" y="3276600"/>
            <a:ext cx="4238625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纯音乐 - 忧伤还是快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71832" y="353123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73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465" y="6252210"/>
            <a:ext cx="10479405" cy="353060"/>
            <a:chOff x="59" y="9846"/>
            <a:chExt cx="16503" cy="556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59" y="10120"/>
              <a:ext cx="16381" cy="9"/>
            </a:xfrm>
            <a:prstGeom prst="straightConnector1">
              <a:avLst/>
            </a:prstGeom>
            <a:ln w="28575">
              <a:prstDash val="sysDot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图片 13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5992" y="9846"/>
              <a:ext cx="570" cy="556"/>
            </a:xfrm>
            <a:prstGeom prst="rect">
              <a:avLst/>
            </a:prstGeom>
          </p:spPr>
        </p:pic>
      </p:grpSp>
      <p:pic>
        <p:nvPicPr>
          <p:cNvPr id="14339" name="图片 14338" descr="IMG_04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435" y="1279525"/>
            <a:ext cx="3040380" cy="405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IMG_04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310" y="1280795"/>
            <a:ext cx="3038475" cy="40538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464820" y="-104775"/>
            <a:ext cx="361950" cy="7119620"/>
            <a:chOff x="732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1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454"/>
              <a:ext cx="570" cy="556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0488295" y="624586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原始照片</a:t>
            </a:r>
          </a:p>
        </p:txBody>
      </p:sp>
      <p:pic>
        <p:nvPicPr>
          <p:cNvPr id="11" name="图片 10" descr="IMG_04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920" y="1280795"/>
            <a:ext cx="3038475" cy="4053205"/>
          </a:xfrm>
          <a:prstGeom prst="rect">
            <a:avLst/>
          </a:prstGeom>
        </p:spPr>
      </p:pic>
      <p:pic>
        <p:nvPicPr>
          <p:cNvPr id="15" name="图片 14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464820" y="6252210"/>
            <a:ext cx="361950" cy="3530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777490" y="1193800"/>
            <a:ext cx="6601460" cy="195580"/>
            <a:chOff x="4374" y="1880"/>
            <a:chExt cx="10396" cy="308"/>
          </a:xfrm>
        </p:grpSpPr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4374" y="1880"/>
              <a:ext cx="317" cy="309"/>
            </a:xfrm>
            <a:prstGeom prst="rect">
              <a:avLst/>
            </a:prstGeom>
          </p:spPr>
        </p:pic>
        <p:pic>
          <p:nvPicPr>
            <p:cNvPr id="9" name="图片 8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4454" y="1880"/>
              <a:ext cx="317" cy="309"/>
            </a:xfrm>
            <a:prstGeom prst="rect">
              <a:avLst/>
            </a:prstGeom>
          </p:spPr>
        </p:pic>
        <p:pic>
          <p:nvPicPr>
            <p:cNvPr id="10" name="图片 9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9426" y="1880"/>
              <a:ext cx="317" cy="30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657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019040" y="3608070"/>
            <a:ext cx="38646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000">
                <a:latin typeface="Gungsuh" panose="02030600000101010101" charset="-127"/>
                <a:ea typeface="Gungsuh" panose="02030600000101010101" charset="-127"/>
                <a:sym typeface="+mn-ea"/>
              </a:rPr>
              <a:t>Interior space analysis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46830" y="3033395"/>
            <a:ext cx="8381365" cy="1005840"/>
            <a:chOff x="6058" y="4777"/>
            <a:chExt cx="13199" cy="15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471" y="5614"/>
              <a:ext cx="1178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058" y="4777"/>
              <a:ext cx="2041" cy="1584"/>
              <a:chOff x="3811" y="5519"/>
              <a:chExt cx="2041" cy="158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440" y="5549"/>
                <a:ext cx="549" cy="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bg2">
                        <a:lumMod val="25000"/>
                      </a:schemeClr>
                    </a:solidFill>
                    <a:latin typeface="113-CAI978" panose="020B0406020202030204" charset="0"/>
                  </a:rPr>
                  <a:t>/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811" y="5519"/>
                <a:ext cx="748" cy="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3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4740" y="6140"/>
                <a:ext cx="1112" cy="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5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019040" y="2785110"/>
            <a:ext cx="45319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latin typeface="幼圆" panose="02010509060101010101" charset="-122"/>
                <a:ea typeface="幼圆" panose="02010509060101010101" charset="-122"/>
                <a:sym typeface="+mn-ea"/>
              </a:rPr>
              <a:t>空间分析</a:t>
            </a:r>
            <a:endParaRPr lang="zh-CN" altLang="zh-CN" sz="4800"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advTm="579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-57785" y="6426200"/>
            <a:ext cx="10401935" cy="5715"/>
          </a:xfrm>
          <a:prstGeom prst="straightConnector1">
            <a:avLst/>
          </a:prstGeom>
          <a:ln w="28575"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64820" y="-104775"/>
            <a:ext cx="361950" cy="7119620"/>
            <a:chOff x="732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1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9846"/>
              <a:ext cx="570" cy="556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288270" y="6245860"/>
            <a:ext cx="1554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空间功能分析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2042160" y="1275080"/>
            <a:ext cx="8029575" cy="451358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159635" y="1405255"/>
            <a:ext cx="201295" cy="196215"/>
          </a:xfrm>
          <a:prstGeom prst="rect">
            <a:avLst/>
          </a:prstGeom>
        </p:spPr>
      </p:pic>
      <p:pic>
        <p:nvPicPr>
          <p:cNvPr id="7" name="图片 6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9751060" y="1405255"/>
            <a:ext cx="201295" cy="196215"/>
          </a:xfrm>
          <a:prstGeom prst="rect">
            <a:avLst/>
          </a:prstGeom>
        </p:spPr>
      </p:pic>
      <p:pic>
        <p:nvPicPr>
          <p:cNvPr id="8" name="图片 7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159635" y="5501005"/>
            <a:ext cx="201295" cy="196215"/>
          </a:xfrm>
          <a:prstGeom prst="rect">
            <a:avLst/>
          </a:prstGeom>
        </p:spPr>
      </p:pic>
      <p:pic>
        <p:nvPicPr>
          <p:cNvPr id="10" name="图片 9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9751060" y="5501005"/>
            <a:ext cx="201295" cy="1962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1595" y="1497330"/>
            <a:ext cx="6909435" cy="3863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小公寓包括以下几个区：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工作区 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卧室区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餐厅区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卫生间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厨房区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玄关区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阳台区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设计活动及家具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工作区：工作桌，工作椅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卧室区：床，床头柜，衣柜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餐厅区：餐桌，餐椅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卫生间：坐便器，淋浴房，储物柜，毛巾架，盥洗台，热水器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厨房区：地柜，吊柜，水盆，灶台，油烟机</a:t>
            </a:r>
            <a:r>
              <a:rPr lang="en-US" altLang="zh-CN" dirty="0">
                <a:sym typeface="+mn-ea"/>
              </a:rPr>
              <a:t>…</a:t>
            </a:r>
            <a:endParaRPr lang="en-US" altLang="zh-CN" dirty="0"/>
          </a:p>
          <a:p>
            <a:pPr>
              <a:lnSpc>
                <a:spcPct val="80000"/>
              </a:lnSpc>
              <a:buNone/>
            </a:pPr>
            <a:r>
              <a:rPr lang="en-US" altLang="zh-CN" dirty="0">
                <a:sym typeface="+mn-ea"/>
              </a:rPr>
              <a:t>        </a:t>
            </a:r>
            <a:r>
              <a:rPr lang="zh-CN" altLang="en-US" dirty="0">
                <a:sym typeface="+mn-ea"/>
              </a:rPr>
              <a:t>客厅区：沙发，茶几，电视柜，饮水机    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玄关区</a:t>
            </a:r>
            <a:r>
              <a:rPr lang="en-US" altLang="zh-CN" dirty="0">
                <a:sym typeface="+mn-ea"/>
              </a:rPr>
              <a:t>:</a:t>
            </a:r>
            <a:r>
              <a:rPr lang="zh-CN" altLang="en-US" dirty="0">
                <a:sym typeface="+mn-ea"/>
              </a:rPr>
              <a:t>鞋柜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阳台：洗衣机，拖把池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454"/>
              <a:ext cx="570" cy="55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791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-1341755" y="6432550"/>
            <a:ext cx="10401935" cy="5715"/>
          </a:xfrm>
          <a:prstGeom prst="straightConnector1">
            <a:avLst/>
          </a:prstGeom>
          <a:ln w="28575"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64820" y="-104775"/>
            <a:ext cx="361950" cy="7119620"/>
            <a:chOff x="732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1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9846"/>
              <a:ext cx="570" cy="556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9137650" y="6252210"/>
            <a:ext cx="2240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一对一空间关系分析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959485" y="1221740"/>
          <a:ext cx="10294620" cy="4031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77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 sz="140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玄关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厨房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餐厅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客厅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阳台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公卫生间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客房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书房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影音室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/</a:t>
                      </a:r>
                      <a:r>
                        <a:rPr lang="zh-CN" altLang="en-US" sz="1400">
                          <a:sym typeface="+mn-ea"/>
                        </a:rPr>
                        <a:t>小孩房</a:t>
                      </a:r>
                      <a:endParaRPr lang="zh-CN" altLang="en-US" sz="140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主卧室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/>
                        <a:t>主卫生间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玄 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厨 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餐 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客厅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公卫生间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客房</a:t>
                      </a:r>
                      <a:r>
                        <a:rPr lang="en-US" altLang="zh-CN" sz="1400">
                          <a:sym typeface="+mn-ea"/>
                        </a:rPr>
                        <a:t>/</a:t>
                      </a:r>
                      <a:r>
                        <a:rPr lang="zh-CN" altLang="en-US" sz="1400">
                          <a:sym typeface="+mn-ea"/>
                        </a:rPr>
                        <a:t>书房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小孩房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主卧室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主卫生间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52625" y="5596890"/>
            <a:ext cx="6858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密切关系                                            一般关系                                         疏远关系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6615430" y="5594350"/>
          <a:ext cx="90614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/>
          <p:nvPr/>
        </p:nvGraphicFramePr>
        <p:xfrm>
          <a:off x="3830955" y="5594350"/>
          <a:ext cx="90614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959485" y="5594350"/>
          <a:ext cx="90614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454"/>
              <a:ext cx="570" cy="55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715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-114935" y="6425565"/>
            <a:ext cx="10401935" cy="5715"/>
          </a:xfrm>
          <a:prstGeom prst="straightConnector1">
            <a:avLst/>
          </a:prstGeom>
          <a:ln w="28575">
            <a:prstDash val="sysDot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4820" y="-104775"/>
            <a:ext cx="361950" cy="7119620"/>
            <a:chOff x="732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1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9846"/>
              <a:ext cx="570" cy="556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344785" y="6245225"/>
            <a:ext cx="1554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空间流线分析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454"/>
              <a:ext cx="570" cy="55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383790" y="707390"/>
            <a:ext cx="7346950" cy="5443220"/>
            <a:chOff x="3754" y="1114"/>
            <a:chExt cx="11570" cy="8572"/>
          </a:xfrm>
        </p:grpSpPr>
        <p:pic>
          <p:nvPicPr>
            <p:cNvPr id="7" name="图片 6" descr="214454bb565f1nfvw11egn22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4" y="1114"/>
              <a:ext cx="11571" cy="8572"/>
            </a:xfrm>
            <a:prstGeom prst="rect">
              <a:avLst/>
            </a:prstGeom>
          </p:spPr>
        </p:pic>
        <p:pic>
          <p:nvPicPr>
            <p:cNvPr id="6" name="图片 5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3873" y="1232"/>
              <a:ext cx="317" cy="309"/>
            </a:xfrm>
            <a:prstGeom prst="rect">
              <a:avLst/>
            </a:prstGeom>
          </p:spPr>
        </p:pic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4912" y="1232"/>
              <a:ext cx="317" cy="309"/>
            </a:xfrm>
            <a:prstGeom prst="rect">
              <a:avLst/>
            </a:prstGeom>
          </p:spPr>
        </p:pic>
        <p:pic>
          <p:nvPicPr>
            <p:cNvPr id="9" name="图片 8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3873" y="9256"/>
              <a:ext cx="317" cy="309"/>
            </a:xfrm>
            <a:prstGeom prst="rect">
              <a:avLst/>
            </a:prstGeom>
          </p:spPr>
        </p:pic>
        <p:pic>
          <p:nvPicPr>
            <p:cNvPr id="10" name="图片 9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4912" y="9256"/>
              <a:ext cx="317" cy="309"/>
            </a:xfrm>
            <a:prstGeom prst="rect">
              <a:avLst/>
            </a:prstGeom>
          </p:spPr>
        </p:pic>
        <p:sp>
          <p:nvSpPr>
            <p:cNvPr id="11" name="左箭头 10"/>
            <p:cNvSpPr/>
            <p:nvPr/>
          </p:nvSpPr>
          <p:spPr>
            <a:xfrm>
              <a:off x="10952" y="4358"/>
              <a:ext cx="2529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左箭头 13"/>
            <p:cNvSpPr/>
            <p:nvPr/>
          </p:nvSpPr>
          <p:spPr>
            <a:xfrm rot="16200000">
              <a:off x="9653" y="5599"/>
              <a:ext cx="2361" cy="119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左箭头 15"/>
            <p:cNvSpPr/>
            <p:nvPr/>
          </p:nvSpPr>
          <p:spPr>
            <a:xfrm rot="5400000">
              <a:off x="10254" y="3720"/>
              <a:ext cx="1166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左箭头 16"/>
            <p:cNvSpPr/>
            <p:nvPr/>
          </p:nvSpPr>
          <p:spPr>
            <a:xfrm>
              <a:off x="7673" y="5166"/>
              <a:ext cx="3046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左箭头 17"/>
            <p:cNvSpPr/>
            <p:nvPr/>
          </p:nvSpPr>
          <p:spPr>
            <a:xfrm rot="10800000">
              <a:off x="10952" y="3183"/>
              <a:ext cx="915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左箭头 18"/>
            <p:cNvSpPr/>
            <p:nvPr/>
          </p:nvSpPr>
          <p:spPr>
            <a:xfrm rot="5400000">
              <a:off x="8778" y="4808"/>
              <a:ext cx="596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左箭头 23"/>
            <p:cNvSpPr/>
            <p:nvPr/>
          </p:nvSpPr>
          <p:spPr>
            <a:xfrm rot="5400000">
              <a:off x="8120" y="4808"/>
              <a:ext cx="596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左箭头 24"/>
            <p:cNvSpPr/>
            <p:nvPr/>
          </p:nvSpPr>
          <p:spPr>
            <a:xfrm rot="16200000">
              <a:off x="8120" y="5523"/>
              <a:ext cx="596" cy="12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721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019040" y="3608070"/>
            <a:ext cx="38646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000">
                <a:solidFill>
                  <a:schemeClr val="tx1"/>
                </a:solidFill>
                <a:latin typeface="Gungsuh" panose="02030600000101010101" charset="-127"/>
                <a:ea typeface="Gungsuh" panose="02030600000101010101" charset="-127"/>
                <a:sym typeface="+mn-ea"/>
              </a:rPr>
              <a:t>The design scheme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46830" y="3033395"/>
            <a:ext cx="8381365" cy="1005840"/>
            <a:chOff x="6058" y="4777"/>
            <a:chExt cx="13199" cy="15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471" y="5614"/>
              <a:ext cx="1178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058" y="4777"/>
              <a:ext cx="2041" cy="1584"/>
              <a:chOff x="3811" y="5519"/>
              <a:chExt cx="2041" cy="158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440" y="5549"/>
                <a:ext cx="549" cy="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bg2">
                        <a:lumMod val="25000"/>
                      </a:schemeClr>
                    </a:solidFill>
                    <a:latin typeface="113-CAI978" panose="020B0406020202030204" charset="0"/>
                  </a:rPr>
                  <a:t>/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811" y="5519"/>
                <a:ext cx="748" cy="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4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4740" y="6140"/>
                <a:ext cx="1112" cy="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5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019040" y="2785110"/>
            <a:ext cx="45319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latin typeface="幼圆" panose="02010509060101010101" charset="-122"/>
                <a:ea typeface="幼圆" panose="02010509060101010101" charset="-122"/>
              </a:rPr>
              <a:t>设计説明</a:t>
            </a:r>
          </a:p>
        </p:txBody>
      </p:sp>
    </p:spTree>
    <p:custDataLst>
      <p:tags r:id="rId1"/>
    </p:custDataLst>
  </p:cSld>
  <p:clrMapOvr>
    <a:masterClrMapping/>
  </p:clrMapOvr>
  <p:transition advTm="544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25590" y="1275080"/>
            <a:ext cx="4604385" cy="366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>
                <a:sym typeface="+mn-ea"/>
              </a:rPr>
              <a:t>设计说明：</a:t>
            </a:r>
          </a:p>
          <a:p>
            <a:pPr>
              <a:lnSpc>
                <a:spcPct val="80000"/>
              </a:lnSpc>
            </a:pPr>
            <a:r>
              <a:rPr lang="zh-CN" altLang="en-US" sz="1600" dirty="0"/>
              <a:t>原有结构已经很好，对于三房格局来说，因为家庭暂时只有夫妻二人居住，所以做了开放式书房来兼客房，放大整个客厅空间，虽然说相当长时间不会要孩子，但以后还是会要的，所以暂时家庭的格局是有影音室，将来可以改为小孩房来住，同时增加的内卫满足了小孩的私密性。提高了小孩的使用功能。</a:t>
            </a:r>
          </a:p>
          <a:p>
            <a:pPr>
              <a:lnSpc>
                <a:spcPct val="80000"/>
              </a:lnSpc>
            </a:pPr>
            <a:r>
              <a:rPr lang="zh-CN" altLang="en-US" sz="1600" dirty="0"/>
              <a:t>而开放式的书房与客厅沙发的组合方式，更是增加了书房与客厅的互动，八零后的男生有着阅读的习惯，而九零后的女主有着这个时代都有个交娇爱，男业主在看电脑，老婆则躺在靠窗的沙发上听歌、晒太阳，这是一个多么惬意而又享受的场景。</a:t>
            </a:r>
          </a:p>
          <a:p>
            <a:pPr>
              <a:lnSpc>
                <a:spcPct val="80000"/>
              </a:lnSpc>
            </a:pPr>
            <a:r>
              <a:rPr lang="zh-CN" altLang="en-US" sz="1600" dirty="0"/>
              <a:t>晚上到楼下超市买饮料、零食、爆米花，回到家就是二人影院，当然爱做点心的老婆更是喜欢西厨这样的格局，同时又保留了中厨，这样双方父母过来的时候可以在家里烧自己喜欢的菜。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1399520" y="-104775"/>
            <a:ext cx="0" cy="71196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454"/>
              <a:ext cx="570" cy="55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19050" y="6252210"/>
            <a:ext cx="12230100" cy="353060"/>
            <a:chOff x="-30" y="9846"/>
            <a:chExt cx="19260" cy="55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-30" y="10124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9846"/>
              <a:ext cx="570" cy="556"/>
            </a:xfrm>
            <a:prstGeom prst="rect">
              <a:avLst/>
            </a:prstGeom>
          </p:spPr>
        </p:pic>
      </p:grpSp>
      <p:pic>
        <p:nvPicPr>
          <p:cNvPr id="16" name="图片 15" descr="140407npe5qnthex7o55pq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" y="1275080"/>
            <a:ext cx="6488430" cy="3630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21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09020" y="-104775"/>
            <a:ext cx="361950" cy="7119620"/>
            <a:chOff x="17652" y="-165"/>
            <a:chExt cx="570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图片 17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52" y="9846"/>
              <a:ext cx="570" cy="556"/>
            </a:xfrm>
            <a:prstGeom prst="rect">
              <a:avLst/>
            </a:prstGeom>
          </p:spPr>
        </p:pic>
      </p:grpSp>
      <p:pic>
        <p:nvPicPr>
          <p:cNvPr id="9" name="图片 8" descr="QQ截图20160831214934"/>
          <p:cNvPicPr>
            <a:picLocks noChangeAspect="1"/>
          </p:cNvPicPr>
          <p:nvPr/>
        </p:nvPicPr>
        <p:blipFill>
          <a:blip r:embed="rId6"/>
          <a:srcRect t="683"/>
          <a:stretch>
            <a:fillRect/>
          </a:stretch>
        </p:blipFill>
        <p:spPr>
          <a:xfrm>
            <a:off x="1044575" y="1535430"/>
            <a:ext cx="2479675" cy="3960495"/>
          </a:xfrm>
          <a:prstGeom prst="rect">
            <a:avLst/>
          </a:prstGeom>
        </p:spPr>
      </p:pic>
      <p:pic>
        <p:nvPicPr>
          <p:cNvPr id="10" name="图片 9" descr="QQ截图20160831214943"/>
          <p:cNvPicPr>
            <a:picLocks noChangeAspect="1"/>
          </p:cNvPicPr>
          <p:nvPr/>
        </p:nvPicPr>
        <p:blipFill>
          <a:blip r:embed="rId7"/>
          <a:srcRect l="334"/>
          <a:stretch>
            <a:fillRect/>
          </a:stretch>
        </p:blipFill>
        <p:spPr>
          <a:xfrm>
            <a:off x="3597910" y="1534795"/>
            <a:ext cx="2690495" cy="3961130"/>
          </a:xfrm>
          <a:prstGeom prst="rect">
            <a:avLst/>
          </a:prstGeom>
        </p:spPr>
      </p:pic>
      <p:pic>
        <p:nvPicPr>
          <p:cNvPr id="11" name="图片 10" descr="QQ截图20160831214951"/>
          <p:cNvPicPr>
            <a:picLocks noChangeAspect="1"/>
          </p:cNvPicPr>
          <p:nvPr/>
        </p:nvPicPr>
        <p:blipFill>
          <a:blip r:embed="rId8"/>
          <a:srcRect r="705"/>
          <a:stretch>
            <a:fillRect/>
          </a:stretch>
        </p:blipFill>
        <p:spPr>
          <a:xfrm>
            <a:off x="6362700" y="1535430"/>
            <a:ext cx="2618105" cy="3961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086850" y="4766310"/>
            <a:ext cx="1830070" cy="729615"/>
          </a:xfrm>
          <a:prstGeom prst="rect">
            <a:avLst/>
          </a:prstGeom>
          <a:solidFill>
            <a:srgbClr val="B791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9086850" y="1535430"/>
            <a:ext cx="1830070" cy="729615"/>
          </a:xfrm>
          <a:prstGeom prst="rect">
            <a:avLst/>
          </a:prstGeom>
          <a:solidFill>
            <a:srgbClr val="3F3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86850" y="2347595"/>
            <a:ext cx="1830070" cy="729615"/>
          </a:xfrm>
          <a:prstGeom prst="rect">
            <a:avLst/>
          </a:prstGeom>
          <a:solidFill>
            <a:srgbClr val="7970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086850" y="3151505"/>
            <a:ext cx="1830070" cy="729615"/>
          </a:xfrm>
          <a:prstGeom prst="rect">
            <a:avLst/>
          </a:prstGeom>
          <a:solidFill>
            <a:srgbClr val="CCC4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086850" y="3963670"/>
            <a:ext cx="1830070" cy="729615"/>
          </a:xfrm>
          <a:prstGeom prst="rect">
            <a:avLst/>
          </a:prstGeom>
          <a:solidFill>
            <a:srgbClr val="8F695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67310" y="288290"/>
            <a:ext cx="12230100" cy="353060"/>
            <a:chOff x="-106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106" y="732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图片 16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52" y="454"/>
              <a:ext cx="570" cy="55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059670" y="623951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设计分析</a:t>
            </a:r>
          </a:p>
        </p:txBody>
      </p:sp>
    </p:spTree>
    <p:custDataLst>
      <p:tags r:id="rId1"/>
    </p:custDataLst>
  </p:cSld>
  <p:clrMapOvr>
    <a:masterClrMapping/>
  </p:clrMapOvr>
  <p:transition advTm="1007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18545" y="-104775"/>
            <a:ext cx="361950" cy="7119620"/>
            <a:chOff x="17667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952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454"/>
              <a:ext cx="570" cy="55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-19050" y="6252210"/>
            <a:ext cx="12230100" cy="353060"/>
            <a:chOff x="-30" y="9846"/>
            <a:chExt cx="19260" cy="55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-30" y="10124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图片 1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9846"/>
              <a:ext cx="570" cy="55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121265" y="27559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设计意向</a:t>
            </a:r>
          </a:p>
        </p:txBody>
      </p:sp>
      <p:pic>
        <p:nvPicPr>
          <p:cNvPr id="3" name="图片 2" descr="QQ截图201608312148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120" y="868045"/>
            <a:ext cx="3023235" cy="2784475"/>
          </a:xfrm>
          <a:prstGeom prst="rect">
            <a:avLst/>
          </a:prstGeom>
        </p:spPr>
      </p:pic>
      <p:pic>
        <p:nvPicPr>
          <p:cNvPr id="5" name="图片 4" descr="QQ截图201608312148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620" y="868045"/>
            <a:ext cx="3554730" cy="4852035"/>
          </a:xfrm>
          <a:prstGeom prst="rect">
            <a:avLst/>
          </a:prstGeom>
        </p:spPr>
      </p:pic>
      <p:pic>
        <p:nvPicPr>
          <p:cNvPr id="6" name="图片 5" descr="QQ截图201608312150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1120" y="3720465"/>
            <a:ext cx="3023235" cy="1999615"/>
          </a:xfrm>
          <a:prstGeom prst="rect">
            <a:avLst/>
          </a:prstGeom>
        </p:spPr>
      </p:pic>
      <p:pic>
        <p:nvPicPr>
          <p:cNvPr id="8" name="图片 7" descr="QQ截图20160831215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650" y="868045"/>
            <a:ext cx="1741170" cy="2456815"/>
          </a:xfrm>
          <a:prstGeom prst="rect">
            <a:avLst/>
          </a:prstGeom>
        </p:spPr>
      </p:pic>
      <p:pic>
        <p:nvPicPr>
          <p:cNvPr id="22" name="图片 21" descr="QQ截图20160831215135"/>
          <p:cNvPicPr>
            <a:picLocks noChangeAspect="1"/>
          </p:cNvPicPr>
          <p:nvPr/>
        </p:nvPicPr>
        <p:blipFill>
          <a:blip r:embed="rId10"/>
          <a:srcRect t="10765"/>
          <a:stretch>
            <a:fillRect/>
          </a:stretch>
        </p:blipFill>
        <p:spPr>
          <a:xfrm>
            <a:off x="8248650" y="3399790"/>
            <a:ext cx="1741170" cy="2320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8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18545" y="-104775"/>
            <a:ext cx="361950" cy="7119620"/>
            <a:chOff x="17667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952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454"/>
              <a:ext cx="570" cy="55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-19050" y="6252210"/>
            <a:ext cx="12230100" cy="353060"/>
            <a:chOff x="-30" y="9846"/>
            <a:chExt cx="19260" cy="55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-30" y="10124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图片 1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9846"/>
              <a:ext cx="570" cy="55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121265" y="27559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设计意向</a:t>
            </a:r>
          </a:p>
        </p:txBody>
      </p:sp>
      <p:pic>
        <p:nvPicPr>
          <p:cNvPr id="17" name="图片 16" descr="QQ截图201608312153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145" y="1578610"/>
            <a:ext cx="2118360" cy="3777615"/>
          </a:xfrm>
          <a:prstGeom prst="rect">
            <a:avLst/>
          </a:prstGeom>
        </p:spPr>
      </p:pic>
      <p:pic>
        <p:nvPicPr>
          <p:cNvPr id="18" name="图片 17" descr="QQ截图201608312153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835" y="1577975"/>
            <a:ext cx="2348230" cy="3777615"/>
          </a:xfrm>
          <a:prstGeom prst="rect">
            <a:avLst/>
          </a:prstGeom>
        </p:spPr>
      </p:pic>
      <p:pic>
        <p:nvPicPr>
          <p:cNvPr id="21" name="图片 20" descr="QQ截图201608312153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5575" y="1578610"/>
            <a:ext cx="2530475" cy="1993900"/>
          </a:xfrm>
          <a:prstGeom prst="rect">
            <a:avLst/>
          </a:prstGeom>
        </p:spPr>
      </p:pic>
      <p:pic>
        <p:nvPicPr>
          <p:cNvPr id="22" name="图片 21" descr="QQ截图20160831221304"/>
          <p:cNvPicPr>
            <a:picLocks noChangeAspect="1"/>
          </p:cNvPicPr>
          <p:nvPr/>
        </p:nvPicPr>
        <p:blipFill>
          <a:blip r:embed="rId9"/>
          <a:srcRect r="1065" b="1031"/>
          <a:stretch>
            <a:fillRect/>
          </a:stretch>
        </p:blipFill>
        <p:spPr>
          <a:xfrm>
            <a:off x="3336291" y="3526790"/>
            <a:ext cx="1837690" cy="1838328"/>
          </a:xfrm>
          <a:prstGeom prst="rect">
            <a:avLst/>
          </a:prstGeom>
        </p:spPr>
      </p:pic>
      <p:pic>
        <p:nvPicPr>
          <p:cNvPr id="23" name="图片 22" descr="QQ截图20160831221317"/>
          <p:cNvPicPr>
            <a:picLocks noChangeAspect="1"/>
          </p:cNvPicPr>
          <p:nvPr/>
        </p:nvPicPr>
        <p:blipFill>
          <a:blip r:embed="rId10"/>
          <a:srcRect r="2085"/>
          <a:stretch>
            <a:fillRect/>
          </a:stretch>
        </p:blipFill>
        <p:spPr>
          <a:xfrm>
            <a:off x="3336290" y="1578610"/>
            <a:ext cx="1846580" cy="1877060"/>
          </a:xfrm>
          <a:prstGeom prst="rect">
            <a:avLst/>
          </a:prstGeom>
        </p:spPr>
      </p:pic>
      <p:pic>
        <p:nvPicPr>
          <p:cNvPr id="24" name="图片 23" descr="QQ截图201608312213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5575" y="3639185"/>
            <a:ext cx="2529840" cy="1716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32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-19685" y="1450975"/>
            <a:ext cx="122301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419985" y="1218565"/>
            <a:ext cx="475615" cy="464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8860" y="1450975"/>
            <a:ext cx="150495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chemeClr val="bg1"/>
                </a:solidFill>
                <a:latin typeface="Vrinda" panose="020B0502040204020203" charset="0"/>
                <a:ea typeface="DFKai-SB" panose="03000509000000000000" charset="-120"/>
                <a:sym typeface="+mn-ea"/>
              </a:rPr>
              <a:t>C</a:t>
            </a:r>
            <a:r>
              <a:rPr lang="en-US" altLang="zh-CN">
                <a:solidFill>
                  <a:schemeClr val="bg1"/>
                </a:solidFill>
                <a:latin typeface="Vrinda" panose="020B0502040204020203" charset="0"/>
                <a:ea typeface="DFKai-SB" panose="03000509000000000000" charset="-120"/>
                <a:sym typeface="+mn-ea"/>
              </a:rPr>
              <a:t>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6985" y="822325"/>
            <a:ext cx="1143000" cy="66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>
                <a:solidFill>
                  <a:schemeClr val="bg1"/>
                </a:solidFill>
                <a:latin typeface="MYuenHK-Light" panose="00000400000000000000" charset="-120"/>
                <a:ea typeface="MYuenHK-Light" panose="00000400000000000000" charset="-120"/>
              </a:rPr>
              <a:t>目録</a:t>
            </a:r>
          </a:p>
        </p:txBody>
      </p:sp>
      <p:pic>
        <p:nvPicPr>
          <p:cNvPr id="11" name="图片 10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43250" y="2410460"/>
            <a:ext cx="361950" cy="353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05200" y="2410460"/>
            <a:ext cx="33331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方案介绍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</a:t>
            </a:r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Plan to introduce</a:t>
            </a:r>
          </a:p>
        </p:txBody>
      </p:sp>
      <p:pic>
        <p:nvPicPr>
          <p:cNvPr id="14" name="图片 13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43250" y="3048635"/>
            <a:ext cx="361950" cy="3530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05200" y="3048635"/>
            <a:ext cx="51809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设计分析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</a:t>
            </a:r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The design analysis</a:t>
            </a:r>
          </a:p>
        </p:txBody>
      </p:sp>
      <p:pic>
        <p:nvPicPr>
          <p:cNvPr id="16" name="图片 15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43250" y="3684270"/>
            <a:ext cx="361950" cy="3530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505200" y="3684270"/>
            <a:ext cx="51809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空间分析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</a:t>
            </a:r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Interior space analysis</a:t>
            </a:r>
          </a:p>
        </p:txBody>
      </p:sp>
      <p:pic>
        <p:nvPicPr>
          <p:cNvPr id="18" name="图片 17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43250" y="4341495"/>
            <a:ext cx="361950" cy="3530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5200" y="4341495"/>
            <a:ext cx="51809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设计说明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</a:t>
            </a:r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The design concept</a:t>
            </a:r>
          </a:p>
        </p:txBody>
      </p:sp>
      <p:pic>
        <p:nvPicPr>
          <p:cNvPr id="20" name="图片 19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43250" y="5008245"/>
            <a:ext cx="361950" cy="3530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505200" y="5008245"/>
            <a:ext cx="51809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平面与效果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</a:t>
            </a:r>
            <a:r>
              <a:rPr lang="zh-CN" altLang="zh-CN">
                <a:solidFill>
                  <a:schemeClr val="bg2">
                    <a:lumMod val="9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Plan and effect diagram</a:t>
            </a:r>
          </a:p>
        </p:txBody>
      </p:sp>
    </p:spTree>
    <p:custDataLst>
      <p:tags r:id="rId1"/>
    </p:custDataLst>
  </p:cSld>
  <p:clrMapOvr>
    <a:masterClrMapping/>
  </p:clrMapOvr>
  <p:transition advTm="1196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18545" y="-104775"/>
            <a:ext cx="361950" cy="7119620"/>
            <a:chOff x="17667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952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454"/>
              <a:ext cx="570" cy="55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-19050" y="6252210"/>
            <a:ext cx="12230100" cy="353060"/>
            <a:chOff x="-30" y="9846"/>
            <a:chExt cx="19260" cy="55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-30" y="10124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图片 1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9846"/>
              <a:ext cx="570" cy="55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121265" y="27559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设计意向</a:t>
            </a:r>
          </a:p>
        </p:txBody>
      </p:sp>
      <p:pic>
        <p:nvPicPr>
          <p:cNvPr id="10" name="图片 9" descr="QQ截图201608312151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202055"/>
            <a:ext cx="3566160" cy="4664710"/>
          </a:xfrm>
          <a:prstGeom prst="rect">
            <a:avLst/>
          </a:prstGeom>
        </p:spPr>
      </p:pic>
      <p:pic>
        <p:nvPicPr>
          <p:cNvPr id="15" name="图片 14" descr="QQ截图201608312152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480" y="3979545"/>
            <a:ext cx="2613660" cy="1887220"/>
          </a:xfrm>
          <a:prstGeom prst="rect">
            <a:avLst/>
          </a:prstGeom>
        </p:spPr>
      </p:pic>
      <p:pic>
        <p:nvPicPr>
          <p:cNvPr id="16" name="图片 15" descr="QQ截图201608312152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705" y="1202690"/>
            <a:ext cx="3130550" cy="4664710"/>
          </a:xfrm>
          <a:prstGeom prst="rect">
            <a:avLst/>
          </a:prstGeom>
        </p:spPr>
      </p:pic>
      <p:pic>
        <p:nvPicPr>
          <p:cNvPr id="3" name="图片 2" descr="QQ截图20160831215220"/>
          <p:cNvPicPr>
            <a:picLocks noChangeAspect="1"/>
          </p:cNvPicPr>
          <p:nvPr/>
        </p:nvPicPr>
        <p:blipFill>
          <a:blip r:embed="rId9"/>
          <a:srcRect t="2077"/>
          <a:stretch>
            <a:fillRect/>
          </a:stretch>
        </p:blipFill>
        <p:spPr>
          <a:xfrm>
            <a:off x="4729480" y="1202690"/>
            <a:ext cx="2613660" cy="2705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9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019040" y="3608070"/>
            <a:ext cx="38646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000">
                <a:latin typeface="Gungsuh" panose="02030600000101010101" charset="-127"/>
                <a:ea typeface="Gungsuh" panose="02030600000101010101" charset="-127"/>
                <a:sym typeface="+mn-ea"/>
              </a:rPr>
              <a:t>Plan and effect diagram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46830" y="3033395"/>
            <a:ext cx="8381365" cy="1005840"/>
            <a:chOff x="6058" y="4777"/>
            <a:chExt cx="13199" cy="15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471" y="5614"/>
              <a:ext cx="1178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058" y="4777"/>
              <a:ext cx="2041" cy="1584"/>
              <a:chOff x="3811" y="5519"/>
              <a:chExt cx="2041" cy="158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440" y="5549"/>
                <a:ext cx="549" cy="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bg2">
                        <a:lumMod val="25000"/>
                      </a:schemeClr>
                    </a:solidFill>
                    <a:latin typeface="113-CAI978" panose="020B0406020202030204" charset="0"/>
                  </a:rPr>
                  <a:t>/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811" y="5519"/>
                <a:ext cx="748" cy="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5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4740" y="6140"/>
                <a:ext cx="1112" cy="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5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019040" y="2785110"/>
            <a:ext cx="52374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latin typeface="幼圆" panose="02010509060101010101" charset="-122"/>
                <a:ea typeface="幼圆" panose="02010509060101010101" charset="-122"/>
              </a:rPr>
              <a:t>平面与效果</a:t>
            </a:r>
          </a:p>
        </p:txBody>
      </p:sp>
    </p:spTree>
    <p:custDataLst>
      <p:tags r:id="rId1"/>
    </p:custDataLst>
  </p:cSld>
  <p:clrMapOvr>
    <a:masterClrMapping/>
  </p:clrMapOvr>
  <p:transition advTm="353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09020" y="-104775"/>
            <a:ext cx="361950" cy="7119620"/>
            <a:chOff x="17652" y="-165"/>
            <a:chExt cx="570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图片 17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52" y="9846"/>
              <a:ext cx="570" cy="556"/>
            </a:xfrm>
            <a:prstGeom prst="rect">
              <a:avLst/>
            </a:prstGeom>
          </p:spPr>
        </p:pic>
      </p:grpSp>
      <p:pic>
        <p:nvPicPr>
          <p:cNvPr id="5" name="图片 4" descr="220730nw7r94ixsriio4b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231" y="464820"/>
            <a:ext cx="7821909" cy="601930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7310" y="288290"/>
            <a:ext cx="12230100" cy="353060"/>
            <a:chOff x="-106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106" y="732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图片 16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52" y="454"/>
              <a:ext cx="570" cy="55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9883140" y="6239510"/>
            <a:ext cx="13258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平面布置图</a:t>
            </a:r>
          </a:p>
        </p:txBody>
      </p:sp>
    </p:spTree>
    <p:custDataLst>
      <p:tags r:id="rId1"/>
    </p:custDataLst>
  </p:cSld>
  <p:clrMapOvr>
    <a:masterClrMapping/>
  </p:clrMapOvr>
  <p:transition advTm="816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5980" cy="5739130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885680" y="6279515"/>
            <a:ext cx="1513840" cy="3473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客厅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/sitting room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652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6615" cy="5739130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885680" y="6279515"/>
            <a:ext cx="1513840" cy="3473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客厅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/sitting room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636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7250" cy="5739130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171430" y="6279515"/>
            <a:ext cx="1216660" cy="3352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过道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/corridor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646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8520" cy="5739765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171430" y="6279515"/>
            <a:ext cx="1216660" cy="3352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过道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/corridor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70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7885" cy="5739765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352405" y="6279515"/>
            <a:ext cx="1036320" cy="3352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书房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/study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636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559435"/>
            <a:ext cx="11018520" cy="5739765"/>
          </a:xfrm>
          <a:prstGeom prst="rect">
            <a:avLst/>
          </a:prstGeom>
        </p:spPr>
      </p:pic>
      <p:pic>
        <p:nvPicPr>
          <p:cNvPr id="3" name="图片 2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29920"/>
            <a:ext cx="201295" cy="196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89030" y="-104775"/>
            <a:ext cx="200660" cy="7119620"/>
            <a:chOff x="17778" y="-165"/>
            <a:chExt cx="316" cy="112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3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92"/>
              <a:ext cx="317" cy="309"/>
            </a:xfrm>
            <a:prstGeom prst="rect">
              <a:avLst/>
            </a:prstGeom>
          </p:spPr>
        </p:pic>
        <p:pic>
          <p:nvPicPr>
            <p:cNvPr id="4" name="图片 3" descr="56bOOOPIC38001"/>
            <p:cNvPicPr>
              <a:picLocks noChangeAspect="1"/>
            </p:cNvPicPr>
            <p:nvPr/>
          </p:nvPicPr>
          <p:blipFill>
            <a:blip r:embed="rId6"/>
            <a:srcRect l="27003" t="69929" r="63174" b="20318"/>
            <a:stretch>
              <a:fillRect/>
            </a:stretch>
          </p:blipFill>
          <p:spPr>
            <a:xfrm>
              <a:off x="17778" y="9580"/>
              <a:ext cx="317" cy="309"/>
            </a:xfrm>
            <a:prstGeom prst="rect">
              <a:avLst/>
            </a:prstGeom>
          </p:spPr>
        </p:pic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6"/>
          <a:srcRect l="27003" t="69929" r="63174" b="20318"/>
          <a:stretch>
            <a:fillRect/>
          </a:stretch>
        </p:blipFill>
        <p:spPr>
          <a:xfrm>
            <a:off x="607060" y="6083300"/>
            <a:ext cx="201295" cy="1962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352405" y="6279515"/>
            <a:ext cx="1036320" cy="3352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书房</a:t>
            </a:r>
            <a:r>
              <a:rPr lang="en-US" altLang="zh-CN" sz="1600">
                <a:latin typeface="113-CAI978" panose="020B0406020202030204" charset="0"/>
                <a:ea typeface="MYuenHK-Light" panose="00000400000000000000" charset="-120"/>
                <a:sym typeface="+mn-ea"/>
              </a:rPr>
              <a:t>/study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30840" y="212725"/>
            <a:ext cx="868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效果图</a:t>
            </a:r>
          </a:p>
        </p:txBody>
      </p:sp>
    </p:spTree>
    <p:custDataLst>
      <p:tags r:id="rId1"/>
    </p:custDataLst>
  </p:cSld>
  <p:clrMapOvr>
    <a:masterClrMapping/>
  </p:clrMapOvr>
  <p:transition advTm="610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2665" y="2708910"/>
            <a:ext cx="3366135" cy="1133475"/>
          </a:xfrm>
          <a:prstGeom prst="rect">
            <a:avLst/>
          </a:prstGeom>
          <a:noFill/>
          <a:ln w="57150" cmpd="dbl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81580" y="2818130"/>
            <a:ext cx="33337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感谢聆听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-9525" y="3276600"/>
            <a:ext cx="217868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742305" y="3275965"/>
            <a:ext cx="6469380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10"/>
          <p:cNvSpPr txBox="1"/>
          <p:nvPr/>
        </p:nvSpPr>
        <p:spPr>
          <a:xfrm rot="18660000">
            <a:off x="5935345" y="2207260"/>
            <a:ext cx="7590790" cy="85344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5000" b="1" dirty="0">
                <a:solidFill>
                  <a:schemeClr val="bg2">
                    <a:lumMod val="10000"/>
                  </a:schemeClr>
                </a:solidFill>
                <a:latin typeface="113-CAI978" panose="020B0406020202030204" charset="0"/>
                <a:ea typeface="方正水柱简体"/>
              </a:rPr>
              <a:t>THANKS </a:t>
            </a:r>
            <a:r>
              <a:rPr lang="en-US" altLang="zh-CN" sz="5000" b="1" dirty="0">
                <a:solidFill>
                  <a:schemeClr val="bg2">
                    <a:lumMod val="10000"/>
                  </a:schemeClr>
                </a:solidFill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FOR LISTENING</a:t>
            </a:r>
          </a:p>
        </p:txBody>
      </p:sp>
      <p:sp>
        <p:nvSpPr>
          <p:cNvPr id="26" name="TextBox 10"/>
          <p:cNvSpPr txBox="1"/>
          <p:nvPr/>
        </p:nvSpPr>
        <p:spPr>
          <a:xfrm rot="18660000">
            <a:off x="4215130" y="2684145"/>
            <a:ext cx="7590790" cy="85344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5000" b="1" dirty="0">
                <a:solidFill>
                  <a:schemeClr val="bg2">
                    <a:lumMod val="10000"/>
                  </a:schemeClr>
                </a:solidFill>
                <a:latin typeface="113-CAI978" panose="020B0406020202030204" charset="0"/>
                <a:ea typeface="方正水柱简体"/>
              </a:rPr>
              <a:t>THANKS </a:t>
            </a:r>
            <a:r>
              <a:rPr lang="en-US" altLang="zh-CN" sz="5000" b="1" dirty="0">
                <a:solidFill>
                  <a:schemeClr val="bg2">
                    <a:lumMod val="10000"/>
                  </a:schemeClr>
                </a:solidFill>
                <a:latin typeface="113-CAI978" panose="020B0406020202030204" charset="0"/>
                <a:ea typeface="宋体" panose="02010600030101010101" pitchFamily="2" charset="-122"/>
                <a:sym typeface="+mn-ea"/>
              </a:rPr>
              <a:t>FOR </a:t>
            </a:r>
            <a:r>
              <a:rPr lang="en-US" altLang="zh-CN" sz="5000" b="1" dirty="0">
                <a:solidFill>
                  <a:schemeClr val="bg2">
                    <a:lumMod val="10000"/>
                  </a:schemeClr>
                </a:solidFill>
                <a:latin typeface="113-CAI978" panose="020B0406020202030204" charset="0"/>
                <a:ea typeface="时尚中黑简体" panose="01010104010101010101" charset="-122"/>
                <a:sym typeface="+mn-ea"/>
              </a:rPr>
              <a:t>EVERY</a:t>
            </a:r>
          </a:p>
        </p:txBody>
      </p:sp>
    </p:spTree>
    <p:custDataLst>
      <p:tags r:id="rId1"/>
    </p:custDataLst>
  </p:cSld>
  <p:clrMapOvr>
    <a:masterClrMapping/>
  </p:clrMapOvr>
  <p:transition advTm="1064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2" animBg="1"/>
      <p:bldP spid="2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744085" y="3564890"/>
            <a:ext cx="748411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019040" y="3608070"/>
            <a:ext cx="30626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>
                <a:latin typeface="Gungsuh" panose="02030600000101010101" charset="-127"/>
                <a:ea typeface="Gungsuh" panose="02030600000101010101" charset="-127"/>
                <a:sym typeface="+mn-ea"/>
              </a:rPr>
              <a:t>Plan to introduce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03980" y="3023870"/>
            <a:ext cx="1238885" cy="1005840"/>
            <a:chOff x="3901" y="5519"/>
            <a:chExt cx="1951" cy="1584"/>
          </a:xfrm>
        </p:grpSpPr>
        <p:sp>
          <p:nvSpPr>
            <p:cNvPr id="2" name="文本框 1"/>
            <p:cNvSpPr txBox="1"/>
            <p:nvPr/>
          </p:nvSpPr>
          <p:spPr>
            <a:xfrm>
              <a:off x="4440" y="5549"/>
              <a:ext cx="549" cy="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>
                  <a:solidFill>
                    <a:schemeClr val="bg2">
                      <a:lumMod val="25000"/>
                    </a:schemeClr>
                  </a:solidFill>
                  <a:latin typeface="113-CAI978" panose="020B0406020202030204" charset="0"/>
                </a:rPr>
                <a:t>/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01" y="5519"/>
              <a:ext cx="748" cy="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solidFill>
                    <a:schemeClr val="bg2">
                      <a:lumMod val="25000"/>
                    </a:schemeClr>
                  </a:solidFill>
                  <a:latin typeface="109-CAI978" panose="020B0806030502040204" charset="0"/>
                </a:rPr>
                <a:t>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40" y="6140"/>
              <a:ext cx="1112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2">
                      <a:lumMod val="25000"/>
                    </a:schemeClr>
                  </a:solidFill>
                  <a:latin typeface="109-CAI978" panose="020B0806030502040204" charset="0"/>
                </a:rPr>
                <a:t>5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19040" y="2785110"/>
            <a:ext cx="33331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latin typeface="幼圆" panose="02010509060101010101" charset="-122"/>
                <a:ea typeface="幼圆" panose="02010509060101010101" charset="-122"/>
              </a:rPr>
              <a:t>方案介绍</a:t>
            </a:r>
          </a:p>
        </p:txBody>
      </p:sp>
    </p:spTree>
    <p:custDataLst>
      <p:tags r:id="rId1"/>
    </p:custDataLst>
  </p:cSld>
  <p:clrMapOvr>
    <a:masterClrMapping/>
  </p:clrMapOvr>
  <p:transition advTm="528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3296285" y="532130"/>
            <a:ext cx="1905" cy="1775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6106795" y="542290"/>
            <a:ext cx="3175" cy="176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913495" y="561340"/>
            <a:ext cx="2540" cy="1746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2410" y="370840"/>
            <a:ext cx="10972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方案介绍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178685" y="2307590"/>
            <a:ext cx="2204720" cy="3492500"/>
            <a:chOff x="7506" y="2074"/>
            <a:chExt cx="3472" cy="5500"/>
          </a:xfrm>
        </p:grpSpPr>
        <p:sp>
          <p:nvSpPr>
            <p:cNvPr id="13" name="圆角矩形 12"/>
            <p:cNvSpPr/>
            <p:nvPr/>
          </p:nvSpPr>
          <p:spPr>
            <a:xfrm>
              <a:off x="7506" y="2567"/>
              <a:ext cx="3472" cy="5007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76" y="2074"/>
              <a:ext cx="985" cy="9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800" b="1" dirty="0">
                  <a:solidFill>
                    <a:srgbClr val="FFC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1</a:t>
              </a:r>
              <a:endParaRPr lang="zh-CN" altLang="en-US" sz="2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802" y="3214"/>
              <a:ext cx="2919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eaLnBrk="1" hangingPunct="1"/>
              <a:r>
                <a:rPr lang="zh-CN" altLang="en-US" dirty="0">
                  <a:sym typeface="+mn-ea"/>
                </a:rPr>
                <a:t>方案提出原因</a:t>
              </a:r>
              <a:r>
                <a:rPr lang="en-US" altLang="zh-CN" dirty="0">
                  <a:sym typeface="+mn-ea"/>
                </a:rPr>
                <a:t>:</a:t>
              </a:r>
            </a:p>
            <a:p>
              <a:pPr lvl="0" algn="l" eaLnBrk="1" hangingPunct="1"/>
              <a:r>
                <a:rPr lang="zh-CN" altLang="en-US" dirty="0">
                  <a:sym typeface="+mn-ea"/>
                </a:rPr>
                <a:t>舒先生买了新房，委托为其新房做室内空间设计</a:t>
              </a:r>
              <a:r>
                <a:rPr lang="en-US" altLang="zh-CN" dirty="0">
                  <a:sym typeface="+mn-ea"/>
                </a:rPr>
                <a:t>.</a:t>
              </a:r>
            </a:p>
            <a:p>
              <a:pPr lvl="0" algn="l" eaLnBrk="1" hangingPunct="1"/>
              <a:r>
                <a:rPr lang="zh-CN" altLang="en-US" dirty="0">
                  <a:sym typeface="+mn-ea"/>
                </a:rPr>
                <a:t>（方案平面图来源华浔公司）</a:t>
              </a:r>
              <a:endParaRPr lang="en-US" altLang="zh-CN" dirty="0"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87290" y="2307590"/>
            <a:ext cx="2204720" cy="3492500"/>
            <a:chOff x="7506" y="2074"/>
            <a:chExt cx="3472" cy="5500"/>
          </a:xfrm>
        </p:grpSpPr>
        <p:sp>
          <p:nvSpPr>
            <p:cNvPr id="32" name="圆角矩形 31"/>
            <p:cNvSpPr/>
            <p:nvPr/>
          </p:nvSpPr>
          <p:spPr>
            <a:xfrm>
              <a:off x="7506" y="2567"/>
              <a:ext cx="3472" cy="5007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776" y="2074"/>
              <a:ext cx="985" cy="9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800" b="1" dirty="0">
                  <a:solidFill>
                    <a:srgbClr val="FFC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2</a:t>
              </a:r>
              <a:endParaRPr lang="zh-CN" altLang="en-US" sz="2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802" y="3214"/>
              <a:ext cx="2919" cy="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eaLnBrk="1" hangingPunct="1"/>
              <a:r>
                <a:rPr lang="zh-CN" altLang="en-US">
                  <a:latin typeface="+mj-ea"/>
                  <a:ea typeface="+mj-ea"/>
                  <a:sym typeface="Wingdings" panose="05000000000000000000" pitchFamily="2" charset="2"/>
                </a:rPr>
                <a:t>性质：</a:t>
              </a:r>
            </a:p>
            <a:p>
              <a:pPr lvl="0" algn="l" eaLnBrk="1" hangingPunct="1"/>
              <a:r>
                <a:rPr lang="zh-CN" altLang="en-US">
                  <a:latin typeface="+mj-ea"/>
                  <a:ea typeface="+mj-ea"/>
                  <a:sym typeface="Wingdings" panose="05000000000000000000" pitchFamily="2" charset="2"/>
                </a:rPr>
                <a:t>公寓提供卫生间、厨房区、餐厅区、卧室区、客 厅区、阳台区等生  活空间</a:t>
              </a:r>
              <a:r>
                <a:rPr lang="en-US" altLang="zh-CN">
                  <a:latin typeface="+mj-ea"/>
                  <a:ea typeface="+mj-ea"/>
                  <a:sym typeface="Wingdings" panose="05000000000000000000" pitchFamily="2" charset="2"/>
                </a:rPr>
                <a:t>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806055" y="2307590"/>
            <a:ext cx="2204720" cy="3492500"/>
            <a:chOff x="7506" y="2074"/>
            <a:chExt cx="3472" cy="5500"/>
          </a:xfrm>
        </p:grpSpPr>
        <p:sp>
          <p:nvSpPr>
            <p:cNvPr id="36" name="圆角矩形 35"/>
            <p:cNvSpPr/>
            <p:nvPr/>
          </p:nvSpPr>
          <p:spPr>
            <a:xfrm>
              <a:off x="7506" y="2567"/>
              <a:ext cx="3472" cy="5007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776" y="2074"/>
              <a:ext cx="985" cy="9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800" b="1" dirty="0">
                  <a:solidFill>
                    <a:srgbClr val="FFC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2</a:t>
              </a:r>
              <a:endParaRPr lang="zh-CN" altLang="en-US" sz="2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802" y="3214"/>
              <a:ext cx="2919" cy="4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eaLnBrk="1" hangingPunct="1"/>
              <a:r>
                <a:rPr lang="zh-CN" altLang="en-US">
                  <a:latin typeface="+mj-ea"/>
                  <a:ea typeface="+mj-ea"/>
                  <a:sym typeface="Wingdings" panose="05000000000000000000" pitchFamily="2" charset="2"/>
                </a:rPr>
                <a:t>用途：</a:t>
              </a:r>
            </a:p>
            <a:p>
              <a:pPr lvl="0" algn="l" eaLnBrk="1" hangingPunct="1"/>
              <a:r>
                <a:rPr lang="zh-CN" altLang="en-US">
                  <a:latin typeface="+mj-ea"/>
                  <a:ea typeface="+mj-ea"/>
                  <a:sym typeface="Wingdings" panose="05000000000000000000" pitchFamily="2" charset="2"/>
                </a:rPr>
                <a:t>满足各种功能所需。提供卫生间、厨房区、餐厅区、客厅区、卧室区、阳台区等各种功能的生活区域，符合现代生活模式</a:t>
              </a:r>
              <a:r>
                <a:rPr lang="en-US" altLang="zh-CN">
                  <a:latin typeface="+mj-ea"/>
                  <a:ea typeface="+mj-ea"/>
                  <a:sym typeface="Wingdings" panose="05000000000000000000" pitchFamily="2" charset="2"/>
                </a:rPr>
                <a:t>.</a:t>
              </a:r>
              <a:endParaRPr lang="en-US" alt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22705" y="365760"/>
            <a:ext cx="10229850" cy="353060"/>
            <a:chOff x="2083" y="576"/>
            <a:chExt cx="16110" cy="556"/>
          </a:xfrm>
        </p:grpSpPr>
        <p:cxnSp>
          <p:nvCxnSpPr>
            <p:cNvPr id="10" name="直接箭头连接符 9"/>
            <p:cNvCxnSpPr/>
            <p:nvPr/>
          </p:nvCxnSpPr>
          <p:spPr>
            <a:xfrm flipH="1" flipV="1">
              <a:off x="2237" y="849"/>
              <a:ext cx="15956" cy="1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图片 11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2083" y="576"/>
              <a:ext cx="570" cy="55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1304270" y="383540"/>
            <a:ext cx="361950" cy="6725285"/>
            <a:chOff x="17802" y="604"/>
            <a:chExt cx="570" cy="1059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8087" y="837"/>
              <a:ext cx="0" cy="1035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图片 10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802" y="604"/>
              <a:ext cx="570" cy="55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957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42795" y="1172210"/>
            <a:ext cx="8029575" cy="451358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50070" y="370840"/>
            <a:ext cx="17830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>
                <a:latin typeface="时尚中黑简体" panose="01010104010101010101" charset="-122"/>
                <a:ea typeface="时尚中黑简体" panose="01010104010101010101" charset="-122"/>
                <a:sym typeface="+mn-ea"/>
              </a:rPr>
              <a:t>方案目标及宗旨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40355" y="2529840"/>
            <a:ext cx="6511925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/>
            <a:r>
              <a:rPr lang="zh-CN" altLang="en-US" sz="1600">
                <a:sym typeface="Wingdings" panose="05000000000000000000" pitchFamily="2" charset="2"/>
              </a:rPr>
              <a:t>合理规划空间，以舒适为中心，满足功能需求为前提，在这个前提下，</a:t>
            </a:r>
          </a:p>
          <a:p>
            <a:pPr lvl="0" algn="l" eaLnBrk="1" hangingPunct="1"/>
            <a:endParaRPr lang="zh-CN" altLang="en-US" sz="1600">
              <a:sym typeface="Wingdings" panose="05000000000000000000" pitchFamily="2" charset="2"/>
            </a:endParaRPr>
          </a:p>
          <a:p>
            <a:pPr lvl="0" algn="l" eaLnBrk="1" hangingPunct="1"/>
            <a:r>
              <a:rPr lang="zh-CN" altLang="en-US" sz="1600">
                <a:sym typeface="Wingdings" panose="05000000000000000000" pitchFamily="2" charset="2"/>
              </a:rPr>
              <a:t>要有创意，符合当代生活模式。一切以人为本，做好设备配置，注意防</a:t>
            </a:r>
          </a:p>
          <a:p>
            <a:pPr lvl="0" algn="l" eaLnBrk="1" hangingPunct="1"/>
            <a:endParaRPr lang="zh-CN" altLang="en-US" sz="1600">
              <a:sym typeface="Wingdings" panose="05000000000000000000" pitchFamily="2" charset="2"/>
            </a:endParaRPr>
          </a:p>
          <a:p>
            <a:pPr lvl="0" algn="l" eaLnBrk="1" hangingPunct="1"/>
            <a:r>
              <a:rPr lang="zh-CN" altLang="en-US" sz="1600">
                <a:sym typeface="Wingdings" panose="05000000000000000000" pitchFamily="2" charset="2"/>
              </a:rPr>
              <a:t>火防水防电的处理，以及符合客户要求的空间功能，合理规划设计出新</a:t>
            </a:r>
          </a:p>
          <a:p>
            <a:pPr lvl="0" algn="l" eaLnBrk="1" hangingPunct="1"/>
            <a:endParaRPr lang="zh-CN" altLang="en-US" sz="1600">
              <a:sym typeface="Wingdings" panose="05000000000000000000" pitchFamily="2" charset="2"/>
            </a:endParaRPr>
          </a:p>
          <a:p>
            <a:pPr lvl="0" algn="l" eaLnBrk="1" hangingPunct="1"/>
            <a:r>
              <a:rPr lang="zh-CN" altLang="en-US" sz="1600">
                <a:sym typeface="Wingdings" panose="05000000000000000000" pitchFamily="2" charset="2"/>
              </a:rPr>
              <a:t>颖的户型公寓。</a:t>
            </a:r>
            <a:endParaRPr lang="en-US" altLang="zh-CN" sz="1600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04270" y="-104775"/>
            <a:ext cx="361950" cy="6540500"/>
            <a:chOff x="17802" y="-165"/>
            <a:chExt cx="570" cy="103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8087" y="-165"/>
              <a:ext cx="0" cy="103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802" y="604"/>
              <a:ext cx="570" cy="55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-142875" y="6242685"/>
            <a:ext cx="11809095" cy="353060"/>
            <a:chOff x="-225" y="9831"/>
            <a:chExt cx="18597" cy="556"/>
          </a:xfrm>
        </p:grpSpPr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802" y="9831"/>
              <a:ext cx="570" cy="556"/>
            </a:xfrm>
            <a:prstGeom prst="rect">
              <a:avLst/>
            </a:prstGeom>
          </p:spPr>
        </p:pic>
        <p:cxnSp>
          <p:nvCxnSpPr>
            <p:cNvPr id="3" name="直接连接符 2"/>
            <p:cNvCxnSpPr>
              <a:stCxn id="15" idx="1"/>
            </p:cNvCxnSpPr>
            <p:nvPr/>
          </p:nvCxnSpPr>
          <p:spPr>
            <a:xfrm flipH="1">
              <a:off x="-225" y="10109"/>
              <a:ext cx="18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160270" y="1302385"/>
            <a:ext cx="201295" cy="196215"/>
          </a:xfrm>
          <a:prstGeom prst="rect">
            <a:avLst/>
          </a:prstGeom>
        </p:spPr>
      </p:pic>
      <p:pic>
        <p:nvPicPr>
          <p:cNvPr id="7" name="图片 6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9751695" y="1302385"/>
            <a:ext cx="201295" cy="196215"/>
          </a:xfrm>
          <a:prstGeom prst="rect">
            <a:avLst/>
          </a:prstGeom>
        </p:spPr>
      </p:pic>
      <p:pic>
        <p:nvPicPr>
          <p:cNvPr id="8" name="图片 7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160270" y="5398135"/>
            <a:ext cx="201295" cy="196215"/>
          </a:xfrm>
          <a:prstGeom prst="rect">
            <a:avLst/>
          </a:prstGeom>
        </p:spPr>
      </p:pic>
      <p:pic>
        <p:nvPicPr>
          <p:cNvPr id="10" name="图片 9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9751695" y="5398135"/>
            <a:ext cx="201295" cy="196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7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019040" y="3608070"/>
            <a:ext cx="30626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000">
                <a:latin typeface="Gungsuh" panose="02030600000101010101" charset="-127"/>
                <a:ea typeface="Gungsuh" panose="02030600000101010101" charset="-127"/>
                <a:sym typeface="+mn-ea"/>
              </a:rPr>
              <a:t>The design analysis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46830" y="3033395"/>
            <a:ext cx="8381365" cy="1005840"/>
            <a:chOff x="6058" y="4777"/>
            <a:chExt cx="13199" cy="15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471" y="5614"/>
              <a:ext cx="1178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058" y="4777"/>
              <a:ext cx="2041" cy="1584"/>
              <a:chOff x="3811" y="5519"/>
              <a:chExt cx="2041" cy="158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440" y="5549"/>
                <a:ext cx="549" cy="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bg2">
                        <a:lumMod val="25000"/>
                      </a:schemeClr>
                    </a:solidFill>
                    <a:latin typeface="113-CAI978" panose="020B0406020202030204" charset="0"/>
                  </a:rPr>
                  <a:t>/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811" y="5519"/>
                <a:ext cx="748" cy="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2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4740" y="6140"/>
                <a:ext cx="1112" cy="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bg2">
                        <a:lumMod val="25000"/>
                      </a:schemeClr>
                    </a:solidFill>
                    <a:latin typeface="109-CAI978" panose="020B0806030502040204" charset="0"/>
                  </a:rPr>
                  <a:t>5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019040" y="2785110"/>
            <a:ext cx="45319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latin typeface="幼圆" panose="02010509060101010101" charset="-122"/>
                <a:ea typeface="幼圆" panose="02010509060101010101" charset="-122"/>
                <a:sym typeface="+mn-ea"/>
              </a:rPr>
              <a:t>设计分析</a:t>
            </a:r>
            <a:endParaRPr lang="zh-CN" altLang="zh-CN" sz="4800"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advTm="555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8930005" y="514350"/>
            <a:ext cx="0" cy="904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99460" y="514350"/>
            <a:ext cx="0" cy="1697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-57785" y="464820"/>
            <a:ext cx="12230100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图片 39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3117215" y="288290"/>
            <a:ext cx="361950" cy="353060"/>
          </a:xfrm>
          <a:prstGeom prst="rect">
            <a:avLst/>
          </a:prstGeom>
        </p:spPr>
      </p:pic>
      <p:pic>
        <p:nvPicPr>
          <p:cNvPr id="48" name="图片 47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8744585" y="288290"/>
            <a:ext cx="361950" cy="35306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65605" y="2193290"/>
            <a:ext cx="3265170" cy="3794760"/>
            <a:chOff x="2623" y="3454"/>
            <a:chExt cx="5142" cy="5976"/>
          </a:xfrm>
        </p:grpSpPr>
        <p:sp>
          <p:nvSpPr>
            <p:cNvPr id="21" name="圆角矩形 20"/>
            <p:cNvSpPr/>
            <p:nvPr/>
          </p:nvSpPr>
          <p:spPr>
            <a:xfrm>
              <a:off x="2623" y="4078"/>
              <a:ext cx="5142" cy="5352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23" y="4918"/>
              <a:ext cx="5142" cy="42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 eaLnBrk="1" hangingPunct="1"/>
              <a:r>
                <a:rPr lang="en-US" altLang="zh-CN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80</a:t>
              </a:r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末摄影师男，</a:t>
              </a:r>
              <a:r>
                <a:rPr lang="en-US" altLang="zh-CN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90</a:t>
              </a:r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后文艺女，新婚夫妇，追求时尚，决定短时间内不要孩子。</a:t>
              </a:r>
            </a:p>
            <a:p>
              <a:pPr lvl="0" algn="l" eaLnBrk="1" hangingPunct="1"/>
              <a:endParaRPr lang="en-US" altLang="zh-CN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l" eaLnBrk="1" hangingPunct="1"/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爱读书同时爱打游戏，</a:t>
              </a:r>
            </a:p>
            <a:p>
              <a:pPr lvl="0" algn="l" eaLnBrk="1" hangingPunct="1"/>
              <a:endParaRPr lang="zh-CN" altLang="en-US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l" eaLnBrk="1" hangingPunct="1"/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爱追美剧同时对日本电影深有研究，</a:t>
              </a:r>
            </a:p>
            <a:p>
              <a:pPr lvl="0" algn="l" eaLnBrk="1" hangingPunct="1"/>
              <a:endParaRPr lang="zh-CN" altLang="en-US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l" eaLnBrk="1" hangingPunct="1"/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爱手工同时对摄像情有独钟，</a:t>
              </a:r>
            </a:p>
            <a:p>
              <a:pPr lvl="0" algn="l" eaLnBrk="1" hangingPunct="1"/>
              <a:endParaRPr lang="zh-CN" altLang="en-US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l" eaLnBrk="1" hangingPunct="1"/>
              <a:r>
                <a:rPr lang="zh-CN" altLang="en-US" sz="1400" dirty="0"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坚持简约，杜绝繁复。</a:t>
              </a:r>
            </a:p>
            <a:p>
              <a:pPr lvl="0" algn="l" eaLnBrk="1" hangingPunct="1"/>
              <a:endParaRPr lang="zh-CN" altLang="en-US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l" eaLnBrk="1" hangingPunct="1"/>
              <a:endParaRPr lang="zh-CN" altLang="en-US" sz="1400" dirty="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030" y="3454"/>
              <a:ext cx="2333" cy="9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 eaLnBrk="1" hangingPunct="1"/>
              <a:r>
                <a: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客户分析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360" y="1149985"/>
            <a:ext cx="3199765" cy="4838065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advTm="712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18545" y="-104775"/>
            <a:ext cx="361950" cy="7119620"/>
            <a:chOff x="17667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952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9846"/>
              <a:ext cx="570" cy="556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/>
          <p:nvPr/>
        </p:nvCxnSpPr>
        <p:spPr>
          <a:xfrm>
            <a:off x="6097270" y="561975"/>
            <a:ext cx="0" cy="1697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463415" y="1524635"/>
            <a:ext cx="3265170" cy="4206240"/>
            <a:chOff x="2623" y="3454"/>
            <a:chExt cx="5142" cy="6624"/>
          </a:xfrm>
        </p:grpSpPr>
        <p:sp>
          <p:nvSpPr>
            <p:cNvPr id="21" name="圆角矩形 20"/>
            <p:cNvSpPr/>
            <p:nvPr/>
          </p:nvSpPr>
          <p:spPr>
            <a:xfrm>
              <a:off x="2623" y="4078"/>
              <a:ext cx="5142" cy="5816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710" y="4558"/>
              <a:ext cx="4845" cy="55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eaLnBrk="1" hangingPunct="1"/>
              <a:r>
                <a:rPr lang="zh-CN" altLang="en-US" sz="1400">
                  <a:sym typeface="Wingdings" panose="05000000000000000000" pitchFamily="2" charset="2"/>
                </a:rPr>
                <a:t>平面布局</a:t>
              </a:r>
            </a:p>
            <a:p>
              <a:pPr lvl="0" algn="ctr" eaLnBrk="1" hangingPunct="1"/>
              <a:endParaRPr lang="zh-CN" altLang="en-US" sz="1400">
                <a:sym typeface="Wingdings" panose="05000000000000000000" pitchFamily="2" charset="2"/>
              </a:endParaRPr>
            </a:p>
            <a:p>
              <a:pPr lvl="0" algn="ctr" eaLnBrk="1" hangingPunct="1"/>
              <a:r>
                <a:rPr lang="zh-CN" altLang="en-US" sz="1400">
                  <a:sym typeface="Wingdings" panose="05000000000000000000" pitchFamily="2" charset="2"/>
                </a:rPr>
                <a:t>水电处理</a:t>
              </a:r>
            </a:p>
            <a:p>
              <a:pPr lvl="0" algn="ctr" eaLnBrk="1" hangingPunct="1"/>
              <a:br>
                <a:rPr lang="zh-CN" altLang="en-US" sz="1400">
                  <a:sym typeface="Wingdings" panose="05000000000000000000" pitchFamily="2" charset="2"/>
                </a:rPr>
              </a:br>
              <a:r>
                <a:rPr lang="zh-CN" altLang="en-US" sz="1400">
                  <a:sym typeface="Wingdings" panose="05000000000000000000" pitchFamily="2" charset="2"/>
                </a:rPr>
                <a:t>设备配置</a:t>
              </a:r>
            </a:p>
            <a:p>
              <a:pPr lvl="0" algn="ctr" eaLnBrk="1" hangingPunct="1"/>
              <a:br>
                <a:rPr lang="zh-CN" altLang="en-US" sz="1400">
                  <a:sym typeface="Wingdings" panose="05000000000000000000" pitchFamily="2" charset="2"/>
                </a:rPr>
              </a:br>
              <a:r>
                <a:rPr lang="zh-CN" altLang="en-US" sz="1400">
                  <a:sym typeface="Wingdings" panose="05000000000000000000" pitchFamily="2" charset="2"/>
                </a:rPr>
                <a:t>装饰风格</a:t>
              </a:r>
            </a:p>
            <a:p>
              <a:pPr lvl="0" algn="ctr" eaLnBrk="1" hangingPunct="1"/>
              <a:endParaRPr lang="zh-CN" altLang="en-US" sz="1400">
                <a:sym typeface="Wingdings" panose="05000000000000000000" pitchFamily="2" charset="2"/>
              </a:endParaRPr>
            </a:p>
            <a:p>
              <a:pPr lvl="0" algn="ctr" eaLnBrk="1" hangingPunct="1"/>
              <a:r>
                <a:rPr lang="zh-CN" altLang="en-US" sz="1400">
                  <a:sym typeface="Wingdings" panose="05000000000000000000" pitchFamily="2" charset="2"/>
                </a:rPr>
                <a:t>家具陈设</a:t>
              </a:r>
            </a:p>
            <a:p>
              <a:pPr lvl="0" algn="ctr" eaLnBrk="1" hangingPunct="1"/>
              <a:endParaRPr lang="zh-CN" altLang="en-US" sz="1400">
                <a:sym typeface="Wingdings" panose="05000000000000000000" pitchFamily="2" charset="2"/>
              </a:endParaRPr>
            </a:p>
            <a:p>
              <a:pPr lvl="0" algn="ctr" eaLnBrk="1" hangingPunct="1"/>
              <a:r>
                <a:rPr lang="zh-CN" altLang="en-US" sz="1400">
                  <a:sym typeface="Wingdings" panose="05000000000000000000" pitchFamily="2" charset="2"/>
                </a:rPr>
                <a:t>软装搭配</a:t>
              </a:r>
            </a:p>
            <a:p>
              <a:pPr lvl="0" algn="ctr" eaLnBrk="1" hangingPunct="1"/>
              <a:endParaRPr lang="zh-CN" altLang="en-US" sz="1400">
                <a:sym typeface="Wingdings" panose="05000000000000000000" pitchFamily="2" charset="2"/>
              </a:endParaRPr>
            </a:p>
            <a:p>
              <a:pPr lvl="0" algn="ctr" eaLnBrk="1" hangingPunct="1"/>
              <a:r>
                <a:rPr lang="zh-CN" altLang="en-US" sz="1400">
                  <a:sym typeface="Wingdings" panose="05000000000000000000" pitchFamily="2" charset="2"/>
                </a:rPr>
                <a:t> 照明设计</a:t>
              </a:r>
              <a:endParaRPr lang="zh-CN" altLang="en-US" sz="140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  <a:p>
              <a:pPr lvl="0" algn="ctr" eaLnBrk="1" hangingPunct="1"/>
              <a:br>
                <a:rPr lang="zh-CN" altLang="en-US" sz="1400">
                  <a:sym typeface="Wingdings" panose="05000000000000000000" pitchFamily="2" charset="2"/>
                </a:rPr>
              </a:br>
              <a:r>
                <a:rPr lang="zh-CN" altLang="en-US" sz="1400">
                  <a:sym typeface="Wingdings" panose="05000000000000000000" pitchFamily="2" charset="2"/>
                </a:rPr>
                <a:t>地顶墙面处理</a:t>
              </a:r>
              <a:br>
                <a:rPr lang="zh-CN" altLang="en-US" sz="1400">
                  <a:sym typeface="Wingdings" panose="05000000000000000000" pitchFamily="2" charset="2"/>
                </a:rPr>
              </a:br>
              <a:endParaRPr lang="zh-CN" altLang="en-US" sz="1400"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030" y="3454"/>
              <a:ext cx="2333" cy="9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 eaLnBrk="1" hangingPunct="1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Wingdings" panose="05000000000000000000" pitchFamily="2" charset="2"/>
                </a:rPr>
                <a:t>设计范围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17667" y="454"/>
              <a:ext cx="570" cy="556"/>
            </a:xfrm>
            <a:prstGeom prst="rect">
              <a:avLst/>
            </a:prstGeom>
          </p:spPr>
        </p:pic>
      </p:grpSp>
      <p:pic>
        <p:nvPicPr>
          <p:cNvPr id="46" name="图片 45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5925820" y="288290"/>
            <a:ext cx="361950" cy="353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1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4820" y="-104775"/>
            <a:ext cx="361950" cy="7119620"/>
            <a:chOff x="732" y="-165"/>
            <a:chExt cx="570" cy="112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17" y="-165"/>
              <a:ext cx="0" cy="1121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图片 14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9846"/>
              <a:ext cx="570" cy="556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/>
          <p:nvPr/>
        </p:nvCxnSpPr>
        <p:spPr>
          <a:xfrm>
            <a:off x="2514190" y="464820"/>
            <a:ext cx="0" cy="1285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图片 4" descr="214454bb565f1nfvw11eg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610" y="507877"/>
            <a:ext cx="5775766" cy="6349858"/>
          </a:xfrm>
          <a:prstGeom prst="round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702660" y="1676400"/>
            <a:ext cx="1623060" cy="625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1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Wingdings" panose="05000000000000000000" pitchFamily="2" charset="2"/>
              </a:rPr>
              <a:t>原始结构图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57785" y="288290"/>
            <a:ext cx="12230100" cy="353060"/>
            <a:chOff x="-91" y="454"/>
            <a:chExt cx="19260" cy="55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91" y="732"/>
              <a:ext cx="19260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56bOOOPIC38001"/>
            <p:cNvPicPr>
              <a:picLocks noChangeAspect="1"/>
            </p:cNvPicPr>
            <p:nvPr/>
          </p:nvPicPr>
          <p:blipFill>
            <a:blip r:embed="rId5"/>
            <a:srcRect l="27003" t="69929" r="63174" b="20318"/>
            <a:stretch>
              <a:fillRect/>
            </a:stretch>
          </p:blipFill>
          <p:spPr>
            <a:xfrm>
              <a:off x="732" y="454"/>
              <a:ext cx="570" cy="556"/>
            </a:xfrm>
            <a:prstGeom prst="rect">
              <a:avLst/>
            </a:prstGeom>
          </p:spPr>
        </p:pic>
      </p:grpSp>
      <p:pic>
        <p:nvPicPr>
          <p:cNvPr id="40" name="图片 39" descr="56bOOOPIC38001"/>
          <p:cNvPicPr>
            <a:picLocks noChangeAspect="1"/>
          </p:cNvPicPr>
          <p:nvPr/>
        </p:nvPicPr>
        <p:blipFill>
          <a:blip r:embed="rId5"/>
          <a:srcRect l="27003" t="69929" r="63174" b="20318"/>
          <a:stretch>
            <a:fillRect/>
          </a:stretch>
        </p:blipFill>
        <p:spPr>
          <a:xfrm>
            <a:off x="2333215" y="288290"/>
            <a:ext cx="361950" cy="353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7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2.1|0.9|1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8|1.4|0.7|0.7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8|0.9|1.4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9|1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0.8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7|1.3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1.6|1.2|1.3|1.3|0.5|0.5|0.5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0.7|0.7|0.9|0.8|0.7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0.6|0.7|0.9|0.9|0.8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2|1.4|1.8|0.7|0.8|0.7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8|0.8|0.8|0.8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1.6|2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0.9|1.8|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3|1.2|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2|1.5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3|1.9|0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2|1.5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2|1.3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2|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0.8|0.8|1.6|0.7|0.7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0.8|0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1.4|0.9|0.8|1.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1.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7|1.1|0.8|0.7|0.9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845</Words>
  <Application>Microsoft Office PowerPoint</Application>
  <PresentationFormat>宽屏</PresentationFormat>
  <Paragraphs>177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109-CAI978</vt:lpstr>
      <vt:lpstr>113-CAI978</vt:lpstr>
      <vt:lpstr>Arial Unicode MS</vt:lpstr>
      <vt:lpstr>Gungsuh</vt:lpstr>
      <vt:lpstr>MYuenHK-Light</vt:lpstr>
      <vt:lpstr>时尚中黑简体</vt:lpstr>
      <vt:lpstr>宋体</vt:lpstr>
      <vt:lpstr>幼圆</vt:lpstr>
      <vt:lpstr>Arial</vt:lpstr>
      <vt:lpstr>Calibri</vt:lpstr>
      <vt:lpstr>Calibri Light</vt:lpstr>
      <vt:lpstr>Vrinda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家装方案 改ppt</dc:title>
  <dc:creator>Administrator</dc:creator>
  <cp:lastModifiedBy>LU LU</cp:lastModifiedBy>
  <cp:revision>59</cp:revision>
  <dcterms:created xsi:type="dcterms:W3CDTF">2016-08-22T03:26:00Z</dcterms:created>
  <dcterms:modified xsi:type="dcterms:W3CDTF">2021-12-12T10:11:31Z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2052-10.1.0.6382</vt:lpwstr>
  </property>
</Properties>
</file>