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7" r:id="rId6"/>
    <p:sldId id="258" r:id="rId7"/>
    <p:sldId id="301" r:id="rId8"/>
    <p:sldId id="302" r:id="rId9"/>
    <p:sldId id="316" r:id="rId10"/>
    <p:sldId id="282" r:id="rId11"/>
    <p:sldId id="265" r:id="rId12"/>
    <p:sldId id="303" r:id="rId13"/>
    <p:sldId id="304" r:id="rId14"/>
    <p:sldId id="306" r:id="rId15"/>
    <p:sldId id="307" r:id="rId16"/>
    <p:sldId id="308" r:id="rId17"/>
    <p:sldId id="309" r:id="rId18"/>
    <p:sldId id="310" r:id="rId19"/>
    <p:sldId id="315" r:id="rId20"/>
    <p:sldId id="318" r:id="rId21"/>
    <p:sldId id="283" r:id="rId22"/>
    <p:sldId id="311" r:id="rId23"/>
    <p:sldId id="314" r:id="rId24"/>
    <p:sldId id="284" r:id="rId25"/>
    <p:sldId id="312" r:id="rId26"/>
    <p:sldId id="317" r:id="rId27"/>
    <p:sldId id="278" r:id="rId28"/>
    <p:sldId id="286"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a:srgbClr val="CDD9E7"/>
    <a:srgbClr val="F7F7F7"/>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1" autoAdjust="0"/>
    <p:restoredTop sz="94660"/>
  </p:normalViewPr>
  <p:slideViewPr>
    <p:cSldViewPr snapToGrid="0">
      <p:cViewPr>
        <p:scale>
          <a:sx n="75" d="100"/>
          <a:sy n="75" d="100"/>
        </p:scale>
        <p:origin x="-2130" y="-94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4.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3B2D4-F55E-4D47-9D59-29C5356136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2C9D9-5647-439B-8FBF-53AB888E268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12C9D9-5647-439B-8FBF-53AB888E268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D58BD0-CB6B-4BA3-A559-3BB18E9C74B0}" type="slidenum">
              <a:rPr lang="zh-CN" altLang="en-US" smtClean="0"/>
            </a:fld>
            <a:endParaRPr lang="zh-CN" altLang="en-US"/>
          </a:p>
        </p:txBody>
      </p:sp>
      <p:sp>
        <p:nvSpPr>
          <p:cNvPr id="11" name="TextBox 10"/>
          <p:cNvSpPr txBox="1"/>
          <p:nvPr userDrawn="1"/>
        </p:nvSpPr>
        <p:spPr>
          <a:xfrm>
            <a:off x="1996604" y="6745424"/>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940C21-FE89-425D-BB8D-4161D4603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D58BD0-CB6B-4BA3-A559-3BB18E9C74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40C21-FE89-425D-BB8D-4161D46035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58BD0-CB6B-4BA3-A559-3BB18E9C74B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8.xml"/><Relationship Id="rId3" Type="http://schemas.openxmlformats.org/officeDocument/2006/relationships/tags" Target="../tags/tag12.xml"/><Relationship Id="rId2" Type="http://schemas.microsoft.com/office/2007/relationships/hdphoto" Target="../media/image23.wdp"/><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tags" Target="../tags/tag13.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52662" y="1686361"/>
            <a:ext cx="3020938" cy="1198880"/>
          </a:xfrm>
          <a:prstGeom prst="rect">
            <a:avLst/>
          </a:prstGeom>
          <a:noFill/>
        </p:spPr>
        <p:txBody>
          <a:bodyPr wrap="square" rtlCol="0">
            <a:spAutoFit/>
          </a:bodyPr>
          <a:lstStyle/>
          <a:p>
            <a:r>
              <a:rPr lang="en-US" altLang="zh-CN" sz="7200" dirty="0" smtClean="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2021</a:t>
            </a:r>
            <a:endParaRPr lang="zh-CN" altLang="en-US" sz="72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endParaRPr>
          </a:p>
        </p:txBody>
      </p:sp>
      <p:sp>
        <p:nvSpPr>
          <p:cNvPr id="17" name="文本框 16"/>
          <p:cNvSpPr txBox="1"/>
          <p:nvPr/>
        </p:nvSpPr>
        <p:spPr>
          <a:xfrm>
            <a:off x="1561436" y="3967974"/>
            <a:ext cx="5884372" cy="296545"/>
          </a:xfrm>
          <a:prstGeom prst="rect">
            <a:avLst/>
          </a:prstGeom>
          <a:noFill/>
        </p:spPr>
        <p:txBody>
          <a:bodyPr wrap="square" rtlCol="0">
            <a:spAutoFit/>
          </a:bodyPr>
          <a:lstStyle/>
          <a:p>
            <a:pPr>
              <a:lnSpc>
                <a:spcPts val="1600"/>
              </a:lnSpc>
            </a:pPr>
            <a:r>
              <a:rPr lang="zh-CN" altLang="en-US" sz="1100" dirty="0">
                <a:solidFill>
                  <a:schemeClr val="tx1">
                    <a:lumMod val="75000"/>
                    <a:lumOff val="25000"/>
                  </a:schemeClr>
                </a:solidFill>
                <a:cs typeface="+mn-ea"/>
                <a:sym typeface="+mn-lt"/>
              </a:rPr>
              <a:t>时间：</a:t>
            </a:r>
            <a:r>
              <a:rPr lang="en-US" altLang="zh-CN" sz="1100" dirty="0">
                <a:solidFill>
                  <a:schemeClr val="tx1">
                    <a:lumMod val="75000"/>
                    <a:lumOff val="25000"/>
                  </a:schemeClr>
                </a:solidFill>
                <a:cs typeface="+mn-ea"/>
                <a:sym typeface="+mn-lt"/>
              </a:rPr>
              <a:t>2021.11.22-12.10</a:t>
            </a:r>
            <a:endParaRPr lang="en-US" altLang="zh-CN" sz="1100" dirty="0">
              <a:solidFill>
                <a:schemeClr val="tx1">
                  <a:lumMod val="75000"/>
                  <a:lumOff val="25000"/>
                </a:schemeClr>
              </a:solidFill>
              <a:cs typeface="+mn-ea"/>
              <a:sym typeface="+mn-lt"/>
            </a:endParaRPr>
          </a:p>
        </p:txBody>
      </p:sp>
      <p:sp>
        <p:nvSpPr>
          <p:cNvPr id="18" name="文本框 17"/>
          <p:cNvSpPr txBox="1"/>
          <p:nvPr/>
        </p:nvSpPr>
        <p:spPr>
          <a:xfrm>
            <a:off x="1562735" y="4763135"/>
            <a:ext cx="2799715" cy="368300"/>
          </a:xfrm>
          <a:prstGeom prst="rect">
            <a:avLst/>
          </a:prstGeom>
          <a:noFill/>
        </p:spPr>
        <p:txBody>
          <a:bodyPr wrap="square" rtlCol="0">
            <a:spAutoFit/>
          </a:bodyPr>
          <a:lstStyle/>
          <a:p>
            <a:pPr algn="ctr"/>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：郝苏乐</a:t>
            </a:r>
            <a:r>
              <a:rPr lang="en-US" altLang="zh-CN" dirty="0" smtClean="0">
                <a:solidFill>
                  <a:schemeClr val="tx1">
                    <a:lumMod val="75000"/>
                    <a:lumOff val="25000"/>
                  </a:schemeClr>
                </a:solidFill>
                <a:cs typeface="+mn-ea"/>
                <a:sym typeface="+mn-lt"/>
              </a:rPr>
              <a:t>   </a:t>
            </a:r>
            <a:r>
              <a:rPr lang="zh-CN" altLang="en-US" dirty="0" smtClean="0">
                <a:solidFill>
                  <a:schemeClr val="tx1">
                    <a:lumMod val="75000"/>
                    <a:lumOff val="25000"/>
                  </a:schemeClr>
                </a:solidFill>
                <a:cs typeface="+mn-ea"/>
                <a:sym typeface="+mn-lt"/>
              </a:rPr>
              <a:t>沈丽萍</a:t>
            </a:r>
            <a:endParaRPr lang="zh-CN" altLang="en-US" dirty="0" smtClean="0">
              <a:solidFill>
                <a:schemeClr val="tx1">
                  <a:lumMod val="75000"/>
                  <a:lumOff val="25000"/>
                </a:schemeClr>
              </a:solidFill>
              <a:cs typeface="+mn-ea"/>
              <a:sym typeface="+mn-lt"/>
            </a:endParaRPr>
          </a:p>
        </p:txBody>
      </p:sp>
      <p:cxnSp>
        <p:nvCxnSpPr>
          <p:cNvPr id="20" name="直接连接符 19"/>
          <p:cNvCxnSpPr/>
          <p:nvPr/>
        </p:nvCxnSpPr>
        <p:spPr>
          <a:xfrm>
            <a:off x="1759260" y="5280196"/>
            <a:ext cx="613596" cy="0"/>
          </a:xfrm>
          <a:prstGeom prst="line">
            <a:avLst/>
          </a:prstGeom>
          <a:ln w="9525">
            <a:solidFill>
              <a:srgbClr val="5C5C5C"/>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76431" y="6295175"/>
            <a:ext cx="304098" cy="304098"/>
            <a:chOff x="393555" y="6051199"/>
            <a:chExt cx="476250" cy="476250"/>
          </a:xfrm>
        </p:grpSpPr>
        <p:pic>
          <p:nvPicPr>
            <p:cNvPr id="2" name="图片 1"/>
            <p:cNvPicPr>
              <a:picLocks noChangeAspect="1"/>
            </p:cNvPicPr>
            <p:nvPr/>
          </p:nvPicPr>
          <p:blipFill>
            <a:blip r:embed="rId1" cstate="screen"/>
            <a:stretch>
              <a:fillRect/>
            </a:stretch>
          </p:blipFill>
          <p:spPr>
            <a:xfrm>
              <a:off x="526760" y="6174743"/>
              <a:ext cx="209840" cy="229163"/>
            </a:xfrm>
            <a:prstGeom prst="rect">
              <a:avLst/>
            </a:prstGeom>
          </p:spPr>
        </p:pic>
        <p:sp>
          <p:nvSpPr>
            <p:cNvPr id="3" name="椭圆 2"/>
            <p:cNvSpPr/>
            <p:nvPr/>
          </p:nvSpPr>
          <p:spPr>
            <a:xfrm>
              <a:off x="393555" y="6051199"/>
              <a:ext cx="476250" cy="476250"/>
            </a:xfrm>
            <a:prstGeom prst="ellipse">
              <a:avLst/>
            </a:prstGeom>
            <a:noFill/>
            <a:ln w="635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0" name="文本框 9"/>
          <p:cNvSpPr txBox="1"/>
          <p:nvPr/>
        </p:nvSpPr>
        <p:spPr>
          <a:xfrm>
            <a:off x="587167" y="6322274"/>
            <a:ext cx="1120775" cy="276999"/>
          </a:xfrm>
          <a:prstGeom prst="rect">
            <a:avLst/>
          </a:prstGeom>
          <a:noFill/>
        </p:spPr>
        <p:txBody>
          <a:bodyPr wrap="square" rtlCol="0">
            <a:spAutoFit/>
          </a:bodyPr>
          <a:lstStyle/>
          <a:p>
            <a:r>
              <a:rPr lang="zh-CN" altLang="en-US" sz="1200" spc="400" dirty="0">
                <a:solidFill>
                  <a:schemeClr val="tx1">
                    <a:lumMod val="75000"/>
                    <a:lumOff val="25000"/>
                  </a:schemeClr>
                </a:solidFill>
                <a:cs typeface="+mn-ea"/>
                <a:sym typeface="+mn-lt"/>
              </a:rPr>
              <a:t>年终总结</a:t>
            </a:r>
            <a:endParaRPr lang="zh-CN" altLang="en-US" sz="1200" spc="400" dirty="0">
              <a:solidFill>
                <a:schemeClr val="tx1">
                  <a:lumMod val="75000"/>
                  <a:lumOff val="25000"/>
                </a:schemeClr>
              </a:solidFill>
              <a:cs typeface="+mn-ea"/>
              <a:sym typeface="+mn-lt"/>
            </a:endParaRPr>
          </a:p>
        </p:txBody>
      </p:sp>
      <p:grpSp>
        <p:nvGrpSpPr>
          <p:cNvPr id="13" name="组合 12"/>
          <p:cNvGrpSpPr/>
          <p:nvPr/>
        </p:nvGrpSpPr>
        <p:grpSpPr>
          <a:xfrm>
            <a:off x="1625916" y="6295175"/>
            <a:ext cx="304098" cy="304098"/>
            <a:chOff x="1778316" y="6218975"/>
            <a:chExt cx="304098" cy="304098"/>
          </a:xfrm>
        </p:grpSpPr>
        <p:sp>
          <p:nvSpPr>
            <p:cNvPr id="19" name="椭圆 18"/>
            <p:cNvSpPr/>
            <p:nvPr/>
          </p:nvSpPr>
          <p:spPr>
            <a:xfrm>
              <a:off x="1778316" y="6218975"/>
              <a:ext cx="304098" cy="304098"/>
            </a:xfrm>
            <a:prstGeom prst="ellipse">
              <a:avLst/>
            </a:prstGeom>
            <a:noFill/>
            <a:ln w="635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p:cNvPicPr>
              <a:picLocks noChangeAspect="1"/>
            </p:cNvPicPr>
            <p:nvPr/>
          </p:nvPicPr>
          <p:blipFill>
            <a:blip r:embed="rId2" cstate="screen"/>
            <a:stretch>
              <a:fillRect/>
            </a:stretch>
          </p:blipFill>
          <p:spPr>
            <a:xfrm>
              <a:off x="1872869" y="6313465"/>
              <a:ext cx="114991" cy="115115"/>
            </a:xfrm>
            <a:prstGeom prst="rect">
              <a:avLst/>
            </a:prstGeom>
          </p:spPr>
        </p:pic>
      </p:grpSp>
      <p:sp>
        <p:nvSpPr>
          <p:cNvPr id="21" name="文本框 20"/>
          <p:cNvSpPr txBox="1"/>
          <p:nvPr/>
        </p:nvSpPr>
        <p:spPr>
          <a:xfrm>
            <a:off x="1930014" y="6307875"/>
            <a:ext cx="1120775" cy="276999"/>
          </a:xfrm>
          <a:prstGeom prst="rect">
            <a:avLst/>
          </a:prstGeom>
          <a:noFill/>
        </p:spPr>
        <p:txBody>
          <a:bodyPr wrap="square" rtlCol="0">
            <a:spAutoFit/>
          </a:bodyPr>
          <a:lstStyle/>
          <a:p>
            <a:r>
              <a:rPr lang="zh-CN" altLang="en-US" sz="1200" spc="400" dirty="0">
                <a:solidFill>
                  <a:schemeClr val="tx1">
                    <a:lumMod val="75000"/>
                    <a:lumOff val="25000"/>
                  </a:schemeClr>
                </a:solidFill>
                <a:cs typeface="+mn-ea"/>
                <a:sym typeface="+mn-lt"/>
              </a:rPr>
              <a:t>商业计划</a:t>
            </a:r>
            <a:endParaRPr lang="zh-CN" altLang="en-US" sz="1200" spc="400" dirty="0">
              <a:solidFill>
                <a:schemeClr val="tx1">
                  <a:lumMod val="75000"/>
                  <a:lumOff val="25000"/>
                </a:schemeClr>
              </a:solidFill>
              <a:cs typeface="+mn-ea"/>
              <a:sym typeface="+mn-lt"/>
            </a:endParaRPr>
          </a:p>
        </p:txBody>
      </p:sp>
      <p:grpSp>
        <p:nvGrpSpPr>
          <p:cNvPr id="24" name="组合 23"/>
          <p:cNvGrpSpPr/>
          <p:nvPr/>
        </p:nvGrpSpPr>
        <p:grpSpPr>
          <a:xfrm>
            <a:off x="2981243" y="6280776"/>
            <a:ext cx="304098" cy="304098"/>
            <a:chOff x="3133643" y="6204576"/>
            <a:chExt cx="304098" cy="304098"/>
          </a:xfrm>
        </p:grpSpPr>
        <p:sp>
          <p:nvSpPr>
            <p:cNvPr id="22" name="椭圆 21"/>
            <p:cNvSpPr/>
            <p:nvPr/>
          </p:nvSpPr>
          <p:spPr>
            <a:xfrm>
              <a:off x="3133643" y="6204576"/>
              <a:ext cx="304098" cy="304098"/>
            </a:xfrm>
            <a:prstGeom prst="ellipse">
              <a:avLst/>
            </a:prstGeom>
            <a:noFill/>
            <a:ln w="635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3" name="图片 22"/>
            <p:cNvPicPr>
              <a:picLocks noChangeAspect="1"/>
            </p:cNvPicPr>
            <p:nvPr/>
          </p:nvPicPr>
          <p:blipFill>
            <a:blip r:embed="rId3" cstate="screen"/>
            <a:stretch>
              <a:fillRect/>
            </a:stretch>
          </p:blipFill>
          <p:spPr>
            <a:xfrm>
              <a:off x="3218990" y="6313465"/>
              <a:ext cx="133403" cy="111621"/>
            </a:xfrm>
            <a:prstGeom prst="rect">
              <a:avLst/>
            </a:prstGeom>
          </p:spPr>
        </p:pic>
      </p:grpSp>
      <p:sp>
        <p:nvSpPr>
          <p:cNvPr id="25" name="文本框 24"/>
          <p:cNvSpPr txBox="1"/>
          <p:nvPr/>
        </p:nvSpPr>
        <p:spPr>
          <a:xfrm>
            <a:off x="3291979" y="6295175"/>
            <a:ext cx="1120775" cy="276999"/>
          </a:xfrm>
          <a:prstGeom prst="rect">
            <a:avLst/>
          </a:prstGeom>
          <a:noFill/>
        </p:spPr>
        <p:txBody>
          <a:bodyPr wrap="square" rtlCol="0">
            <a:spAutoFit/>
          </a:bodyPr>
          <a:lstStyle/>
          <a:p>
            <a:r>
              <a:rPr lang="zh-CN" altLang="en-US" sz="1200" spc="400" dirty="0">
                <a:solidFill>
                  <a:schemeClr val="tx1">
                    <a:lumMod val="75000"/>
                    <a:lumOff val="25000"/>
                  </a:schemeClr>
                </a:solidFill>
                <a:cs typeface="+mn-ea"/>
                <a:sym typeface="+mn-lt"/>
              </a:rPr>
              <a:t>企业路演</a:t>
            </a:r>
            <a:endParaRPr lang="zh-CN" altLang="en-US" sz="1200" spc="400" dirty="0">
              <a:solidFill>
                <a:schemeClr val="tx1">
                  <a:lumMod val="75000"/>
                  <a:lumOff val="25000"/>
                </a:schemeClr>
              </a:solidFill>
              <a:cs typeface="+mn-ea"/>
              <a:sym typeface="+mn-lt"/>
            </a:endParaRPr>
          </a:p>
        </p:txBody>
      </p:sp>
      <p:sp>
        <p:nvSpPr>
          <p:cNvPr id="27" name="文本框 26"/>
          <p:cNvSpPr txBox="1"/>
          <p:nvPr/>
        </p:nvSpPr>
        <p:spPr>
          <a:xfrm>
            <a:off x="1561437" y="3020878"/>
            <a:ext cx="5884371" cy="768350"/>
          </a:xfrm>
          <a:prstGeom prst="rect">
            <a:avLst/>
          </a:prstGeom>
          <a:noFill/>
        </p:spPr>
        <p:txBody>
          <a:bodyPr wrap="square" rtlCol="0">
            <a:spAutoFit/>
          </a:bodyPr>
          <a:lstStyle/>
          <a:p>
            <a:r>
              <a:rPr lang="zh-CN" altLang="en-US" sz="4400" spc="900" dirty="0" smtClean="0">
                <a:cs typeface="+mn-ea"/>
                <a:sym typeface="+mn-lt"/>
              </a:rPr>
              <a:t>北山装饰总结</a:t>
            </a:r>
            <a:r>
              <a:rPr lang="zh-CN" altLang="en-US" sz="4400" spc="900" dirty="0" smtClean="0">
                <a:cs typeface="+mn-ea"/>
                <a:sym typeface="+mn-lt"/>
              </a:rPr>
              <a:t>汇</a:t>
            </a:r>
            <a:r>
              <a:rPr lang="zh-CN" altLang="en-US" sz="4400" spc="900" dirty="0">
                <a:cs typeface="+mn-ea"/>
                <a:sym typeface="+mn-lt"/>
              </a:rPr>
              <a:t>报</a:t>
            </a:r>
            <a:endParaRPr lang="zh-CN" altLang="en-US" sz="4400" spc="900" dirty="0">
              <a:cs typeface="+mn-ea"/>
              <a:sym typeface="+mn-lt"/>
            </a:endParaRPr>
          </a:p>
        </p:txBody>
      </p:sp>
      <p:grpSp>
        <p:nvGrpSpPr>
          <p:cNvPr id="37" name="组合 36"/>
          <p:cNvGrpSpPr/>
          <p:nvPr/>
        </p:nvGrpSpPr>
        <p:grpSpPr>
          <a:xfrm>
            <a:off x="8068613" y="0"/>
            <a:ext cx="4142901" cy="6858000"/>
            <a:chOff x="8106182" y="0"/>
            <a:chExt cx="4142901" cy="6858000"/>
          </a:xfrm>
        </p:grpSpPr>
        <p:pic>
          <p:nvPicPr>
            <p:cNvPr id="31" name="图片 30"/>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8106182" y="0"/>
              <a:ext cx="4128909" cy="6858000"/>
            </a:xfrm>
            <a:prstGeom prst="rect">
              <a:avLst/>
            </a:prstGeom>
          </p:spPr>
        </p:pic>
        <p:sp>
          <p:nvSpPr>
            <p:cNvPr id="34" name="矩形 33"/>
            <p:cNvSpPr/>
            <p:nvPr/>
          </p:nvSpPr>
          <p:spPr>
            <a:xfrm>
              <a:off x="8120175" y="0"/>
              <a:ext cx="4128908"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图文框 31"/>
          <p:cNvSpPr/>
          <p:nvPr/>
        </p:nvSpPr>
        <p:spPr>
          <a:xfrm>
            <a:off x="984234" y="1122127"/>
            <a:ext cx="8807466" cy="4542503"/>
          </a:xfrm>
          <a:prstGeom prst="frame">
            <a:avLst>
              <a:gd name="adj1" fmla="val 1271"/>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矩形 34"/>
          <p:cNvSpPr/>
          <p:nvPr/>
        </p:nvSpPr>
        <p:spPr>
          <a:xfrm>
            <a:off x="11592784" y="1149958"/>
            <a:ext cx="45719" cy="1572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12961">
        <p:random/>
      </p:transition>
    </mc:Choice>
    <mc:Fallback>
      <p:transition spd="slow" advTm="1296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heel(1)">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out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0" grpId="0"/>
      <p:bldP spid="21" grpId="0"/>
      <p:bldP spid="25" grpId="0"/>
      <p:bldP spid="27" grpId="0"/>
      <p:bldP spid="32" grpId="0"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399381" y="261642"/>
            <a:ext cx="7726951" cy="6335140"/>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4272248" y="261642"/>
            <a:ext cx="7582970" cy="6335140"/>
          </a:xfrm>
          <a:prstGeom prst="rect">
            <a:avLst/>
          </a:prstGeom>
          <a:blipFill rotWithShape="1">
            <a:blip r:embed="rId1"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570588" y="1775209"/>
            <a:ext cx="2030095"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121889" tIns="60944" rIns="121889" bIns="60944">
            <a:spAutoFit/>
          </a:bodyPr>
          <a:lstStyle/>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一楼方案一</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63" name="文本框 62"/>
          <p:cNvSpPr txBox="1"/>
          <p:nvPr/>
        </p:nvSpPr>
        <p:spPr>
          <a:xfrm>
            <a:off x="8680629" y="2835097"/>
            <a:ext cx="2932879" cy="553998"/>
          </a:xfrm>
          <a:prstGeom prst="rect">
            <a:avLst/>
          </a:prstGeom>
          <a:noFill/>
        </p:spPr>
        <p:txBody>
          <a:bodyPr wrap="square" rtlCol="0">
            <a:spAutoFit/>
          </a:bodyPr>
          <a:p>
            <a:pPr marL="285750" indent="-285750">
              <a:lnSpc>
                <a:spcPts val="1800"/>
              </a:lnSpc>
              <a:buClr>
                <a:srgbClr val="C00000"/>
              </a:buClr>
              <a:buFont typeface="Wingdings" panose="05000000000000000000" pitchFamily="2" charset="2"/>
              <a:buChar char="l"/>
            </a:pPr>
            <a:r>
              <a:rPr lang="zh-CN" altLang="en-US" sz="1400" dirty="0">
                <a:solidFill>
                  <a:schemeClr val="tx1">
                    <a:lumMod val="85000"/>
                    <a:lumOff val="15000"/>
                  </a:schemeClr>
                </a:solidFill>
                <a:cs typeface="+mn-ea"/>
                <a:sym typeface="+mn-lt"/>
              </a:rPr>
              <a:t>单击此处添加标题内容，内容需要和标题相配合。</a:t>
            </a:r>
            <a:endParaRPr lang="zh-CN" altLang="en-US" sz="1400" dirty="0">
              <a:solidFill>
                <a:schemeClr val="tx1">
                  <a:lumMod val="85000"/>
                  <a:lumOff val="15000"/>
                </a:schemeClr>
              </a:solidFill>
              <a:cs typeface="+mn-ea"/>
              <a:sym typeface="+mn-lt"/>
            </a:endParaRPr>
          </a:p>
        </p:txBody>
      </p:sp>
      <p:sp>
        <p:nvSpPr>
          <p:cNvPr id="34" name="矩形 33"/>
          <p:cNvSpPr/>
          <p:nvPr/>
        </p:nvSpPr>
        <p:spPr>
          <a:xfrm>
            <a:off x="1793240" y="4236720"/>
            <a:ext cx="2401570" cy="2245360"/>
          </a:xfrm>
          <a:prstGeom prst="rect">
            <a:avLst/>
          </a:prstGeom>
        </p:spPr>
        <p:txBody>
          <a:bodyPr wrap="square">
            <a:spAutoFit/>
          </a:bodyPr>
          <a:p>
            <a:pPr algn="l"/>
            <a:r>
              <a:rPr lang="zh-CN" altLang="en-US" sz="1400" dirty="0" smtClean="0">
                <a:latin typeface="黑体" panose="02010609060101010101" charset="-122"/>
                <a:ea typeface="黑体" panose="02010609060101010101" charset="-122"/>
                <a:cs typeface="黑体" panose="02010609060101010101" charset="-122"/>
                <a:sym typeface="+mn-ea"/>
              </a:rPr>
              <a:t> 此方案是根据原本的户型来改造， 改动很多墙体。进门的右手边是有一个鞋柜，然后我将客厅和书房做成了半通透的，增加视觉上的冲击，让空间看起来更大。两个卧室分为是爸爸妈妈，爷爷奶奶的房间。敲掉了卫生间的墙，让厅看的宽大些，没有那么狭长。</a:t>
            </a:r>
            <a:r>
              <a:rPr lang="en-US" altLang="zh-CN" sz="1400" dirty="0" smtClean="0">
                <a:latin typeface="黑体" panose="02010609060101010101" charset="-122"/>
                <a:ea typeface="黑体" panose="02010609060101010101" charset="-122"/>
                <a:cs typeface="黑体" panose="02010609060101010101" charset="-122"/>
                <a:sym typeface="+mn-ea"/>
              </a:rPr>
              <a:t> </a:t>
            </a:r>
            <a:endParaRPr lang="zh-CN" altLang="en-US" sz="1400" dirty="0">
              <a:cs typeface="+mn-ea"/>
              <a:sym typeface="+mn-lt"/>
            </a:endParaRPr>
          </a:p>
        </p:txBody>
      </p:sp>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p:tgtEl>
                                          <p:spTgt spid="63"/>
                                        </p:tgtEl>
                                        <p:attrNameLst>
                                          <p:attrName>ppt_x</p:attrName>
                                        </p:attrNameLst>
                                      </p:cBhvr>
                                      <p:tavLst>
                                        <p:tav tm="0">
                                          <p:val>
                                            <p:strVal val="#ppt_x-#ppt_w*1.125000"/>
                                          </p:val>
                                        </p:tav>
                                        <p:tav tm="100000">
                                          <p:val>
                                            <p:strVal val="#ppt_x"/>
                                          </p:val>
                                        </p:tav>
                                      </p:tavLst>
                                    </p:anim>
                                    <p:animEffect transition="in" filter="wipe(right)">
                                      <p:cBhvr>
                                        <p:cTn id="2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399381" y="261642"/>
            <a:ext cx="7726951" cy="6335140"/>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010009" y="1797434"/>
            <a:ext cx="1315085"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121889" tIns="60944" rIns="121889" bIns="60944">
            <a:spAutoFit/>
          </a:bodyPr>
          <a:lstStyle/>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方案二</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63" name="文本框 62"/>
          <p:cNvSpPr txBox="1"/>
          <p:nvPr/>
        </p:nvSpPr>
        <p:spPr>
          <a:xfrm>
            <a:off x="8680629" y="2835097"/>
            <a:ext cx="2932879" cy="553998"/>
          </a:xfrm>
          <a:prstGeom prst="rect">
            <a:avLst/>
          </a:prstGeom>
          <a:noFill/>
        </p:spPr>
        <p:txBody>
          <a:bodyPr wrap="square" rtlCol="0">
            <a:spAutoFit/>
          </a:bodyPr>
          <a:p>
            <a:pPr marL="285750" indent="-285750">
              <a:lnSpc>
                <a:spcPts val="1800"/>
              </a:lnSpc>
              <a:buClr>
                <a:srgbClr val="C00000"/>
              </a:buClr>
              <a:buFont typeface="Wingdings" panose="05000000000000000000" pitchFamily="2" charset="2"/>
              <a:buChar char="l"/>
            </a:pPr>
            <a:r>
              <a:rPr lang="zh-CN" altLang="en-US" sz="1400" dirty="0">
                <a:solidFill>
                  <a:schemeClr val="tx1">
                    <a:lumMod val="85000"/>
                    <a:lumOff val="15000"/>
                  </a:schemeClr>
                </a:solidFill>
                <a:cs typeface="+mn-ea"/>
                <a:sym typeface="+mn-lt"/>
              </a:rPr>
              <a:t>单击此处添加标题内容，内容需要和标题相配合。</a:t>
            </a:r>
            <a:endParaRPr lang="zh-CN" altLang="en-US" sz="1400" dirty="0">
              <a:solidFill>
                <a:schemeClr val="tx1">
                  <a:lumMod val="85000"/>
                  <a:lumOff val="15000"/>
                </a:schemeClr>
              </a:solidFill>
              <a:cs typeface="+mn-ea"/>
              <a:sym typeface="+mn-lt"/>
            </a:endParaRPr>
          </a:p>
        </p:txBody>
      </p:sp>
      <p:sp>
        <p:nvSpPr>
          <p:cNvPr id="34" name="矩形 33"/>
          <p:cNvSpPr/>
          <p:nvPr/>
        </p:nvSpPr>
        <p:spPr>
          <a:xfrm>
            <a:off x="1793240" y="4236720"/>
            <a:ext cx="2401570" cy="1168400"/>
          </a:xfrm>
          <a:prstGeom prst="rect">
            <a:avLst/>
          </a:prstGeom>
        </p:spPr>
        <p:txBody>
          <a:bodyPr wrap="square">
            <a:spAutoFit/>
          </a:bodyPr>
          <a:p>
            <a:pPr algn="l"/>
            <a:r>
              <a:rPr lang="zh-CN" altLang="en-US" sz="1400" dirty="0" smtClean="0">
                <a:latin typeface="黑体" panose="02010609060101010101" charset="-122"/>
                <a:ea typeface="黑体" panose="02010609060101010101" charset="-122"/>
                <a:cs typeface="黑体" panose="02010609060101010101" charset="-122"/>
                <a:sym typeface="+mn-ea"/>
              </a:rPr>
              <a:t> 此方案是沈丽萍做的，将最西北的那个房间打通做成了一个公共活动空间，主卧打通，做成了有衣帽间的</a:t>
            </a:r>
            <a:r>
              <a:rPr lang="zh-CN" altLang="en-US" sz="1400" dirty="0" smtClean="0">
                <a:latin typeface="黑体" panose="02010609060101010101" charset="-122"/>
                <a:ea typeface="黑体" panose="02010609060101010101" charset="-122"/>
                <a:cs typeface="黑体" panose="02010609060101010101" charset="-122"/>
                <a:sym typeface="+mn-ea"/>
              </a:rPr>
              <a:t>卧室。</a:t>
            </a:r>
            <a:endParaRPr lang="zh-CN" altLang="en-US" sz="1400" dirty="0" smtClean="0">
              <a:latin typeface="黑体" panose="02010609060101010101" charset="-122"/>
              <a:ea typeface="黑体" panose="02010609060101010101" charset="-122"/>
              <a:cs typeface="黑体" panose="02010609060101010101" charset="-122"/>
              <a:sym typeface="+mn-ea"/>
            </a:endParaRPr>
          </a:p>
        </p:txBody>
      </p:sp>
      <p:pic>
        <p:nvPicPr>
          <p:cNvPr id="3" name="图片 2" descr="f738cd2081041a3f14623c45155cddb"/>
          <p:cNvPicPr>
            <a:picLocks noChangeAspect="1"/>
          </p:cNvPicPr>
          <p:nvPr/>
        </p:nvPicPr>
        <p:blipFill>
          <a:blip r:embed="rId1"/>
          <a:stretch>
            <a:fillRect/>
          </a:stretch>
        </p:blipFill>
        <p:spPr>
          <a:xfrm>
            <a:off x="4258945" y="254635"/>
            <a:ext cx="7084695" cy="6335395"/>
          </a:xfrm>
          <a:prstGeom prst="rect">
            <a:avLst/>
          </a:prstGeom>
        </p:spPr>
      </p:pic>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p:tgtEl>
                                          <p:spTgt spid="63"/>
                                        </p:tgtEl>
                                        <p:attrNameLst>
                                          <p:attrName>ppt_x</p:attrName>
                                        </p:attrNameLst>
                                      </p:cBhvr>
                                      <p:tavLst>
                                        <p:tav tm="0">
                                          <p:val>
                                            <p:strVal val="#ppt_x-#ppt_w*1.125000"/>
                                          </p:val>
                                        </p:tav>
                                        <p:tav tm="100000">
                                          <p:val>
                                            <p:strVal val="#ppt_x"/>
                                          </p:val>
                                        </p:tav>
                                      </p:tavLst>
                                    </p:anim>
                                    <p:animEffect transition="in" filter="wipe(right)">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600339" y="261642"/>
            <a:ext cx="7918925" cy="6308818"/>
          </a:xfrm>
          <a:custGeom>
            <a:avLst/>
            <a:gdLst>
              <a:gd name="connsiteX0" fmla="*/ 0 w 5472608"/>
              <a:gd name="connsiteY0" fmla="*/ 2366392 h 4732784"/>
              <a:gd name="connsiteX1" fmla="*/ 1183196 w 5472608"/>
              <a:gd name="connsiteY1" fmla="*/ 1 h 4732784"/>
              <a:gd name="connsiteX2" fmla="*/ 4289412 w 5472608"/>
              <a:gd name="connsiteY2" fmla="*/ 1 h 4732784"/>
              <a:gd name="connsiteX3" fmla="*/ 5472608 w 5472608"/>
              <a:gd name="connsiteY3" fmla="*/ 2366392 h 4732784"/>
              <a:gd name="connsiteX4" fmla="*/ 4289412 w 5472608"/>
              <a:gd name="connsiteY4" fmla="*/ 4732783 h 4732784"/>
              <a:gd name="connsiteX5" fmla="*/ 1183196 w 5472608"/>
              <a:gd name="connsiteY5" fmla="*/ 4732783 h 4732784"/>
              <a:gd name="connsiteX6" fmla="*/ 0 w 5472608"/>
              <a:gd name="connsiteY6" fmla="*/ 2366392 h 4732784"/>
              <a:gd name="connsiteX0-1" fmla="*/ 0 w 4356992"/>
              <a:gd name="connsiteY0-2" fmla="*/ 2366391 h 4732782"/>
              <a:gd name="connsiteX1-3" fmla="*/ 1183196 w 4356992"/>
              <a:gd name="connsiteY1-4" fmla="*/ 0 h 4732782"/>
              <a:gd name="connsiteX2-5" fmla="*/ 4289412 w 4356992"/>
              <a:gd name="connsiteY2-6" fmla="*/ 0 h 4732782"/>
              <a:gd name="connsiteX3-7" fmla="*/ 4356992 w 4356992"/>
              <a:gd name="connsiteY3-8" fmla="*/ 2520279 h 4732782"/>
              <a:gd name="connsiteX4-9" fmla="*/ 4289412 w 4356992"/>
              <a:gd name="connsiteY4-10" fmla="*/ 4732782 h 4732782"/>
              <a:gd name="connsiteX5-11" fmla="*/ 1183196 w 4356992"/>
              <a:gd name="connsiteY5-12" fmla="*/ 4732782 h 4732782"/>
              <a:gd name="connsiteX6-13" fmla="*/ 0 w 4356992"/>
              <a:gd name="connsiteY6-14" fmla="*/ 2366391 h 4732782"/>
              <a:gd name="connsiteX0-15" fmla="*/ 0 w 4320988"/>
              <a:gd name="connsiteY0-16" fmla="*/ 2366391 h 4732782"/>
              <a:gd name="connsiteX1-17" fmla="*/ 1183196 w 4320988"/>
              <a:gd name="connsiteY1-18" fmla="*/ 0 h 4732782"/>
              <a:gd name="connsiteX2-19" fmla="*/ 4289412 w 4320988"/>
              <a:gd name="connsiteY2-20" fmla="*/ 0 h 4732782"/>
              <a:gd name="connsiteX3-21" fmla="*/ 4320988 w 4320988"/>
              <a:gd name="connsiteY3-22" fmla="*/ 2520279 h 4732782"/>
              <a:gd name="connsiteX4-23" fmla="*/ 4289412 w 4320988"/>
              <a:gd name="connsiteY4-24" fmla="*/ 4732782 h 4732782"/>
              <a:gd name="connsiteX5-25" fmla="*/ 1183196 w 4320988"/>
              <a:gd name="connsiteY5-26" fmla="*/ 4732782 h 4732782"/>
              <a:gd name="connsiteX6-27" fmla="*/ 0 w 4320988"/>
              <a:gd name="connsiteY6-28" fmla="*/ 2366391 h 47327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20988" h="4732782">
                <a:moveTo>
                  <a:pt x="0" y="2366391"/>
                </a:moveTo>
                <a:lnTo>
                  <a:pt x="1183196" y="0"/>
                </a:lnTo>
                <a:lnTo>
                  <a:pt x="4289412" y="0"/>
                </a:lnTo>
                <a:lnTo>
                  <a:pt x="4320988" y="2520279"/>
                </a:lnTo>
                <a:lnTo>
                  <a:pt x="4289412" y="4732782"/>
                </a:lnTo>
                <a:lnTo>
                  <a:pt x="1183196" y="4732782"/>
                </a:lnTo>
                <a:lnTo>
                  <a:pt x="0" y="236639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400" dirty="0"/>
          </a:p>
        </p:txBody>
      </p:sp>
      <p:sp>
        <p:nvSpPr>
          <p:cNvPr id="4" name="任意多边形 3"/>
          <p:cNvSpPr/>
          <p:nvPr/>
        </p:nvSpPr>
        <p:spPr>
          <a:xfrm>
            <a:off x="3984287" y="261642"/>
            <a:ext cx="7918925" cy="6308818"/>
          </a:xfrm>
          <a:custGeom>
            <a:avLst/>
            <a:gdLst>
              <a:gd name="connsiteX0" fmla="*/ 0 w 5472608"/>
              <a:gd name="connsiteY0" fmla="*/ 2366392 h 4732784"/>
              <a:gd name="connsiteX1" fmla="*/ 1183196 w 5472608"/>
              <a:gd name="connsiteY1" fmla="*/ 1 h 4732784"/>
              <a:gd name="connsiteX2" fmla="*/ 4289412 w 5472608"/>
              <a:gd name="connsiteY2" fmla="*/ 1 h 4732784"/>
              <a:gd name="connsiteX3" fmla="*/ 5472608 w 5472608"/>
              <a:gd name="connsiteY3" fmla="*/ 2366392 h 4732784"/>
              <a:gd name="connsiteX4" fmla="*/ 4289412 w 5472608"/>
              <a:gd name="connsiteY4" fmla="*/ 4732783 h 4732784"/>
              <a:gd name="connsiteX5" fmla="*/ 1183196 w 5472608"/>
              <a:gd name="connsiteY5" fmla="*/ 4732783 h 4732784"/>
              <a:gd name="connsiteX6" fmla="*/ 0 w 5472608"/>
              <a:gd name="connsiteY6" fmla="*/ 2366392 h 4732784"/>
              <a:gd name="connsiteX0-1" fmla="*/ 0 w 4356992"/>
              <a:gd name="connsiteY0-2" fmla="*/ 2366391 h 4732782"/>
              <a:gd name="connsiteX1-3" fmla="*/ 1183196 w 4356992"/>
              <a:gd name="connsiteY1-4" fmla="*/ 0 h 4732782"/>
              <a:gd name="connsiteX2-5" fmla="*/ 4289412 w 4356992"/>
              <a:gd name="connsiteY2-6" fmla="*/ 0 h 4732782"/>
              <a:gd name="connsiteX3-7" fmla="*/ 4356992 w 4356992"/>
              <a:gd name="connsiteY3-8" fmla="*/ 2520279 h 4732782"/>
              <a:gd name="connsiteX4-9" fmla="*/ 4289412 w 4356992"/>
              <a:gd name="connsiteY4-10" fmla="*/ 4732782 h 4732782"/>
              <a:gd name="connsiteX5-11" fmla="*/ 1183196 w 4356992"/>
              <a:gd name="connsiteY5-12" fmla="*/ 4732782 h 4732782"/>
              <a:gd name="connsiteX6-13" fmla="*/ 0 w 4356992"/>
              <a:gd name="connsiteY6-14" fmla="*/ 2366391 h 4732782"/>
              <a:gd name="connsiteX0-15" fmla="*/ 0 w 4320988"/>
              <a:gd name="connsiteY0-16" fmla="*/ 2366391 h 4732782"/>
              <a:gd name="connsiteX1-17" fmla="*/ 1183196 w 4320988"/>
              <a:gd name="connsiteY1-18" fmla="*/ 0 h 4732782"/>
              <a:gd name="connsiteX2-19" fmla="*/ 4289412 w 4320988"/>
              <a:gd name="connsiteY2-20" fmla="*/ 0 h 4732782"/>
              <a:gd name="connsiteX3-21" fmla="*/ 4320988 w 4320988"/>
              <a:gd name="connsiteY3-22" fmla="*/ 2520279 h 4732782"/>
              <a:gd name="connsiteX4-23" fmla="*/ 4289412 w 4320988"/>
              <a:gd name="connsiteY4-24" fmla="*/ 4732782 h 4732782"/>
              <a:gd name="connsiteX5-25" fmla="*/ 1183196 w 4320988"/>
              <a:gd name="connsiteY5-26" fmla="*/ 4732782 h 4732782"/>
              <a:gd name="connsiteX6-27" fmla="*/ 0 w 4320988"/>
              <a:gd name="connsiteY6-28" fmla="*/ 2366391 h 47327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20988" h="4732782">
                <a:moveTo>
                  <a:pt x="0" y="2366391"/>
                </a:moveTo>
                <a:lnTo>
                  <a:pt x="1183196" y="0"/>
                </a:lnTo>
                <a:lnTo>
                  <a:pt x="4289412" y="0"/>
                </a:lnTo>
                <a:lnTo>
                  <a:pt x="4320988" y="2520279"/>
                </a:lnTo>
                <a:lnTo>
                  <a:pt x="4289412" y="4732782"/>
                </a:lnTo>
                <a:lnTo>
                  <a:pt x="1183196" y="4732782"/>
                </a:lnTo>
                <a:lnTo>
                  <a:pt x="0" y="2366391"/>
                </a:lnTo>
                <a:close/>
              </a:path>
            </a:pathLst>
          </a:custGeom>
          <a:blipFill rotWithShape="1">
            <a:blip r:embed="rId1"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 name="矩形 5"/>
          <p:cNvSpPr/>
          <p:nvPr/>
        </p:nvSpPr>
        <p:spPr>
          <a:xfrm>
            <a:off x="652503" y="1797434"/>
            <a:ext cx="2030095"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121889" tIns="60944" rIns="121889" bIns="60944">
            <a:spAutoFit/>
          </a:bodyPr>
          <a:lstStyle/>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二楼方案一</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7" name="TextBox 6"/>
          <p:cNvSpPr txBox="1"/>
          <p:nvPr/>
        </p:nvSpPr>
        <p:spPr>
          <a:xfrm>
            <a:off x="816717" y="4389082"/>
            <a:ext cx="2927602" cy="1014730"/>
          </a:xfrm>
          <a:prstGeom prst="rect">
            <a:avLst/>
          </a:prstGeom>
          <a:noFill/>
        </p:spPr>
        <p:txBody>
          <a:bodyPr wrap="square" rtlCol="0">
            <a:spAutoFit/>
          </a:bodyPr>
          <a:lstStyle/>
          <a:p>
            <a:r>
              <a:rPr lang="zh-CN" altLang="en-US" sz="1200" dirty="0" smtClean="0"/>
              <a:t>这个方案没有改动很多墙体差不多就是根据原始户型来的，姐姐妹妹两个人共用一个大房间，另外一个房间偶尔有长辈上来住住，因为隐私问题，所以有加了一个</a:t>
            </a:r>
            <a:r>
              <a:rPr lang="zh-CN" altLang="en-US" sz="1200" dirty="0" smtClean="0"/>
              <a:t>卫生间。</a:t>
            </a:r>
            <a:endParaRPr lang="zh-CN" altLang="en-US" sz="1200" dirty="0" smtClean="0"/>
          </a:p>
        </p:txBody>
      </p:sp>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6" grpId="0" bldLvl="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600339" y="261642"/>
            <a:ext cx="7918925" cy="6308818"/>
          </a:xfrm>
          <a:custGeom>
            <a:avLst/>
            <a:gdLst>
              <a:gd name="connsiteX0" fmla="*/ 0 w 5472608"/>
              <a:gd name="connsiteY0" fmla="*/ 2366392 h 4732784"/>
              <a:gd name="connsiteX1" fmla="*/ 1183196 w 5472608"/>
              <a:gd name="connsiteY1" fmla="*/ 1 h 4732784"/>
              <a:gd name="connsiteX2" fmla="*/ 4289412 w 5472608"/>
              <a:gd name="connsiteY2" fmla="*/ 1 h 4732784"/>
              <a:gd name="connsiteX3" fmla="*/ 5472608 w 5472608"/>
              <a:gd name="connsiteY3" fmla="*/ 2366392 h 4732784"/>
              <a:gd name="connsiteX4" fmla="*/ 4289412 w 5472608"/>
              <a:gd name="connsiteY4" fmla="*/ 4732783 h 4732784"/>
              <a:gd name="connsiteX5" fmla="*/ 1183196 w 5472608"/>
              <a:gd name="connsiteY5" fmla="*/ 4732783 h 4732784"/>
              <a:gd name="connsiteX6" fmla="*/ 0 w 5472608"/>
              <a:gd name="connsiteY6" fmla="*/ 2366392 h 4732784"/>
              <a:gd name="connsiteX0-1" fmla="*/ 0 w 4356992"/>
              <a:gd name="connsiteY0-2" fmla="*/ 2366391 h 4732782"/>
              <a:gd name="connsiteX1-3" fmla="*/ 1183196 w 4356992"/>
              <a:gd name="connsiteY1-4" fmla="*/ 0 h 4732782"/>
              <a:gd name="connsiteX2-5" fmla="*/ 4289412 w 4356992"/>
              <a:gd name="connsiteY2-6" fmla="*/ 0 h 4732782"/>
              <a:gd name="connsiteX3-7" fmla="*/ 4356992 w 4356992"/>
              <a:gd name="connsiteY3-8" fmla="*/ 2520279 h 4732782"/>
              <a:gd name="connsiteX4-9" fmla="*/ 4289412 w 4356992"/>
              <a:gd name="connsiteY4-10" fmla="*/ 4732782 h 4732782"/>
              <a:gd name="connsiteX5-11" fmla="*/ 1183196 w 4356992"/>
              <a:gd name="connsiteY5-12" fmla="*/ 4732782 h 4732782"/>
              <a:gd name="connsiteX6-13" fmla="*/ 0 w 4356992"/>
              <a:gd name="connsiteY6-14" fmla="*/ 2366391 h 4732782"/>
              <a:gd name="connsiteX0-15" fmla="*/ 0 w 4320988"/>
              <a:gd name="connsiteY0-16" fmla="*/ 2366391 h 4732782"/>
              <a:gd name="connsiteX1-17" fmla="*/ 1183196 w 4320988"/>
              <a:gd name="connsiteY1-18" fmla="*/ 0 h 4732782"/>
              <a:gd name="connsiteX2-19" fmla="*/ 4289412 w 4320988"/>
              <a:gd name="connsiteY2-20" fmla="*/ 0 h 4732782"/>
              <a:gd name="connsiteX3-21" fmla="*/ 4320988 w 4320988"/>
              <a:gd name="connsiteY3-22" fmla="*/ 2520279 h 4732782"/>
              <a:gd name="connsiteX4-23" fmla="*/ 4289412 w 4320988"/>
              <a:gd name="connsiteY4-24" fmla="*/ 4732782 h 4732782"/>
              <a:gd name="connsiteX5-25" fmla="*/ 1183196 w 4320988"/>
              <a:gd name="connsiteY5-26" fmla="*/ 4732782 h 4732782"/>
              <a:gd name="connsiteX6-27" fmla="*/ 0 w 4320988"/>
              <a:gd name="connsiteY6-28" fmla="*/ 2366391 h 47327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20988" h="4732782">
                <a:moveTo>
                  <a:pt x="0" y="2366391"/>
                </a:moveTo>
                <a:lnTo>
                  <a:pt x="1183196" y="0"/>
                </a:lnTo>
                <a:lnTo>
                  <a:pt x="4289412" y="0"/>
                </a:lnTo>
                <a:lnTo>
                  <a:pt x="4320988" y="2520279"/>
                </a:lnTo>
                <a:lnTo>
                  <a:pt x="4289412" y="4732782"/>
                </a:lnTo>
                <a:lnTo>
                  <a:pt x="1183196" y="4732782"/>
                </a:lnTo>
                <a:lnTo>
                  <a:pt x="0" y="236639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400" dirty="0"/>
          </a:p>
        </p:txBody>
      </p:sp>
      <p:sp>
        <p:nvSpPr>
          <p:cNvPr id="4" name="任意多边形 3"/>
          <p:cNvSpPr/>
          <p:nvPr/>
        </p:nvSpPr>
        <p:spPr>
          <a:xfrm>
            <a:off x="3984287" y="261642"/>
            <a:ext cx="7918925" cy="6308818"/>
          </a:xfrm>
          <a:custGeom>
            <a:avLst/>
            <a:gdLst>
              <a:gd name="connsiteX0" fmla="*/ 0 w 5472608"/>
              <a:gd name="connsiteY0" fmla="*/ 2366392 h 4732784"/>
              <a:gd name="connsiteX1" fmla="*/ 1183196 w 5472608"/>
              <a:gd name="connsiteY1" fmla="*/ 1 h 4732784"/>
              <a:gd name="connsiteX2" fmla="*/ 4289412 w 5472608"/>
              <a:gd name="connsiteY2" fmla="*/ 1 h 4732784"/>
              <a:gd name="connsiteX3" fmla="*/ 5472608 w 5472608"/>
              <a:gd name="connsiteY3" fmla="*/ 2366392 h 4732784"/>
              <a:gd name="connsiteX4" fmla="*/ 4289412 w 5472608"/>
              <a:gd name="connsiteY4" fmla="*/ 4732783 h 4732784"/>
              <a:gd name="connsiteX5" fmla="*/ 1183196 w 5472608"/>
              <a:gd name="connsiteY5" fmla="*/ 4732783 h 4732784"/>
              <a:gd name="connsiteX6" fmla="*/ 0 w 5472608"/>
              <a:gd name="connsiteY6" fmla="*/ 2366392 h 4732784"/>
              <a:gd name="connsiteX0-1" fmla="*/ 0 w 4356992"/>
              <a:gd name="connsiteY0-2" fmla="*/ 2366391 h 4732782"/>
              <a:gd name="connsiteX1-3" fmla="*/ 1183196 w 4356992"/>
              <a:gd name="connsiteY1-4" fmla="*/ 0 h 4732782"/>
              <a:gd name="connsiteX2-5" fmla="*/ 4289412 w 4356992"/>
              <a:gd name="connsiteY2-6" fmla="*/ 0 h 4732782"/>
              <a:gd name="connsiteX3-7" fmla="*/ 4356992 w 4356992"/>
              <a:gd name="connsiteY3-8" fmla="*/ 2520279 h 4732782"/>
              <a:gd name="connsiteX4-9" fmla="*/ 4289412 w 4356992"/>
              <a:gd name="connsiteY4-10" fmla="*/ 4732782 h 4732782"/>
              <a:gd name="connsiteX5-11" fmla="*/ 1183196 w 4356992"/>
              <a:gd name="connsiteY5-12" fmla="*/ 4732782 h 4732782"/>
              <a:gd name="connsiteX6-13" fmla="*/ 0 w 4356992"/>
              <a:gd name="connsiteY6-14" fmla="*/ 2366391 h 4732782"/>
              <a:gd name="connsiteX0-15" fmla="*/ 0 w 4320988"/>
              <a:gd name="connsiteY0-16" fmla="*/ 2366391 h 4732782"/>
              <a:gd name="connsiteX1-17" fmla="*/ 1183196 w 4320988"/>
              <a:gd name="connsiteY1-18" fmla="*/ 0 h 4732782"/>
              <a:gd name="connsiteX2-19" fmla="*/ 4289412 w 4320988"/>
              <a:gd name="connsiteY2-20" fmla="*/ 0 h 4732782"/>
              <a:gd name="connsiteX3-21" fmla="*/ 4320988 w 4320988"/>
              <a:gd name="connsiteY3-22" fmla="*/ 2520279 h 4732782"/>
              <a:gd name="connsiteX4-23" fmla="*/ 4289412 w 4320988"/>
              <a:gd name="connsiteY4-24" fmla="*/ 4732782 h 4732782"/>
              <a:gd name="connsiteX5-25" fmla="*/ 1183196 w 4320988"/>
              <a:gd name="connsiteY5-26" fmla="*/ 4732782 h 4732782"/>
              <a:gd name="connsiteX6-27" fmla="*/ 0 w 4320988"/>
              <a:gd name="connsiteY6-28" fmla="*/ 2366391 h 47327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20988" h="4732782">
                <a:moveTo>
                  <a:pt x="0" y="2366391"/>
                </a:moveTo>
                <a:lnTo>
                  <a:pt x="1183196" y="0"/>
                </a:lnTo>
                <a:lnTo>
                  <a:pt x="4289412" y="0"/>
                </a:lnTo>
                <a:lnTo>
                  <a:pt x="4320988" y="2520279"/>
                </a:lnTo>
                <a:lnTo>
                  <a:pt x="4289412" y="4732782"/>
                </a:lnTo>
                <a:lnTo>
                  <a:pt x="1183196" y="4732782"/>
                </a:lnTo>
                <a:lnTo>
                  <a:pt x="0" y="2366391"/>
                </a:lnTo>
                <a:close/>
              </a:path>
            </a:pathLst>
          </a:custGeom>
          <a:blipFill rotWithShape="1">
            <a:blip r:embed="rId1"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 name="矩形 5"/>
          <p:cNvSpPr/>
          <p:nvPr/>
        </p:nvSpPr>
        <p:spPr>
          <a:xfrm>
            <a:off x="652504" y="1797434"/>
            <a:ext cx="2030095"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121889" tIns="60944" rIns="121889" bIns="60944">
            <a:spAutoFit/>
          </a:bodyPr>
          <a:lstStyle/>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二楼方案二</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7" name="TextBox 6"/>
          <p:cNvSpPr txBox="1"/>
          <p:nvPr/>
        </p:nvSpPr>
        <p:spPr>
          <a:xfrm>
            <a:off x="816717" y="4389082"/>
            <a:ext cx="2927602" cy="829945"/>
          </a:xfrm>
          <a:prstGeom prst="rect">
            <a:avLst/>
          </a:prstGeom>
          <a:noFill/>
        </p:spPr>
        <p:txBody>
          <a:bodyPr wrap="square" rtlCol="0">
            <a:spAutoFit/>
          </a:bodyPr>
          <a:lstStyle/>
          <a:p>
            <a:r>
              <a:rPr lang="zh-CN" altLang="en-US" sz="1200" dirty="0" smtClean="0"/>
              <a:t>这个方案没有改动很多墙体差不多就是根据原始户型来的，与方案一不同的是姐姐妹妹两个人用柜子隔开了，让两个人有了</a:t>
            </a:r>
            <a:r>
              <a:rPr lang="zh-CN" altLang="en-US" sz="1200" dirty="0" smtClean="0"/>
              <a:t>自己的空间</a:t>
            </a:r>
            <a:endParaRPr lang="zh-CN" altLang="en-US" sz="1200" dirty="0" smtClean="0"/>
          </a:p>
        </p:txBody>
      </p:sp>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6" grpId="0" bldLvl="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b867457de853e206edde7385f918711"/>
          <p:cNvPicPr>
            <a:picLocks noChangeAspect="1"/>
          </p:cNvPicPr>
          <p:nvPr/>
        </p:nvPicPr>
        <p:blipFill>
          <a:blip r:embed="rId1"/>
          <a:stretch>
            <a:fillRect/>
          </a:stretch>
        </p:blipFill>
        <p:spPr>
          <a:xfrm>
            <a:off x="1019175" y="0"/>
            <a:ext cx="10744835" cy="6858000"/>
          </a:xfrm>
          <a:prstGeom prst="rect">
            <a:avLst/>
          </a:prstGeom>
        </p:spPr>
      </p:pic>
      <p:sp>
        <p:nvSpPr>
          <p:cNvPr id="5" name="矩形 4"/>
          <p:cNvSpPr/>
          <p:nvPr/>
        </p:nvSpPr>
        <p:spPr>
          <a:xfrm>
            <a:off x="432477" y="251209"/>
            <a:ext cx="957580"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21889" tIns="60944" rIns="121889" bIns="60944">
            <a:spAutoFit/>
          </a:bodyPr>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卧室</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f5fe5b7b3205693491600b8db341f6"/>
          <p:cNvPicPr>
            <a:picLocks noChangeAspect="1"/>
          </p:cNvPicPr>
          <p:nvPr/>
        </p:nvPicPr>
        <p:blipFill>
          <a:blip r:embed="rId1"/>
          <a:srcRect l="10045" t="-8133" r="389" b="220"/>
          <a:stretch>
            <a:fillRect/>
          </a:stretch>
        </p:blipFill>
        <p:spPr>
          <a:xfrm>
            <a:off x="1897380" y="-294640"/>
            <a:ext cx="7375525" cy="6958330"/>
          </a:xfrm>
          <a:prstGeom prst="rect">
            <a:avLst/>
          </a:prstGeom>
        </p:spPr>
      </p:pic>
      <p:sp>
        <p:nvSpPr>
          <p:cNvPr id="6" name="矩形 5"/>
          <p:cNvSpPr/>
          <p:nvPr/>
        </p:nvSpPr>
        <p:spPr>
          <a:xfrm>
            <a:off x="998262" y="644274"/>
            <a:ext cx="957580"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121889" tIns="60944" rIns="121889" bIns="60944">
            <a:spAutoFit/>
          </a:bodyPr>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客厅</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44262" y="654434"/>
            <a:ext cx="957580" cy="551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121889" tIns="60944" rIns="121889" bIns="60944">
            <a:spAutoFit/>
          </a:bodyPr>
          <a:p>
            <a:pPr algn="ct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餐厅</a:t>
            </a:r>
            <a:endPar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pic>
        <p:nvPicPr>
          <p:cNvPr id="2" name="图片 1" descr="f0271ec9c4887ff26f4e87855e5c917"/>
          <p:cNvPicPr>
            <a:picLocks noChangeAspect="1"/>
          </p:cNvPicPr>
          <p:nvPr/>
        </p:nvPicPr>
        <p:blipFill>
          <a:blip r:embed="rId1"/>
          <a:srcRect r="20833"/>
          <a:stretch>
            <a:fillRect/>
          </a:stretch>
        </p:blipFill>
        <p:spPr>
          <a:xfrm>
            <a:off x="2111375" y="263525"/>
            <a:ext cx="9652000" cy="6330950"/>
          </a:xfrm>
          <a:prstGeom prst="rect">
            <a:avLst/>
          </a:prstGeom>
        </p:spPr>
      </p:pic>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019800" y="1254760"/>
            <a:ext cx="4801235" cy="3046095"/>
          </a:xfrm>
          <a:prstGeom prst="rect">
            <a:avLst/>
          </a:prstGeom>
          <a:noFill/>
        </p:spPr>
        <p:txBody>
          <a:bodyPr wrap="square" rtlCol="0">
            <a:spAutoFit/>
          </a:bodyPr>
          <a:lstStyle/>
          <a:p>
            <a:r>
              <a:rPr lang="zh-CN" altLang="en-US" sz="2400" spc="400" dirty="0">
                <a:cs typeface="+mn-ea"/>
                <a:sym typeface="+mn-lt"/>
              </a:rPr>
              <a:t>1. 一间可容纳8-10人左右大教室；2. 一个接待区（进门就可看到）可能是两个沙发配一个椭圆茶几，另外放咖啡机和小冰箱的地方；3. 一个半封闭的四人左右小教室。 最好各部分可以独立不要互相干扰。</a:t>
            </a:r>
            <a:endParaRPr lang="zh-CN" altLang="en-US" sz="2400" spc="400" dirty="0">
              <a:cs typeface="+mn-ea"/>
              <a:sym typeface="+mn-lt"/>
            </a:endParaRPr>
          </a:p>
        </p:txBody>
      </p:sp>
      <p:sp>
        <p:nvSpPr>
          <p:cNvPr id="14" name="椭圆 13"/>
          <p:cNvSpPr/>
          <p:nvPr/>
        </p:nvSpPr>
        <p:spPr>
          <a:xfrm>
            <a:off x="11322959" y="6005160"/>
            <a:ext cx="869041" cy="869041"/>
          </a:xfrm>
          <a:prstGeom prst="ellipse">
            <a:avLst/>
          </a:prstGeom>
          <a:noFill/>
          <a:ln>
            <a:solidFill>
              <a:srgbClr val="606060">
                <a:alpha val="5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9664700" y="-2888144"/>
            <a:ext cx="4623192" cy="4623192"/>
          </a:xfrm>
          <a:prstGeom prst="ellipse">
            <a:avLst/>
          </a:prstGeom>
          <a:noFill/>
          <a:ln>
            <a:solidFill>
              <a:srgbClr val="60606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545805" y="5486185"/>
            <a:ext cx="4623192" cy="4623192"/>
          </a:xfrm>
          <a:prstGeom prst="ellipse">
            <a:avLst/>
          </a:prstGeom>
          <a:noFill/>
          <a:ln>
            <a:solidFill>
              <a:srgbClr val="60606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624b11fa3d1a548ff57267a16b01cdd"/>
          <p:cNvPicPr>
            <a:picLocks noChangeAspect="1"/>
          </p:cNvPicPr>
          <p:nvPr/>
        </p:nvPicPr>
        <p:blipFill>
          <a:blip r:embed="rId1"/>
          <a:stretch>
            <a:fillRect/>
          </a:stretch>
        </p:blipFill>
        <p:spPr>
          <a:xfrm>
            <a:off x="1377950" y="199390"/>
            <a:ext cx="4133215" cy="625538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5805">
        <p:random/>
      </p:transition>
    </mc:Choice>
    <mc:Fallback>
      <p:transition spd="slow" advTm="580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19853" y="-105509"/>
            <a:ext cx="5552294" cy="5552294"/>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4418402" y="842773"/>
            <a:ext cx="3403602" cy="3403602"/>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566919" y="-882646"/>
            <a:ext cx="7106568" cy="7106568"/>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689378" y="-1876562"/>
            <a:ext cx="8842271" cy="8842271"/>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320701" y="416175"/>
            <a:ext cx="1550599" cy="4508927"/>
          </a:xfrm>
          <a:prstGeom prst="rect">
            <a:avLst/>
          </a:prstGeom>
          <a:noFill/>
        </p:spPr>
        <p:txBody>
          <a:bodyPr wrap="square" rtlCol="0">
            <a:spAutoFit/>
          </a:bodyPr>
          <a:lstStyle>
            <a:defPPr>
              <a:defRPr lang="zh-CN"/>
            </a:defPPr>
            <a:lvl1pPr algn="ctr">
              <a:defRPr sz="28700">
                <a:solidFill>
                  <a:schemeClr val="tx1">
                    <a:lumMod val="85000"/>
                    <a:lumOff val="15000"/>
                  </a:schemeClr>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3</a:t>
            </a:r>
            <a:endParaRPr lang="zh-CN" altLang="en-US" dirty="0">
              <a:sym typeface="+mn-lt"/>
            </a:endParaRPr>
          </a:p>
        </p:txBody>
      </p:sp>
      <p:sp>
        <p:nvSpPr>
          <p:cNvPr id="5" name="椭圆 4"/>
          <p:cNvSpPr/>
          <p:nvPr/>
        </p:nvSpPr>
        <p:spPr>
          <a:xfrm>
            <a:off x="6947499" y="3186812"/>
            <a:ext cx="286965" cy="286965"/>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3525623" y="4465996"/>
            <a:ext cx="5169782" cy="768350"/>
          </a:xfrm>
          <a:prstGeom prst="rect">
            <a:avLst/>
          </a:prstGeom>
          <a:noFill/>
        </p:spPr>
        <p:txBody>
          <a:bodyPr wrap="square" rtlCol="0">
            <a:spAutoFit/>
          </a:bodyPr>
          <a:lstStyle/>
          <a:p>
            <a:pPr algn="ctr"/>
            <a:r>
              <a:rPr lang="zh-CN" altLang="en-US" sz="4400" spc="400" dirty="0">
                <a:solidFill>
                  <a:schemeClr val="tx1">
                    <a:lumMod val="75000"/>
                    <a:lumOff val="25000"/>
                  </a:schemeClr>
                </a:solidFill>
                <a:cs typeface="+mn-ea"/>
                <a:sym typeface="+mn-lt"/>
              </a:rPr>
              <a:t>实地考察</a:t>
            </a:r>
            <a:endParaRPr lang="zh-CN" altLang="en-US" sz="4400" spc="4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2671">
        <p:random/>
      </p:transition>
    </mc:Choice>
    <mc:Fallback>
      <p:transition spd="slow" advTm="267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animBg="1"/>
      <p:bldP spid="4"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b02454f9e664425835fec51d972bb5.jpg"/>
          <p:cNvPicPr>
            <a:picLocks noChangeAspect="1"/>
          </p:cNvPicPr>
          <p:nvPr/>
        </p:nvPicPr>
        <p:blipFill>
          <a:blip r:embed="rId1" cstate="print"/>
          <a:stretch>
            <a:fillRect/>
          </a:stretch>
        </p:blipFill>
        <p:spPr>
          <a:xfrm>
            <a:off x="9407550" y="1808965"/>
            <a:ext cx="2379057" cy="178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图片 2" descr="30770c4c1d19d83d4c3ac2110862f81.jpg"/>
          <p:cNvPicPr>
            <a:picLocks noChangeAspect="1"/>
          </p:cNvPicPr>
          <p:nvPr/>
        </p:nvPicPr>
        <p:blipFill>
          <a:blip r:embed="rId2" cstate="print"/>
          <a:stretch>
            <a:fillRect/>
          </a:stretch>
        </p:blipFill>
        <p:spPr>
          <a:xfrm>
            <a:off x="6260935" y="1693395"/>
            <a:ext cx="3051861" cy="4069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descr="db6d8c7d6371f0eb398c40484a8307a.jpg"/>
          <p:cNvPicPr>
            <a:picLocks noChangeAspect="1"/>
          </p:cNvPicPr>
          <p:nvPr/>
        </p:nvPicPr>
        <p:blipFill>
          <a:blip r:embed="rId3" cstate="print"/>
          <a:stretch>
            <a:fillRect/>
          </a:stretch>
        </p:blipFill>
        <p:spPr>
          <a:xfrm>
            <a:off x="490922" y="1607670"/>
            <a:ext cx="5539867" cy="4154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816717" y="837564"/>
            <a:ext cx="4415400" cy="501650"/>
          </a:xfrm>
          <a:prstGeom prst="rect">
            <a:avLst/>
          </a:prstGeom>
          <a:noFill/>
        </p:spPr>
        <p:txBody>
          <a:bodyPr wrap="square" rtlCol="0">
            <a:spAutoFit/>
          </a:bodyPr>
          <a:lstStyle/>
          <a:p>
            <a:r>
              <a:rPr lang="zh-CN" altLang="en-US" sz="2665" b="1" dirty="0" smtClean="0"/>
              <a:t>施工现场</a:t>
            </a:r>
            <a:endParaRPr lang="zh-CN" altLang="en-US" sz="2665" b="1" dirty="0"/>
          </a:p>
        </p:txBody>
      </p:sp>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624317" y="204544"/>
            <a:ext cx="11044084" cy="11051458"/>
          </a:xfrm>
          <a:prstGeom prst="ellipse">
            <a:avLst/>
          </a:prstGeom>
          <a:noFill/>
          <a:ln>
            <a:solidFill>
              <a:srgbClr val="606060">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271962" y="1816285"/>
            <a:ext cx="3648075" cy="400110"/>
          </a:xfrm>
          <a:prstGeom prst="rect">
            <a:avLst/>
          </a:prstGeom>
          <a:noFill/>
        </p:spPr>
        <p:txBody>
          <a:bodyPr wrap="square" rtlCol="0">
            <a:spAutoFit/>
          </a:bodyPr>
          <a:lstStyle/>
          <a:p>
            <a:pPr algn="ctr"/>
            <a:r>
              <a:rPr lang="en-US" altLang="zh-CN" sz="2000" spc="400" dirty="0">
                <a:solidFill>
                  <a:schemeClr val="tx1">
                    <a:lumMod val="75000"/>
                    <a:lumOff val="25000"/>
                  </a:schemeClr>
                </a:solidFill>
                <a:cs typeface="+mn-ea"/>
                <a:sym typeface="+mn-lt"/>
              </a:rPr>
              <a:t>CONTENTES</a:t>
            </a:r>
            <a:endParaRPr lang="zh-CN" altLang="en-US" sz="2000" spc="400" dirty="0">
              <a:solidFill>
                <a:schemeClr val="tx1">
                  <a:lumMod val="75000"/>
                  <a:lumOff val="25000"/>
                </a:schemeClr>
              </a:solidFill>
              <a:cs typeface="+mn-ea"/>
              <a:sym typeface="+mn-lt"/>
            </a:endParaRPr>
          </a:p>
        </p:txBody>
      </p:sp>
      <p:sp>
        <p:nvSpPr>
          <p:cNvPr id="4" name="文本框 3"/>
          <p:cNvSpPr txBox="1"/>
          <p:nvPr/>
        </p:nvSpPr>
        <p:spPr>
          <a:xfrm>
            <a:off x="4676775" y="937177"/>
            <a:ext cx="2838451" cy="1015663"/>
          </a:xfrm>
          <a:prstGeom prst="rect">
            <a:avLst/>
          </a:prstGeom>
          <a:noFill/>
        </p:spPr>
        <p:txBody>
          <a:bodyPr wrap="square" rtlCol="0">
            <a:spAutoFit/>
          </a:bodyPr>
          <a:lstStyle/>
          <a:p>
            <a:pPr algn="ctr"/>
            <a:r>
              <a:rPr lang="zh-CN" altLang="en-US" sz="6000" b="1" spc="800" dirty="0">
                <a:solidFill>
                  <a:schemeClr val="tx1">
                    <a:lumMod val="75000"/>
                    <a:lumOff val="25000"/>
                  </a:schemeClr>
                </a:solidFill>
                <a:cs typeface="+mn-ea"/>
                <a:sym typeface="+mn-lt"/>
              </a:rPr>
              <a:t>目录</a:t>
            </a:r>
            <a:endParaRPr lang="zh-CN" altLang="en-US" sz="6000" b="1" spc="800" dirty="0">
              <a:solidFill>
                <a:schemeClr val="tx1">
                  <a:lumMod val="75000"/>
                  <a:lumOff val="25000"/>
                </a:schemeClr>
              </a:solidFill>
              <a:cs typeface="+mn-ea"/>
              <a:sym typeface="+mn-lt"/>
            </a:endParaRPr>
          </a:p>
        </p:txBody>
      </p:sp>
      <p:sp>
        <p:nvSpPr>
          <p:cNvPr id="5" name="文本框 4"/>
          <p:cNvSpPr txBox="1"/>
          <p:nvPr/>
        </p:nvSpPr>
        <p:spPr>
          <a:xfrm>
            <a:off x="890434" y="3108366"/>
            <a:ext cx="1808083" cy="1015663"/>
          </a:xfrm>
          <a:prstGeom prst="rect">
            <a:avLst/>
          </a:prstGeom>
          <a:noFill/>
        </p:spPr>
        <p:txBody>
          <a:bodyPr wrap="square" rtlCol="0">
            <a:spAutoFit/>
          </a:bodyPr>
          <a:lstStyle/>
          <a:p>
            <a:pPr algn="ctr"/>
            <a:r>
              <a:rPr lang="en-US" altLang="zh-CN" sz="6000" dirty="0">
                <a:solidFill>
                  <a:schemeClr val="tx1">
                    <a:lumMod val="75000"/>
                    <a:lumOff val="25000"/>
                  </a:schemeClr>
                </a:solidFill>
                <a:effectLst>
                  <a:outerShdw blurRad="38100" dist="38100" dir="2700000" algn="tl">
                    <a:srgbClr val="000000">
                      <a:alpha val="43137"/>
                    </a:srgbClr>
                  </a:outerShdw>
                </a:effectLst>
                <a:cs typeface="+mn-ea"/>
                <a:sym typeface="+mn-lt"/>
              </a:rPr>
              <a:t>01</a:t>
            </a:r>
            <a:endParaRPr lang="zh-CN" altLang="en-US" sz="60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386494" y="4064607"/>
            <a:ext cx="2803098" cy="460375"/>
          </a:xfrm>
          <a:prstGeom prst="rect">
            <a:avLst/>
          </a:prstGeom>
          <a:noFill/>
        </p:spPr>
        <p:txBody>
          <a:bodyPr wrap="square" rtlCol="0">
            <a:spAutoFit/>
          </a:bodyPr>
          <a:lstStyle/>
          <a:p>
            <a:pPr algn="ctr"/>
            <a:r>
              <a:rPr lang="zh-CN" altLang="en-US" sz="2400" spc="400" dirty="0">
                <a:solidFill>
                  <a:schemeClr val="tx1">
                    <a:lumMod val="75000"/>
                    <a:lumOff val="25000"/>
                  </a:schemeClr>
                </a:solidFill>
                <a:cs typeface="+mn-ea"/>
                <a:sym typeface="+mn-lt"/>
              </a:rPr>
              <a:t>工作概述</a:t>
            </a:r>
            <a:endParaRPr lang="zh-CN" altLang="en-US" sz="2400" spc="400" dirty="0">
              <a:solidFill>
                <a:schemeClr val="tx1">
                  <a:lumMod val="75000"/>
                  <a:lumOff val="25000"/>
                </a:schemeClr>
              </a:solidFill>
              <a:cs typeface="+mn-ea"/>
              <a:sym typeface="+mn-lt"/>
            </a:endParaRPr>
          </a:p>
        </p:txBody>
      </p:sp>
      <p:sp>
        <p:nvSpPr>
          <p:cNvPr id="32" name="文本框 31"/>
          <p:cNvSpPr txBox="1"/>
          <p:nvPr/>
        </p:nvSpPr>
        <p:spPr>
          <a:xfrm>
            <a:off x="3884805" y="3104368"/>
            <a:ext cx="1808083" cy="1015663"/>
          </a:xfrm>
          <a:prstGeom prst="rect">
            <a:avLst/>
          </a:prstGeom>
          <a:noFill/>
        </p:spPr>
        <p:txBody>
          <a:bodyPr wrap="square" rtlCol="0">
            <a:spAutoFit/>
          </a:bodyPr>
          <a:lstStyle/>
          <a:p>
            <a:pPr algn="ctr"/>
            <a:r>
              <a:rPr lang="en-US" altLang="zh-CN" sz="6000" dirty="0">
                <a:solidFill>
                  <a:schemeClr val="tx1">
                    <a:lumMod val="75000"/>
                    <a:lumOff val="25000"/>
                  </a:schemeClr>
                </a:solidFill>
                <a:effectLst>
                  <a:outerShdw blurRad="38100" dist="38100" dir="2700000" algn="tl">
                    <a:srgbClr val="000000">
                      <a:alpha val="43137"/>
                    </a:srgbClr>
                  </a:outerShdw>
                </a:effectLst>
                <a:cs typeface="+mn-ea"/>
                <a:sym typeface="+mn-lt"/>
              </a:rPr>
              <a:t>02</a:t>
            </a:r>
            <a:endParaRPr lang="zh-CN" altLang="en-US" sz="60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33" name="文本框 32"/>
          <p:cNvSpPr txBox="1"/>
          <p:nvPr/>
        </p:nvSpPr>
        <p:spPr>
          <a:xfrm>
            <a:off x="3387297" y="4064607"/>
            <a:ext cx="2803098" cy="460375"/>
          </a:xfrm>
          <a:prstGeom prst="rect">
            <a:avLst/>
          </a:prstGeom>
          <a:noFill/>
        </p:spPr>
        <p:txBody>
          <a:bodyPr wrap="square" rtlCol="0">
            <a:spAutoFit/>
          </a:bodyPr>
          <a:lstStyle/>
          <a:p>
            <a:pPr algn="ctr"/>
            <a:r>
              <a:rPr lang="zh-CN" altLang="en-US" sz="2400" spc="400" dirty="0">
                <a:solidFill>
                  <a:schemeClr val="tx1">
                    <a:lumMod val="75000"/>
                    <a:lumOff val="25000"/>
                  </a:schemeClr>
                </a:solidFill>
                <a:cs typeface="+mn-ea"/>
                <a:sym typeface="+mn-lt"/>
              </a:rPr>
              <a:t>工作情况</a:t>
            </a:r>
            <a:endParaRPr lang="zh-CN" altLang="en-US" sz="2400" spc="400" dirty="0">
              <a:solidFill>
                <a:schemeClr val="tx1">
                  <a:lumMod val="75000"/>
                  <a:lumOff val="25000"/>
                </a:schemeClr>
              </a:solidFill>
              <a:cs typeface="+mn-ea"/>
              <a:sym typeface="+mn-lt"/>
            </a:endParaRPr>
          </a:p>
        </p:txBody>
      </p:sp>
      <p:sp>
        <p:nvSpPr>
          <p:cNvPr id="36" name="文本框 35"/>
          <p:cNvSpPr txBox="1"/>
          <p:nvPr/>
        </p:nvSpPr>
        <p:spPr>
          <a:xfrm>
            <a:off x="6885607" y="3112245"/>
            <a:ext cx="1808083" cy="1015663"/>
          </a:xfrm>
          <a:prstGeom prst="rect">
            <a:avLst/>
          </a:prstGeom>
          <a:noFill/>
        </p:spPr>
        <p:txBody>
          <a:bodyPr wrap="square" rtlCol="0">
            <a:spAutoFit/>
          </a:bodyPr>
          <a:lstStyle/>
          <a:p>
            <a:pPr algn="ctr"/>
            <a:r>
              <a:rPr lang="en-US" altLang="zh-CN" sz="6000" dirty="0">
                <a:solidFill>
                  <a:schemeClr val="tx1">
                    <a:lumMod val="75000"/>
                    <a:lumOff val="25000"/>
                  </a:schemeClr>
                </a:solidFill>
                <a:effectLst>
                  <a:outerShdw blurRad="38100" dist="38100" dir="2700000" algn="tl">
                    <a:srgbClr val="000000">
                      <a:alpha val="43137"/>
                    </a:srgbClr>
                  </a:outerShdw>
                </a:effectLst>
                <a:cs typeface="+mn-ea"/>
                <a:sym typeface="+mn-lt"/>
              </a:rPr>
              <a:t>03</a:t>
            </a:r>
            <a:endParaRPr lang="zh-CN" altLang="en-US" sz="60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37" name="文本框 36"/>
          <p:cNvSpPr txBox="1"/>
          <p:nvPr/>
        </p:nvSpPr>
        <p:spPr>
          <a:xfrm>
            <a:off x="6388100" y="4064607"/>
            <a:ext cx="2803098" cy="460375"/>
          </a:xfrm>
          <a:prstGeom prst="rect">
            <a:avLst/>
          </a:prstGeom>
          <a:noFill/>
        </p:spPr>
        <p:txBody>
          <a:bodyPr wrap="square" rtlCol="0">
            <a:spAutoFit/>
          </a:bodyPr>
          <a:lstStyle/>
          <a:p>
            <a:pPr algn="ctr"/>
            <a:r>
              <a:rPr lang="zh-CN" altLang="en-US" sz="2400" spc="400" dirty="0">
                <a:solidFill>
                  <a:schemeClr val="tx1">
                    <a:lumMod val="75000"/>
                    <a:lumOff val="25000"/>
                  </a:schemeClr>
                </a:solidFill>
                <a:cs typeface="+mn-ea"/>
                <a:sym typeface="+mn-lt"/>
              </a:rPr>
              <a:t>实地考察</a:t>
            </a:r>
            <a:endParaRPr lang="zh-CN" altLang="en-US" sz="2400" spc="400" dirty="0">
              <a:solidFill>
                <a:schemeClr val="tx1">
                  <a:lumMod val="75000"/>
                  <a:lumOff val="25000"/>
                </a:schemeClr>
              </a:solidFill>
              <a:cs typeface="+mn-ea"/>
              <a:sym typeface="+mn-lt"/>
            </a:endParaRPr>
          </a:p>
        </p:txBody>
      </p:sp>
      <p:sp>
        <p:nvSpPr>
          <p:cNvPr id="40" name="文本框 39"/>
          <p:cNvSpPr txBox="1"/>
          <p:nvPr/>
        </p:nvSpPr>
        <p:spPr>
          <a:xfrm>
            <a:off x="9886410" y="3097554"/>
            <a:ext cx="1808083" cy="1015663"/>
          </a:xfrm>
          <a:prstGeom prst="rect">
            <a:avLst/>
          </a:prstGeom>
          <a:noFill/>
        </p:spPr>
        <p:txBody>
          <a:bodyPr wrap="square" rtlCol="0">
            <a:spAutoFit/>
          </a:bodyPr>
          <a:lstStyle/>
          <a:p>
            <a:pPr algn="ctr"/>
            <a:r>
              <a:rPr lang="en-US" altLang="zh-CN" sz="6000" dirty="0">
                <a:solidFill>
                  <a:schemeClr val="tx1">
                    <a:lumMod val="75000"/>
                    <a:lumOff val="25000"/>
                  </a:schemeClr>
                </a:solidFill>
                <a:effectLst>
                  <a:outerShdw blurRad="38100" dist="38100" dir="2700000" algn="tl">
                    <a:srgbClr val="000000">
                      <a:alpha val="43137"/>
                    </a:srgbClr>
                  </a:outerShdw>
                </a:effectLst>
                <a:cs typeface="+mn-ea"/>
                <a:sym typeface="+mn-lt"/>
              </a:rPr>
              <a:t>04</a:t>
            </a:r>
            <a:endParaRPr lang="zh-CN" altLang="en-US" sz="60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41" name="文本框 40"/>
          <p:cNvSpPr txBox="1"/>
          <p:nvPr/>
        </p:nvSpPr>
        <p:spPr>
          <a:xfrm>
            <a:off x="9388902" y="4064607"/>
            <a:ext cx="2803098" cy="460375"/>
          </a:xfrm>
          <a:prstGeom prst="rect">
            <a:avLst/>
          </a:prstGeom>
          <a:noFill/>
        </p:spPr>
        <p:txBody>
          <a:bodyPr wrap="square" rtlCol="0">
            <a:spAutoFit/>
          </a:bodyPr>
          <a:lstStyle/>
          <a:p>
            <a:pPr algn="ctr"/>
            <a:r>
              <a:rPr lang="zh-CN" altLang="en-US" sz="2400" spc="400" dirty="0">
                <a:solidFill>
                  <a:schemeClr val="tx1">
                    <a:lumMod val="75000"/>
                    <a:lumOff val="25000"/>
                  </a:schemeClr>
                </a:solidFill>
                <a:cs typeface="+mn-ea"/>
                <a:sym typeface="+mn-lt"/>
              </a:rPr>
              <a:t>实习总结</a:t>
            </a:r>
            <a:endParaRPr lang="zh-CN" altLang="en-US" sz="2400" spc="400" dirty="0">
              <a:solidFill>
                <a:schemeClr val="tx1">
                  <a:lumMod val="75000"/>
                  <a:lumOff val="25000"/>
                </a:schemeClr>
              </a:solidFill>
              <a:cs typeface="+mn-ea"/>
              <a:sym typeface="+mn-lt"/>
            </a:endParaRPr>
          </a:p>
        </p:txBody>
      </p:sp>
      <p:sp>
        <p:nvSpPr>
          <p:cNvPr id="43" name="椭圆 42"/>
          <p:cNvSpPr/>
          <p:nvPr/>
        </p:nvSpPr>
        <p:spPr>
          <a:xfrm>
            <a:off x="2105820" y="3729054"/>
            <a:ext cx="113506" cy="113506"/>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5234782" y="3729054"/>
            <a:ext cx="113506" cy="113506"/>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8219906" y="3729054"/>
            <a:ext cx="113506" cy="113506"/>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11244813" y="3729054"/>
            <a:ext cx="113506" cy="113506"/>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7929">
        <p:random/>
      </p:transition>
    </mc:Choice>
    <mc:Fallback>
      <p:transition spd="slow" advTm="79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500" fill="hold"/>
                                        <p:tgtEl>
                                          <p:spTgt spid="46"/>
                                        </p:tgtEl>
                                        <p:attrNameLst>
                                          <p:attrName>ppt_w</p:attrName>
                                        </p:attrNameLst>
                                      </p:cBhvr>
                                      <p:tavLst>
                                        <p:tav tm="0">
                                          <p:val>
                                            <p:fltVal val="0"/>
                                          </p:val>
                                        </p:tav>
                                        <p:tav tm="100000">
                                          <p:val>
                                            <p:strVal val="#ppt_w"/>
                                          </p:val>
                                        </p:tav>
                                      </p:tavLst>
                                    </p:anim>
                                    <p:anim calcmode="lin" valueType="num">
                                      <p:cBhvr>
                                        <p:cTn id="82" dur="500" fill="hold"/>
                                        <p:tgtEl>
                                          <p:spTgt spid="46"/>
                                        </p:tgtEl>
                                        <p:attrNameLst>
                                          <p:attrName>ppt_h</p:attrName>
                                        </p:attrNameLst>
                                      </p:cBhvr>
                                      <p:tavLst>
                                        <p:tav tm="0">
                                          <p:val>
                                            <p:fltVal val="0"/>
                                          </p:val>
                                        </p:tav>
                                        <p:tav tm="100000">
                                          <p:val>
                                            <p:strVal val="#ppt_h"/>
                                          </p:val>
                                        </p:tav>
                                      </p:tavLst>
                                    </p:anim>
                                    <p:animEffect transition="in" filter="fade">
                                      <p:cBhvr>
                                        <p:cTn id="8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32" grpId="0"/>
      <p:bldP spid="33" grpId="0"/>
      <p:bldP spid="36" grpId="0"/>
      <p:bldP spid="37" grpId="0"/>
      <p:bldP spid="40" grpId="0"/>
      <p:bldP spid="41" grpId="0"/>
      <p:bldP spid="43" grpId="0" animBg="1"/>
      <p:bldP spid="44" grpId="0" animBg="1"/>
      <p:bldP spid="45"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3cb3ff055f0b09c68f2cf963f3a679"/>
          <p:cNvPicPr>
            <a:picLocks noChangeAspect="1"/>
          </p:cNvPicPr>
          <p:nvPr/>
        </p:nvPicPr>
        <p:blipFill>
          <a:blip r:embed="rId1"/>
          <a:stretch>
            <a:fillRect/>
          </a:stretch>
        </p:blipFill>
        <p:spPr>
          <a:xfrm>
            <a:off x="4413885" y="1076960"/>
            <a:ext cx="3354705" cy="5631180"/>
          </a:xfrm>
          <a:prstGeom prst="rect">
            <a:avLst/>
          </a:prstGeom>
        </p:spPr>
      </p:pic>
      <p:pic>
        <p:nvPicPr>
          <p:cNvPr id="3" name="图片 2" descr="39babd5af39aa0a741c42f5297ad09e"/>
          <p:cNvPicPr>
            <a:picLocks noChangeAspect="1"/>
          </p:cNvPicPr>
          <p:nvPr/>
        </p:nvPicPr>
        <p:blipFill>
          <a:blip r:embed="rId2"/>
          <a:stretch>
            <a:fillRect/>
          </a:stretch>
        </p:blipFill>
        <p:spPr>
          <a:xfrm>
            <a:off x="8131175" y="1077595"/>
            <a:ext cx="3476625" cy="5631180"/>
          </a:xfrm>
          <a:prstGeom prst="rect">
            <a:avLst/>
          </a:prstGeom>
        </p:spPr>
      </p:pic>
      <p:pic>
        <p:nvPicPr>
          <p:cNvPr id="4" name="图片 3" descr="cc65fd09bf9513c856ec6053d8dcc94"/>
          <p:cNvPicPr>
            <a:picLocks noChangeAspect="1"/>
          </p:cNvPicPr>
          <p:nvPr/>
        </p:nvPicPr>
        <p:blipFill>
          <a:blip r:embed="rId3"/>
          <a:stretch>
            <a:fillRect/>
          </a:stretch>
        </p:blipFill>
        <p:spPr>
          <a:xfrm>
            <a:off x="645160" y="1076960"/>
            <a:ext cx="3406775" cy="5631815"/>
          </a:xfrm>
          <a:prstGeom prst="rect">
            <a:avLst/>
          </a:prstGeom>
        </p:spPr>
      </p:pic>
      <p:sp>
        <p:nvSpPr>
          <p:cNvPr id="6" name="TextBox 5"/>
          <p:cNvSpPr txBox="1"/>
          <p:nvPr/>
        </p:nvSpPr>
        <p:spPr>
          <a:xfrm>
            <a:off x="645267" y="393699"/>
            <a:ext cx="4415400" cy="501650"/>
          </a:xfrm>
          <a:prstGeom prst="rect">
            <a:avLst/>
          </a:prstGeom>
          <a:noFill/>
        </p:spPr>
        <p:txBody>
          <a:bodyPr wrap="square" rtlCol="0">
            <a:spAutoFit/>
          </a:bodyPr>
          <a:p>
            <a:r>
              <a:rPr lang="zh-CN" altLang="en-US" sz="2665" b="1" dirty="0" smtClean="0"/>
              <a:t>电路</a:t>
            </a:r>
            <a:r>
              <a:rPr lang="zh-CN" altLang="en-US" sz="2665" b="1" dirty="0" smtClean="0"/>
              <a:t>施工</a:t>
            </a:r>
            <a:endParaRPr lang="zh-CN" altLang="en-US" sz="2665" b="1" dirty="0" smtClean="0"/>
          </a:p>
        </p:txBody>
      </p:sp>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19853" y="-105509"/>
            <a:ext cx="5552294" cy="5552294"/>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4418402" y="842773"/>
            <a:ext cx="3403602" cy="3403602"/>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566919" y="-882646"/>
            <a:ext cx="7106568" cy="7106568"/>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689378" y="-1876562"/>
            <a:ext cx="8842271" cy="8842271"/>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320701" y="416175"/>
            <a:ext cx="1550599" cy="4508927"/>
          </a:xfrm>
          <a:prstGeom prst="rect">
            <a:avLst/>
          </a:prstGeom>
          <a:noFill/>
        </p:spPr>
        <p:txBody>
          <a:bodyPr wrap="square" rtlCol="0">
            <a:spAutoFit/>
          </a:bodyPr>
          <a:lstStyle>
            <a:defPPr>
              <a:defRPr lang="zh-CN"/>
            </a:defPPr>
            <a:lvl1pPr algn="ctr">
              <a:defRPr sz="28700">
                <a:solidFill>
                  <a:schemeClr val="tx1">
                    <a:lumMod val="85000"/>
                    <a:lumOff val="15000"/>
                  </a:schemeClr>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4</a:t>
            </a:r>
            <a:endParaRPr lang="zh-CN" altLang="en-US" dirty="0">
              <a:sym typeface="+mn-lt"/>
            </a:endParaRPr>
          </a:p>
        </p:txBody>
      </p:sp>
      <p:sp>
        <p:nvSpPr>
          <p:cNvPr id="5" name="椭圆 4"/>
          <p:cNvSpPr/>
          <p:nvPr/>
        </p:nvSpPr>
        <p:spPr>
          <a:xfrm>
            <a:off x="6947499" y="3186812"/>
            <a:ext cx="286965" cy="286965"/>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3525623" y="4465996"/>
            <a:ext cx="5169782" cy="768350"/>
          </a:xfrm>
          <a:prstGeom prst="rect">
            <a:avLst/>
          </a:prstGeom>
          <a:noFill/>
        </p:spPr>
        <p:txBody>
          <a:bodyPr wrap="square" rtlCol="0">
            <a:spAutoFit/>
          </a:bodyPr>
          <a:lstStyle/>
          <a:p>
            <a:pPr algn="ctr"/>
            <a:r>
              <a:rPr lang="zh-CN" altLang="en-US" sz="4400" spc="400" dirty="0">
                <a:solidFill>
                  <a:schemeClr val="tx1">
                    <a:lumMod val="75000"/>
                    <a:lumOff val="25000"/>
                  </a:schemeClr>
                </a:solidFill>
                <a:cs typeface="+mn-ea"/>
                <a:sym typeface="+mn-lt"/>
              </a:rPr>
              <a:t>实习</a:t>
            </a:r>
            <a:r>
              <a:rPr lang="zh-CN" altLang="en-US" sz="4400" spc="400" dirty="0">
                <a:solidFill>
                  <a:schemeClr val="tx1">
                    <a:lumMod val="75000"/>
                    <a:lumOff val="25000"/>
                  </a:schemeClr>
                </a:solidFill>
                <a:cs typeface="+mn-ea"/>
                <a:sym typeface="+mn-lt"/>
              </a:rPr>
              <a:t>总结</a:t>
            </a:r>
            <a:endParaRPr lang="zh-CN" altLang="en-US" sz="4400" spc="4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2898">
        <p:random/>
      </p:transition>
    </mc:Choice>
    <mc:Fallback>
      <p:transition spd="slow" advTm="289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animBg="1"/>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bwMode="auto">
          <a:xfrm>
            <a:off x="6087535" y="1482097"/>
            <a:ext cx="2734058" cy="2734427"/>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chemeClr val="accent3"/>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13" name="弦形 12"/>
            <p:cNvSpPr/>
            <p:nvPr/>
          </p:nvSpPr>
          <p:spPr>
            <a:xfrm>
              <a:off x="2097715" y="953553"/>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cxnSp>
        <p:nvCxnSpPr>
          <p:cNvPr id="14" name="直接连接符 13"/>
          <p:cNvCxnSpPr>
            <a:cxnSpLocks noChangeShapeType="1"/>
          </p:cNvCxnSpPr>
          <p:nvPr/>
        </p:nvCxnSpPr>
        <p:spPr bwMode="auto">
          <a:xfrm>
            <a:off x="6083304" y="2976296"/>
            <a:ext cx="4524316"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6098117"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6398609"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6699102"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6997477"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7297970"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7598462"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7896839"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8197332"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8497824"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8798317"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9096692"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9397185"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9697677"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a:off x="9996054"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a:off x="10296547"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a:off x="10597039" y="3041908"/>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4" name="组合 30"/>
          <p:cNvGrpSpPr/>
          <p:nvPr/>
        </p:nvGrpSpPr>
        <p:grpSpPr bwMode="auto">
          <a:xfrm>
            <a:off x="5892851" y="3276828"/>
            <a:ext cx="391487" cy="369777"/>
            <a:chOff x="1909886" y="2283718"/>
            <a:chExt cx="360040" cy="341322"/>
          </a:xfrm>
        </p:grpSpPr>
        <p:grpSp>
          <p:nvGrpSpPr>
            <p:cNvPr id="5"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35" name="等腰三角形 34"/>
              <p:cNvSpPr/>
              <p:nvPr/>
            </p:nvSpPr>
            <p:spPr>
              <a:xfrm>
                <a:off x="3949859" y="3051135"/>
                <a:ext cx="175664" cy="151434"/>
              </a:xfrm>
              <a:prstGeom prst="triangle">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sp>
          <p:nvSpPr>
            <p:cNvPr id="33" name="Text Box 11"/>
            <p:cNvSpPr txBox="1">
              <a:spLocks noChangeArrowheads="1"/>
            </p:cNvSpPr>
            <p:nvPr/>
          </p:nvSpPr>
          <p:spPr bwMode="auto">
            <a:xfrm>
              <a:off x="1917671" y="2332558"/>
              <a:ext cx="352255" cy="29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charset="-122"/>
                  <a:ea typeface="微软雅黑" panose="020B0503020204020204" charset="-122"/>
                </a:rPr>
                <a:t>0</a:t>
              </a:r>
              <a:endParaRPr lang="zh-CN" altLang="en-US" sz="1465" kern="0" dirty="0">
                <a:solidFill>
                  <a:sysClr val="window" lastClr="FFFFFF"/>
                </a:solidFill>
                <a:latin typeface="微软雅黑" panose="020B0503020204020204" charset="-122"/>
                <a:ea typeface="微软雅黑" panose="020B0503020204020204" charset="-122"/>
              </a:endParaRPr>
            </a:p>
          </p:txBody>
        </p:sp>
      </p:grpSp>
      <p:grpSp>
        <p:nvGrpSpPr>
          <p:cNvPr id="6" name="组合 35"/>
          <p:cNvGrpSpPr/>
          <p:nvPr/>
        </p:nvGrpSpPr>
        <p:grpSpPr bwMode="auto">
          <a:xfrm>
            <a:off x="8535915" y="3276834"/>
            <a:ext cx="490945" cy="369777"/>
            <a:chOff x="1850500" y="2283718"/>
            <a:chExt cx="454290" cy="340372"/>
          </a:xfrm>
        </p:grpSpPr>
        <p:grpSp>
          <p:nvGrpSpPr>
            <p:cNvPr id="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40" name="等腰三角形 39"/>
              <p:cNvSpPr/>
              <p:nvPr/>
            </p:nvSpPr>
            <p:spPr>
              <a:xfrm>
                <a:off x="3949859" y="3051135"/>
                <a:ext cx="175664" cy="151434"/>
              </a:xfrm>
              <a:prstGeom prst="triangle">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sp>
          <p:nvSpPr>
            <p:cNvPr id="38" name="Text Box 11"/>
            <p:cNvSpPr txBox="1">
              <a:spLocks noChangeArrowheads="1"/>
            </p:cNvSpPr>
            <p:nvPr/>
          </p:nvSpPr>
          <p:spPr bwMode="auto">
            <a:xfrm>
              <a:off x="1850500" y="2332422"/>
              <a:ext cx="454290" cy="29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charset="-122"/>
                  <a:ea typeface="微软雅黑" panose="020B0503020204020204" charset="-122"/>
                </a:rPr>
                <a:t>90</a:t>
              </a:r>
              <a:endParaRPr lang="zh-CN" altLang="en-US" sz="1465" kern="0" dirty="0">
                <a:solidFill>
                  <a:sysClr val="window" lastClr="FFFFFF"/>
                </a:solidFill>
                <a:latin typeface="微软雅黑" panose="020B0503020204020204" charset="-122"/>
                <a:ea typeface="微软雅黑" panose="020B0503020204020204" charset="-122"/>
              </a:endParaRPr>
            </a:p>
          </p:txBody>
        </p:sp>
      </p:grpSp>
      <p:grpSp>
        <p:nvGrpSpPr>
          <p:cNvPr id="8" name="组合 40"/>
          <p:cNvGrpSpPr/>
          <p:nvPr/>
        </p:nvGrpSpPr>
        <p:grpSpPr bwMode="auto">
          <a:xfrm>
            <a:off x="7956091" y="3276832"/>
            <a:ext cx="495179" cy="355560"/>
            <a:chOff x="1867654" y="2283718"/>
            <a:chExt cx="456673" cy="328199"/>
          </a:xfrm>
        </p:grpSpPr>
        <p:grpSp>
          <p:nvGrpSpPr>
            <p:cNvPr id="9"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51" name="等腰三角形 50"/>
              <p:cNvSpPr/>
              <p:nvPr/>
            </p:nvSpPr>
            <p:spPr>
              <a:xfrm>
                <a:off x="3949859" y="3051135"/>
                <a:ext cx="175664" cy="151434"/>
              </a:xfrm>
              <a:prstGeom prst="triangle">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sp>
          <p:nvSpPr>
            <p:cNvPr id="43" name="Text Box 11"/>
            <p:cNvSpPr txBox="1">
              <a:spLocks noChangeArrowheads="1"/>
            </p:cNvSpPr>
            <p:nvPr/>
          </p:nvSpPr>
          <p:spPr bwMode="auto">
            <a:xfrm>
              <a:off x="1867654" y="2332558"/>
              <a:ext cx="456673"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dirty="0">
                  <a:solidFill>
                    <a:sysClr val="window" lastClr="FFFFFF"/>
                  </a:solidFill>
                  <a:latin typeface="微软雅黑" panose="020B0503020204020204" charset="-122"/>
                  <a:ea typeface="微软雅黑" panose="020B0503020204020204" charset="-122"/>
                </a:rPr>
                <a:t>70</a:t>
              </a:r>
              <a:endParaRPr lang="zh-CN" altLang="en-US" sz="1335" kern="0" dirty="0">
                <a:solidFill>
                  <a:sysClr val="window" lastClr="FFFFFF"/>
                </a:solidFill>
                <a:latin typeface="微软雅黑" panose="020B0503020204020204" charset="-122"/>
                <a:ea typeface="微软雅黑" panose="020B0503020204020204" charset="-122"/>
              </a:endParaRPr>
            </a:p>
          </p:txBody>
        </p:sp>
      </p:grpSp>
      <p:grpSp>
        <p:nvGrpSpPr>
          <p:cNvPr id="10" name="组合 52"/>
          <p:cNvGrpSpPr/>
          <p:nvPr/>
        </p:nvGrpSpPr>
        <p:grpSpPr bwMode="auto">
          <a:xfrm>
            <a:off x="6108697" y="3882128"/>
            <a:ext cx="2695968" cy="2715380"/>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chemeClr val="accent2"/>
            </a:solidFill>
            <a:ln w="25400" cap="flat" cmpd="sng" algn="ctr">
              <a:noFill/>
              <a:prstDash val="solid"/>
            </a:ln>
            <a:effectLst/>
          </p:spPr>
          <p:txBody>
            <a:bodyPr anchor="ctr"/>
            <a:lstStyle/>
            <a:p>
              <a:pPr algn="ctr">
                <a:defRPr/>
              </a:pPr>
              <a:endParaRPr lang="zh-CN" altLang="en-US" sz="2400" kern="0" dirty="0">
                <a:solidFill>
                  <a:sysClr val="windowText" lastClr="000000"/>
                </a:solidFill>
                <a:latin typeface="Calibri" panose="020F0502020204030204"/>
                <a:ea typeface="宋体" panose="02010600030101010101" pitchFamily="2" charset="-122"/>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cxnSp>
        <p:nvCxnSpPr>
          <p:cNvPr id="56" name="直接连接符 55"/>
          <p:cNvCxnSpPr>
            <a:cxnSpLocks noChangeShapeType="1"/>
          </p:cNvCxnSpPr>
          <p:nvPr/>
        </p:nvCxnSpPr>
        <p:spPr bwMode="auto">
          <a:xfrm>
            <a:off x="6083304" y="5353048"/>
            <a:ext cx="4524316"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6098117"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6398609"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6699102"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6997477"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7297970"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7598462"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a:off x="7896839"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a:off x="8197332"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a:off x="8497824"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a:off x="8798317"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a:off x="9096692"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a:off x="9397185"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a:off x="9697677"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a:off x="9996054"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a:off x="10296547"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10597039" y="5418657"/>
            <a:ext cx="0" cy="156616"/>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11" name="组合 72"/>
          <p:cNvGrpSpPr/>
          <p:nvPr/>
        </p:nvGrpSpPr>
        <p:grpSpPr bwMode="auto">
          <a:xfrm>
            <a:off x="5892851" y="5659930"/>
            <a:ext cx="391487" cy="369776"/>
            <a:chOff x="1909886" y="2283718"/>
            <a:chExt cx="360040" cy="341321"/>
          </a:xfrm>
        </p:grpSpPr>
        <p:grpSp>
          <p:nvGrpSpPr>
            <p:cNvPr id="31"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accent1"/>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accent1"/>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917671" y="2332558"/>
              <a:ext cx="352255" cy="29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charset="-122"/>
                  <a:ea typeface="微软雅黑" panose="020B0503020204020204" charset="-122"/>
                </a:rPr>
                <a:t>0</a:t>
              </a:r>
              <a:endParaRPr lang="zh-CN" altLang="en-US" sz="1465" kern="0" dirty="0">
                <a:solidFill>
                  <a:sysClr val="window" lastClr="FFFFFF"/>
                </a:solidFill>
                <a:latin typeface="微软雅黑" panose="020B0503020204020204" charset="-122"/>
                <a:ea typeface="微软雅黑" panose="020B0503020204020204" charset="-122"/>
              </a:endParaRPr>
            </a:p>
          </p:txBody>
        </p:sp>
      </p:grpSp>
      <p:grpSp>
        <p:nvGrpSpPr>
          <p:cNvPr id="32" name="组合 77"/>
          <p:cNvGrpSpPr/>
          <p:nvPr/>
        </p:nvGrpSpPr>
        <p:grpSpPr bwMode="auto">
          <a:xfrm>
            <a:off x="8535915" y="5659929"/>
            <a:ext cx="490945" cy="369777"/>
            <a:chOff x="1850500" y="2283718"/>
            <a:chExt cx="454290" cy="342400"/>
          </a:xfrm>
        </p:grpSpPr>
        <p:grpSp>
          <p:nvGrpSpPr>
            <p:cNvPr id="36"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accent1"/>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82" name="等腰三角形 81"/>
              <p:cNvSpPr/>
              <p:nvPr/>
            </p:nvSpPr>
            <p:spPr>
              <a:xfrm>
                <a:off x="3949859" y="3051135"/>
                <a:ext cx="175664" cy="151434"/>
              </a:xfrm>
              <a:prstGeom prst="triangle">
                <a:avLst/>
              </a:prstGeom>
              <a:solidFill>
                <a:schemeClr val="accent1"/>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sp>
          <p:nvSpPr>
            <p:cNvPr id="80" name="Text Box 11"/>
            <p:cNvSpPr txBox="1">
              <a:spLocks noChangeArrowheads="1"/>
            </p:cNvSpPr>
            <p:nvPr/>
          </p:nvSpPr>
          <p:spPr bwMode="auto">
            <a:xfrm>
              <a:off x="1850500" y="2332712"/>
              <a:ext cx="454290" cy="29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charset="-122"/>
                  <a:ea typeface="微软雅黑" panose="020B0503020204020204" charset="-122"/>
                </a:rPr>
                <a:t>90</a:t>
              </a:r>
              <a:endParaRPr lang="zh-CN" altLang="en-US" sz="1465" kern="0" dirty="0">
                <a:solidFill>
                  <a:sysClr val="window" lastClr="FFFFFF"/>
                </a:solidFill>
                <a:latin typeface="微软雅黑" panose="020B0503020204020204" charset="-122"/>
                <a:ea typeface="微软雅黑" panose="020B0503020204020204" charset="-122"/>
              </a:endParaRPr>
            </a:p>
          </p:txBody>
        </p:sp>
      </p:grpSp>
      <p:grpSp>
        <p:nvGrpSpPr>
          <p:cNvPr id="37" name="组合 82"/>
          <p:cNvGrpSpPr/>
          <p:nvPr/>
        </p:nvGrpSpPr>
        <p:grpSpPr bwMode="auto">
          <a:xfrm>
            <a:off x="7050382" y="5634535"/>
            <a:ext cx="495179" cy="402998"/>
            <a:chOff x="1867650" y="2283718"/>
            <a:chExt cx="456672" cy="372374"/>
          </a:xfrm>
        </p:grpSpPr>
        <p:grpSp>
          <p:nvGrpSpPr>
            <p:cNvPr id="41"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87" name="等腰三角形 86"/>
              <p:cNvSpPr/>
              <p:nvPr/>
            </p:nvSpPr>
            <p:spPr>
              <a:xfrm>
                <a:off x="3949859" y="3051135"/>
                <a:ext cx="175664" cy="151434"/>
              </a:xfrm>
              <a:prstGeom prst="triangle">
                <a:avLst/>
              </a:prstGeom>
              <a:solidFill>
                <a:schemeClr val="accent1"/>
              </a:solidFill>
              <a:ln w="25400" cap="flat" cmpd="sng" algn="ctr">
                <a:noFill/>
                <a:prstDash val="solid"/>
              </a:ln>
              <a:effectLst/>
            </p:spPr>
            <p:txBody>
              <a:bodyPr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grpSp>
        <p:sp>
          <p:nvSpPr>
            <p:cNvPr id="85" name="Text Box 11"/>
            <p:cNvSpPr txBox="1">
              <a:spLocks noChangeArrowheads="1"/>
            </p:cNvSpPr>
            <p:nvPr/>
          </p:nvSpPr>
          <p:spPr bwMode="auto">
            <a:xfrm>
              <a:off x="1867650" y="2381495"/>
              <a:ext cx="456672" cy="2745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dirty="0">
                  <a:solidFill>
                    <a:sysClr val="window" lastClr="FFFFFF"/>
                  </a:solidFill>
                  <a:latin typeface="微软雅黑" panose="020B0503020204020204" charset="-122"/>
                  <a:ea typeface="微软雅黑" panose="020B0503020204020204" charset="-122"/>
                </a:rPr>
                <a:t>40</a:t>
              </a:r>
              <a:endParaRPr lang="zh-CN" altLang="en-US" sz="1335" kern="0" dirty="0">
                <a:solidFill>
                  <a:sysClr val="window" lastClr="FFFFFF"/>
                </a:solidFill>
                <a:latin typeface="微软雅黑" panose="020B0503020204020204" charset="-122"/>
                <a:ea typeface="微软雅黑" panose="020B0503020204020204" charset="-122"/>
              </a:endParaRPr>
            </a:p>
          </p:txBody>
        </p:sp>
      </p:grpSp>
      <p:sp>
        <p:nvSpPr>
          <p:cNvPr id="88" name="Text Box 11"/>
          <p:cNvSpPr txBox="1">
            <a:spLocks noChangeArrowheads="1"/>
          </p:cNvSpPr>
          <p:nvPr/>
        </p:nvSpPr>
        <p:spPr bwMode="auto">
          <a:xfrm>
            <a:off x="1201359" y="2556551"/>
            <a:ext cx="3832336"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spAutoFit/>
          </a:bodyPr>
          <a:lstStyle/>
          <a:p>
            <a:pPr>
              <a:lnSpc>
                <a:spcPct val="15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设计的发展存在着一个时代价值观的问题，即什么是设计？为什么而设计？围绕这个问题，不同的时期就会形成不同的设计面貌。</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对于多元化的今天，如何找到设计自身的演绎趋势，符合现代社会的发展，这就需要设计师赋予设计以生命，给予设计以人性化的体验。</a:t>
            </a:r>
            <a:endParaRPr lang="en-US" altLang="zh-CN" sz="1200" dirty="0">
              <a:solidFill>
                <a:schemeClr val="tx1">
                  <a:lumMod val="50000"/>
                  <a:lumOff val="50000"/>
                </a:schemeClr>
              </a:solidFill>
              <a:latin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 fill="hold"/>
                                        <p:tgtEl>
                                          <p:spTgt spid="30"/>
                                        </p:tgtEl>
                                        <p:attrNameLst>
                                          <p:attrName>ppt_x</p:attrName>
                                        </p:attrNameLst>
                                      </p:cBhvr>
                                      <p:tavLst>
                                        <p:tav tm="0">
                                          <p:val>
                                            <p:strVal val="0-#ppt_w/2"/>
                                          </p:val>
                                        </p:tav>
                                        <p:tav tm="100000">
                                          <p:val>
                                            <p:strVal val="#ppt_x"/>
                                          </p:val>
                                        </p:tav>
                                      </p:tavLst>
                                    </p:anim>
                                    <p:anim calcmode="lin" valueType="num">
                                      <p:cBhvr additive="base">
                                        <p:cTn id="12" dur="1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 fill="hold"/>
                                        <p:tgtEl>
                                          <p:spTgt spid="29"/>
                                        </p:tgtEl>
                                        <p:attrNameLst>
                                          <p:attrName>ppt_x</p:attrName>
                                        </p:attrNameLst>
                                      </p:cBhvr>
                                      <p:tavLst>
                                        <p:tav tm="0">
                                          <p:val>
                                            <p:strVal val="0-#ppt_w/2"/>
                                          </p:val>
                                        </p:tav>
                                        <p:tav tm="100000">
                                          <p:val>
                                            <p:strVal val="#ppt_x"/>
                                          </p:val>
                                        </p:tav>
                                      </p:tavLst>
                                    </p:anim>
                                    <p:anim calcmode="lin" valueType="num">
                                      <p:cBhvr additive="base">
                                        <p:cTn id="17" dur="1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 fill="hold"/>
                                        <p:tgtEl>
                                          <p:spTgt spid="28"/>
                                        </p:tgtEl>
                                        <p:attrNameLst>
                                          <p:attrName>ppt_x</p:attrName>
                                        </p:attrNameLst>
                                      </p:cBhvr>
                                      <p:tavLst>
                                        <p:tav tm="0">
                                          <p:val>
                                            <p:strVal val="0-#ppt_w/2"/>
                                          </p:val>
                                        </p:tav>
                                        <p:tav tm="100000">
                                          <p:val>
                                            <p:strVal val="#ppt_x"/>
                                          </p:val>
                                        </p:tav>
                                      </p:tavLst>
                                    </p:anim>
                                    <p:anim calcmode="lin" valueType="num">
                                      <p:cBhvr additive="base">
                                        <p:cTn id="22" dur="100" fill="hold"/>
                                        <p:tgtEl>
                                          <p:spTgt spid="2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00" fill="hold"/>
                                        <p:tgtEl>
                                          <p:spTgt spid="27"/>
                                        </p:tgtEl>
                                        <p:attrNameLst>
                                          <p:attrName>ppt_x</p:attrName>
                                        </p:attrNameLst>
                                      </p:cBhvr>
                                      <p:tavLst>
                                        <p:tav tm="0">
                                          <p:val>
                                            <p:strVal val="0-#ppt_w/2"/>
                                          </p:val>
                                        </p:tav>
                                        <p:tav tm="100000">
                                          <p:val>
                                            <p:strVal val="#ppt_x"/>
                                          </p:val>
                                        </p:tav>
                                      </p:tavLst>
                                    </p:anim>
                                    <p:anim calcmode="lin" valueType="num">
                                      <p:cBhvr additive="base">
                                        <p:cTn id="27" dur="1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 fill="hold"/>
                                        <p:tgtEl>
                                          <p:spTgt spid="26"/>
                                        </p:tgtEl>
                                        <p:attrNameLst>
                                          <p:attrName>ppt_x</p:attrName>
                                        </p:attrNameLst>
                                      </p:cBhvr>
                                      <p:tavLst>
                                        <p:tav tm="0">
                                          <p:val>
                                            <p:strVal val="0-#ppt_w/2"/>
                                          </p:val>
                                        </p:tav>
                                        <p:tav tm="100000">
                                          <p:val>
                                            <p:strVal val="#ppt_x"/>
                                          </p:val>
                                        </p:tav>
                                      </p:tavLst>
                                    </p:anim>
                                    <p:anim calcmode="lin" valueType="num">
                                      <p:cBhvr additive="base">
                                        <p:cTn id="32" dur="1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 fill="hold"/>
                                        <p:tgtEl>
                                          <p:spTgt spid="25"/>
                                        </p:tgtEl>
                                        <p:attrNameLst>
                                          <p:attrName>ppt_x</p:attrName>
                                        </p:attrNameLst>
                                      </p:cBhvr>
                                      <p:tavLst>
                                        <p:tav tm="0">
                                          <p:val>
                                            <p:strVal val="0-#ppt_w/2"/>
                                          </p:val>
                                        </p:tav>
                                        <p:tav tm="100000">
                                          <p:val>
                                            <p:strVal val="#ppt_x"/>
                                          </p:val>
                                        </p:tav>
                                      </p:tavLst>
                                    </p:anim>
                                    <p:anim calcmode="lin" valueType="num">
                                      <p:cBhvr additive="base">
                                        <p:cTn id="37" dur="1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 fill="hold"/>
                                        <p:tgtEl>
                                          <p:spTgt spid="24"/>
                                        </p:tgtEl>
                                        <p:attrNameLst>
                                          <p:attrName>ppt_x</p:attrName>
                                        </p:attrNameLst>
                                      </p:cBhvr>
                                      <p:tavLst>
                                        <p:tav tm="0">
                                          <p:val>
                                            <p:strVal val="0-#ppt_w/2"/>
                                          </p:val>
                                        </p:tav>
                                        <p:tav tm="100000">
                                          <p:val>
                                            <p:strVal val="#ppt_x"/>
                                          </p:val>
                                        </p:tav>
                                      </p:tavLst>
                                    </p:anim>
                                    <p:anim calcmode="lin" valueType="num">
                                      <p:cBhvr additive="base">
                                        <p:cTn id="42" dur="100" fill="hold"/>
                                        <p:tgtEl>
                                          <p:spTgt spid="2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100" fill="hold"/>
                                        <p:tgtEl>
                                          <p:spTgt spid="23"/>
                                        </p:tgtEl>
                                        <p:attrNameLst>
                                          <p:attrName>ppt_x</p:attrName>
                                        </p:attrNameLst>
                                      </p:cBhvr>
                                      <p:tavLst>
                                        <p:tav tm="0">
                                          <p:val>
                                            <p:strVal val="0-#ppt_w/2"/>
                                          </p:val>
                                        </p:tav>
                                        <p:tav tm="100000">
                                          <p:val>
                                            <p:strVal val="#ppt_x"/>
                                          </p:val>
                                        </p:tav>
                                      </p:tavLst>
                                    </p:anim>
                                    <p:anim calcmode="lin" valueType="num">
                                      <p:cBhvr additive="base">
                                        <p:cTn id="47" dur="1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 fill="hold"/>
                                        <p:tgtEl>
                                          <p:spTgt spid="22"/>
                                        </p:tgtEl>
                                        <p:attrNameLst>
                                          <p:attrName>ppt_x</p:attrName>
                                        </p:attrNameLst>
                                      </p:cBhvr>
                                      <p:tavLst>
                                        <p:tav tm="0">
                                          <p:val>
                                            <p:strVal val="0-#ppt_w/2"/>
                                          </p:val>
                                        </p:tav>
                                        <p:tav tm="100000">
                                          <p:val>
                                            <p:strVal val="#ppt_x"/>
                                          </p:val>
                                        </p:tav>
                                      </p:tavLst>
                                    </p:anim>
                                    <p:anim calcmode="lin" valueType="num">
                                      <p:cBhvr additive="base">
                                        <p:cTn id="52" dur="1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 fill="hold"/>
                                        <p:tgtEl>
                                          <p:spTgt spid="21"/>
                                        </p:tgtEl>
                                        <p:attrNameLst>
                                          <p:attrName>ppt_x</p:attrName>
                                        </p:attrNameLst>
                                      </p:cBhvr>
                                      <p:tavLst>
                                        <p:tav tm="0">
                                          <p:val>
                                            <p:strVal val="0-#ppt_w/2"/>
                                          </p:val>
                                        </p:tav>
                                        <p:tav tm="100000">
                                          <p:val>
                                            <p:strVal val="#ppt_x"/>
                                          </p:val>
                                        </p:tav>
                                      </p:tavLst>
                                    </p:anim>
                                    <p:anim calcmode="lin" valueType="num">
                                      <p:cBhvr additive="base">
                                        <p:cTn id="57" dur="1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100" fill="hold"/>
                                        <p:tgtEl>
                                          <p:spTgt spid="20"/>
                                        </p:tgtEl>
                                        <p:attrNameLst>
                                          <p:attrName>ppt_x</p:attrName>
                                        </p:attrNameLst>
                                      </p:cBhvr>
                                      <p:tavLst>
                                        <p:tav tm="0">
                                          <p:val>
                                            <p:strVal val="0-#ppt_w/2"/>
                                          </p:val>
                                        </p:tav>
                                        <p:tav tm="100000">
                                          <p:val>
                                            <p:strVal val="#ppt_x"/>
                                          </p:val>
                                        </p:tav>
                                      </p:tavLst>
                                    </p:anim>
                                    <p:anim calcmode="lin" valueType="num">
                                      <p:cBhvr additive="base">
                                        <p:cTn id="62" dur="100" fill="hold"/>
                                        <p:tgtEl>
                                          <p:spTgt spid="20"/>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100" fill="hold"/>
                                        <p:tgtEl>
                                          <p:spTgt spid="19"/>
                                        </p:tgtEl>
                                        <p:attrNameLst>
                                          <p:attrName>ppt_x</p:attrName>
                                        </p:attrNameLst>
                                      </p:cBhvr>
                                      <p:tavLst>
                                        <p:tav tm="0">
                                          <p:val>
                                            <p:strVal val="0-#ppt_w/2"/>
                                          </p:val>
                                        </p:tav>
                                        <p:tav tm="100000">
                                          <p:val>
                                            <p:strVal val="#ppt_x"/>
                                          </p:val>
                                        </p:tav>
                                      </p:tavLst>
                                    </p:anim>
                                    <p:anim calcmode="lin" valueType="num">
                                      <p:cBhvr additive="base">
                                        <p:cTn id="67" dur="100" fill="hold"/>
                                        <p:tgtEl>
                                          <p:spTgt spid="19"/>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100" fill="hold"/>
                                        <p:tgtEl>
                                          <p:spTgt spid="18"/>
                                        </p:tgtEl>
                                        <p:attrNameLst>
                                          <p:attrName>ppt_x</p:attrName>
                                        </p:attrNameLst>
                                      </p:cBhvr>
                                      <p:tavLst>
                                        <p:tav tm="0">
                                          <p:val>
                                            <p:strVal val="0-#ppt_w/2"/>
                                          </p:val>
                                        </p:tav>
                                        <p:tav tm="100000">
                                          <p:val>
                                            <p:strVal val="#ppt_x"/>
                                          </p:val>
                                        </p:tav>
                                      </p:tavLst>
                                    </p:anim>
                                    <p:anim calcmode="lin" valueType="num">
                                      <p:cBhvr additive="base">
                                        <p:cTn id="72" dur="1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100" fill="hold"/>
                                        <p:tgtEl>
                                          <p:spTgt spid="17"/>
                                        </p:tgtEl>
                                        <p:attrNameLst>
                                          <p:attrName>ppt_x</p:attrName>
                                        </p:attrNameLst>
                                      </p:cBhvr>
                                      <p:tavLst>
                                        <p:tav tm="0">
                                          <p:val>
                                            <p:strVal val="0-#ppt_w/2"/>
                                          </p:val>
                                        </p:tav>
                                        <p:tav tm="100000">
                                          <p:val>
                                            <p:strVal val="#ppt_x"/>
                                          </p:val>
                                        </p:tav>
                                      </p:tavLst>
                                    </p:anim>
                                    <p:anim calcmode="lin" valueType="num">
                                      <p:cBhvr additive="base">
                                        <p:cTn id="77" dur="1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 fill="hold"/>
                                        <p:tgtEl>
                                          <p:spTgt spid="16"/>
                                        </p:tgtEl>
                                        <p:attrNameLst>
                                          <p:attrName>ppt_x</p:attrName>
                                        </p:attrNameLst>
                                      </p:cBhvr>
                                      <p:tavLst>
                                        <p:tav tm="0">
                                          <p:val>
                                            <p:strVal val="0-#ppt_w/2"/>
                                          </p:val>
                                        </p:tav>
                                        <p:tav tm="100000">
                                          <p:val>
                                            <p:strVal val="#ppt_x"/>
                                          </p:val>
                                        </p:tav>
                                      </p:tavLst>
                                    </p:anim>
                                    <p:anim calcmode="lin" valueType="num">
                                      <p:cBhvr additive="base">
                                        <p:cTn id="82" dur="100" fill="hold"/>
                                        <p:tgtEl>
                                          <p:spTgt spid="16"/>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 presetClass="entr" presetSubtype="8"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100" fill="hold"/>
                                        <p:tgtEl>
                                          <p:spTgt spid="15"/>
                                        </p:tgtEl>
                                        <p:attrNameLst>
                                          <p:attrName>ppt_x</p:attrName>
                                        </p:attrNameLst>
                                      </p:cBhvr>
                                      <p:tavLst>
                                        <p:tav tm="0">
                                          <p:val>
                                            <p:strVal val="0-#ppt_w/2"/>
                                          </p:val>
                                        </p:tav>
                                        <p:tav tm="100000">
                                          <p:val>
                                            <p:strVal val="#ppt_x"/>
                                          </p:val>
                                        </p:tav>
                                      </p:tavLst>
                                    </p:anim>
                                    <p:anim calcmode="lin" valueType="num">
                                      <p:cBhvr additive="base">
                                        <p:cTn id="87" dur="100" fill="hold"/>
                                        <p:tgtEl>
                                          <p:spTgt spid="1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8"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par>
                          <p:cTn id="92" fill="hold">
                            <p:stCondLst>
                              <p:cond delay="9000"/>
                            </p:stCondLst>
                            <p:childTnLst>
                              <p:par>
                                <p:cTn id="93" presetID="42" presetClass="entr" presetSubtype="0"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200"/>
                                        <p:tgtEl>
                                          <p:spTgt spid="4"/>
                                        </p:tgtEl>
                                      </p:cBhvr>
                                    </p:animEffect>
                                    <p:anim calcmode="lin" valueType="num">
                                      <p:cBhvr>
                                        <p:cTn id="96" dur="200" fill="hold"/>
                                        <p:tgtEl>
                                          <p:spTgt spid="4"/>
                                        </p:tgtEl>
                                        <p:attrNameLst>
                                          <p:attrName>ppt_x</p:attrName>
                                        </p:attrNameLst>
                                      </p:cBhvr>
                                      <p:tavLst>
                                        <p:tav tm="0">
                                          <p:val>
                                            <p:strVal val="#ppt_x"/>
                                          </p:val>
                                        </p:tav>
                                        <p:tav tm="100000">
                                          <p:val>
                                            <p:strVal val="#ppt_x"/>
                                          </p:val>
                                        </p:tav>
                                      </p:tavLst>
                                    </p:anim>
                                    <p:anim calcmode="lin" valueType="num">
                                      <p:cBhvr>
                                        <p:cTn id="97" dur="200" fill="hold"/>
                                        <p:tgtEl>
                                          <p:spTgt spid="4"/>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 presetClass="entr" presetSubtype="2"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additive="base">
                                        <p:cTn id="101" dur="200" fill="hold"/>
                                        <p:tgtEl>
                                          <p:spTgt spid="8"/>
                                        </p:tgtEl>
                                        <p:attrNameLst>
                                          <p:attrName>ppt_x</p:attrName>
                                        </p:attrNameLst>
                                      </p:cBhvr>
                                      <p:tavLst>
                                        <p:tav tm="0">
                                          <p:val>
                                            <p:strVal val="1+#ppt_w/2"/>
                                          </p:val>
                                        </p:tav>
                                        <p:tav tm="100000">
                                          <p:val>
                                            <p:strVal val="#ppt_x"/>
                                          </p:val>
                                        </p:tav>
                                      </p:tavLst>
                                    </p:anim>
                                    <p:anim calcmode="lin" valueType="num">
                                      <p:cBhvr additive="base">
                                        <p:cTn id="102" dur="200" fill="hold"/>
                                        <p:tgtEl>
                                          <p:spTgt spid="8"/>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 presetClass="entr" presetSubtype="2"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additive="base">
                                        <p:cTn id="106" dur="200" fill="hold"/>
                                        <p:tgtEl>
                                          <p:spTgt spid="6"/>
                                        </p:tgtEl>
                                        <p:attrNameLst>
                                          <p:attrName>ppt_x</p:attrName>
                                        </p:attrNameLst>
                                      </p:cBhvr>
                                      <p:tavLst>
                                        <p:tav tm="0">
                                          <p:val>
                                            <p:strVal val="1+#ppt_w/2"/>
                                          </p:val>
                                        </p:tav>
                                        <p:tav tm="100000">
                                          <p:val>
                                            <p:strVal val="#ppt_x"/>
                                          </p:val>
                                        </p:tav>
                                      </p:tavLst>
                                    </p:anim>
                                    <p:anim calcmode="lin" valueType="num">
                                      <p:cBhvr additive="base">
                                        <p:cTn id="107" dur="200" fill="hold"/>
                                        <p:tgtEl>
                                          <p:spTgt spid="6"/>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left)">
                                      <p:cBhvr>
                                        <p:cTn id="110" dur="500"/>
                                        <p:tgtEl>
                                          <p:spTgt spid="56"/>
                                        </p:tgtEl>
                                      </p:cBhvr>
                                    </p:animEffect>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additive="base">
                                        <p:cTn id="114" dur="100" fill="hold"/>
                                        <p:tgtEl>
                                          <p:spTgt spid="57"/>
                                        </p:tgtEl>
                                        <p:attrNameLst>
                                          <p:attrName>ppt_x</p:attrName>
                                        </p:attrNameLst>
                                      </p:cBhvr>
                                      <p:tavLst>
                                        <p:tav tm="0">
                                          <p:val>
                                            <p:strVal val="0-#ppt_w/2"/>
                                          </p:val>
                                        </p:tav>
                                        <p:tav tm="100000">
                                          <p:val>
                                            <p:strVal val="#ppt_x"/>
                                          </p:val>
                                        </p:tav>
                                      </p:tavLst>
                                    </p:anim>
                                    <p:anim calcmode="lin" valueType="num">
                                      <p:cBhvr additive="base">
                                        <p:cTn id="115" dur="100" fill="hold"/>
                                        <p:tgtEl>
                                          <p:spTgt spid="5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100" fill="hold"/>
                                        <p:tgtEl>
                                          <p:spTgt spid="58"/>
                                        </p:tgtEl>
                                        <p:attrNameLst>
                                          <p:attrName>ppt_x</p:attrName>
                                        </p:attrNameLst>
                                      </p:cBhvr>
                                      <p:tavLst>
                                        <p:tav tm="0">
                                          <p:val>
                                            <p:strVal val="0-#ppt_w/2"/>
                                          </p:val>
                                        </p:tav>
                                        <p:tav tm="100000">
                                          <p:val>
                                            <p:strVal val="#ppt_x"/>
                                          </p:val>
                                        </p:tav>
                                      </p:tavLst>
                                    </p:anim>
                                    <p:anim calcmode="lin" valueType="num">
                                      <p:cBhvr additive="base">
                                        <p:cTn id="120" dur="100" fill="hold"/>
                                        <p:tgtEl>
                                          <p:spTgt spid="58"/>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59"/>
                                        </p:tgtEl>
                                        <p:attrNameLst>
                                          <p:attrName>style.visibility</p:attrName>
                                        </p:attrNameLst>
                                      </p:cBhvr>
                                      <p:to>
                                        <p:strVal val="visible"/>
                                      </p:to>
                                    </p:set>
                                    <p:anim calcmode="lin" valueType="num">
                                      <p:cBhvr additive="base">
                                        <p:cTn id="124" dur="100" fill="hold"/>
                                        <p:tgtEl>
                                          <p:spTgt spid="59"/>
                                        </p:tgtEl>
                                        <p:attrNameLst>
                                          <p:attrName>ppt_x</p:attrName>
                                        </p:attrNameLst>
                                      </p:cBhvr>
                                      <p:tavLst>
                                        <p:tav tm="0">
                                          <p:val>
                                            <p:strVal val="0-#ppt_w/2"/>
                                          </p:val>
                                        </p:tav>
                                        <p:tav tm="100000">
                                          <p:val>
                                            <p:strVal val="#ppt_x"/>
                                          </p:val>
                                        </p:tav>
                                      </p:tavLst>
                                    </p:anim>
                                    <p:anim calcmode="lin" valueType="num">
                                      <p:cBhvr additive="base">
                                        <p:cTn id="125" dur="100" fill="hold"/>
                                        <p:tgtEl>
                                          <p:spTgt spid="59"/>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 presetClass="entr" presetSubtype="8" fill="hold" nodeType="after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100" fill="hold"/>
                                        <p:tgtEl>
                                          <p:spTgt spid="60"/>
                                        </p:tgtEl>
                                        <p:attrNameLst>
                                          <p:attrName>ppt_x</p:attrName>
                                        </p:attrNameLst>
                                      </p:cBhvr>
                                      <p:tavLst>
                                        <p:tav tm="0">
                                          <p:val>
                                            <p:strVal val="0-#ppt_w/2"/>
                                          </p:val>
                                        </p:tav>
                                        <p:tav tm="100000">
                                          <p:val>
                                            <p:strVal val="#ppt_x"/>
                                          </p:val>
                                        </p:tav>
                                      </p:tavLst>
                                    </p:anim>
                                    <p:anim calcmode="lin" valueType="num">
                                      <p:cBhvr additive="base">
                                        <p:cTn id="130" dur="100" fill="hold"/>
                                        <p:tgtEl>
                                          <p:spTgt spid="60"/>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2" presetClass="entr" presetSubtype="8" fill="hold" nodeType="afterEffect">
                                  <p:stCondLst>
                                    <p:cond delay="0"/>
                                  </p:stCondLst>
                                  <p:childTnLst>
                                    <p:set>
                                      <p:cBhvr>
                                        <p:cTn id="133" dur="1" fill="hold">
                                          <p:stCondLst>
                                            <p:cond delay="0"/>
                                          </p:stCondLst>
                                        </p:cTn>
                                        <p:tgtEl>
                                          <p:spTgt spid="61"/>
                                        </p:tgtEl>
                                        <p:attrNameLst>
                                          <p:attrName>style.visibility</p:attrName>
                                        </p:attrNameLst>
                                      </p:cBhvr>
                                      <p:to>
                                        <p:strVal val="visible"/>
                                      </p:to>
                                    </p:set>
                                    <p:anim calcmode="lin" valueType="num">
                                      <p:cBhvr additive="base">
                                        <p:cTn id="134" dur="100" fill="hold"/>
                                        <p:tgtEl>
                                          <p:spTgt spid="61"/>
                                        </p:tgtEl>
                                        <p:attrNameLst>
                                          <p:attrName>ppt_x</p:attrName>
                                        </p:attrNameLst>
                                      </p:cBhvr>
                                      <p:tavLst>
                                        <p:tav tm="0">
                                          <p:val>
                                            <p:strVal val="0-#ppt_w/2"/>
                                          </p:val>
                                        </p:tav>
                                        <p:tav tm="100000">
                                          <p:val>
                                            <p:strVal val="#ppt_x"/>
                                          </p:val>
                                        </p:tav>
                                      </p:tavLst>
                                    </p:anim>
                                    <p:anim calcmode="lin" valueType="num">
                                      <p:cBhvr additive="base">
                                        <p:cTn id="135" dur="100" fill="hold"/>
                                        <p:tgtEl>
                                          <p:spTgt spid="61"/>
                                        </p:tgtEl>
                                        <p:attrNameLst>
                                          <p:attrName>ppt_y</p:attrName>
                                        </p:attrNameLst>
                                      </p:cBhvr>
                                      <p:tavLst>
                                        <p:tav tm="0">
                                          <p:val>
                                            <p:strVal val="#ppt_y"/>
                                          </p:val>
                                        </p:tav>
                                        <p:tav tm="100000">
                                          <p:val>
                                            <p:strVal val="#ppt_y"/>
                                          </p:val>
                                        </p:tav>
                                      </p:tavLst>
                                    </p:anim>
                                  </p:childTnLst>
                                </p:cTn>
                              </p:par>
                            </p:childTnLst>
                          </p:cTn>
                        </p:par>
                        <p:par>
                          <p:cTn id="136" fill="hold">
                            <p:stCondLst>
                              <p:cond delay="13000"/>
                            </p:stCondLst>
                            <p:childTnLst>
                              <p:par>
                                <p:cTn id="137" presetID="2" presetClass="entr" presetSubtype="8" fill="hold"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additive="base">
                                        <p:cTn id="139" dur="100" fill="hold"/>
                                        <p:tgtEl>
                                          <p:spTgt spid="62"/>
                                        </p:tgtEl>
                                        <p:attrNameLst>
                                          <p:attrName>ppt_x</p:attrName>
                                        </p:attrNameLst>
                                      </p:cBhvr>
                                      <p:tavLst>
                                        <p:tav tm="0">
                                          <p:val>
                                            <p:strVal val="0-#ppt_w/2"/>
                                          </p:val>
                                        </p:tav>
                                        <p:tav tm="100000">
                                          <p:val>
                                            <p:strVal val="#ppt_x"/>
                                          </p:val>
                                        </p:tav>
                                      </p:tavLst>
                                    </p:anim>
                                    <p:anim calcmode="lin" valueType="num">
                                      <p:cBhvr additive="base">
                                        <p:cTn id="140" dur="100" fill="hold"/>
                                        <p:tgtEl>
                                          <p:spTgt spid="62"/>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8"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 calcmode="lin" valueType="num">
                                      <p:cBhvr additive="base">
                                        <p:cTn id="144" dur="100" fill="hold"/>
                                        <p:tgtEl>
                                          <p:spTgt spid="63"/>
                                        </p:tgtEl>
                                        <p:attrNameLst>
                                          <p:attrName>ppt_x</p:attrName>
                                        </p:attrNameLst>
                                      </p:cBhvr>
                                      <p:tavLst>
                                        <p:tav tm="0">
                                          <p:val>
                                            <p:strVal val="0-#ppt_w/2"/>
                                          </p:val>
                                        </p:tav>
                                        <p:tav tm="100000">
                                          <p:val>
                                            <p:strVal val="#ppt_x"/>
                                          </p:val>
                                        </p:tav>
                                      </p:tavLst>
                                    </p:anim>
                                    <p:anim calcmode="lin" valueType="num">
                                      <p:cBhvr additive="base">
                                        <p:cTn id="145" dur="100" fill="hold"/>
                                        <p:tgtEl>
                                          <p:spTgt spid="63"/>
                                        </p:tgtEl>
                                        <p:attrNameLst>
                                          <p:attrName>ppt_y</p:attrName>
                                        </p:attrNameLst>
                                      </p:cBhvr>
                                      <p:tavLst>
                                        <p:tav tm="0">
                                          <p:val>
                                            <p:strVal val="#ppt_y"/>
                                          </p:val>
                                        </p:tav>
                                        <p:tav tm="100000">
                                          <p:val>
                                            <p:strVal val="#ppt_y"/>
                                          </p:val>
                                        </p:tav>
                                      </p:tavLst>
                                    </p:anim>
                                  </p:childTnLst>
                                </p:cTn>
                              </p:par>
                            </p:childTnLst>
                          </p:cTn>
                        </p:par>
                        <p:par>
                          <p:cTn id="146" fill="hold">
                            <p:stCondLst>
                              <p:cond delay="14000"/>
                            </p:stCondLst>
                            <p:childTnLst>
                              <p:par>
                                <p:cTn id="147" presetID="2" presetClass="entr" presetSubtype="8" fill="hold" nodeType="afterEffect">
                                  <p:stCondLst>
                                    <p:cond delay="0"/>
                                  </p:stCondLst>
                                  <p:childTnLst>
                                    <p:set>
                                      <p:cBhvr>
                                        <p:cTn id="148" dur="1" fill="hold">
                                          <p:stCondLst>
                                            <p:cond delay="0"/>
                                          </p:stCondLst>
                                        </p:cTn>
                                        <p:tgtEl>
                                          <p:spTgt spid="64"/>
                                        </p:tgtEl>
                                        <p:attrNameLst>
                                          <p:attrName>style.visibility</p:attrName>
                                        </p:attrNameLst>
                                      </p:cBhvr>
                                      <p:to>
                                        <p:strVal val="visible"/>
                                      </p:to>
                                    </p:set>
                                    <p:anim calcmode="lin" valueType="num">
                                      <p:cBhvr additive="base">
                                        <p:cTn id="149" dur="100" fill="hold"/>
                                        <p:tgtEl>
                                          <p:spTgt spid="64"/>
                                        </p:tgtEl>
                                        <p:attrNameLst>
                                          <p:attrName>ppt_x</p:attrName>
                                        </p:attrNameLst>
                                      </p:cBhvr>
                                      <p:tavLst>
                                        <p:tav tm="0">
                                          <p:val>
                                            <p:strVal val="0-#ppt_w/2"/>
                                          </p:val>
                                        </p:tav>
                                        <p:tav tm="100000">
                                          <p:val>
                                            <p:strVal val="#ppt_x"/>
                                          </p:val>
                                        </p:tav>
                                      </p:tavLst>
                                    </p:anim>
                                    <p:anim calcmode="lin" valueType="num">
                                      <p:cBhvr additive="base">
                                        <p:cTn id="150" dur="100" fill="hold"/>
                                        <p:tgtEl>
                                          <p:spTgt spid="64"/>
                                        </p:tgtEl>
                                        <p:attrNameLst>
                                          <p:attrName>ppt_y</p:attrName>
                                        </p:attrNameLst>
                                      </p:cBhvr>
                                      <p:tavLst>
                                        <p:tav tm="0">
                                          <p:val>
                                            <p:strVal val="#ppt_y"/>
                                          </p:val>
                                        </p:tav>
                                        <p:tav tm="100000">
                                          <p:val>
                                            <p:strVal val="#ppt_y"/>
                                          </p:val>
                                        </p:tav>
                                      </p:tavLst>
                                    </p:anim>
                                  </p:childTnLst>
                                </p:cTn>
                              </p:par>
                            </p:childTnLst>
                          </p:cTn>
                        </p:par>
                        <p:par>
                          <p:cTn id="151" fill="hold">
                            <p:stCondLst>
                              <p:cond delay="14500"/>
                            </p:stCondLst>
                            <p:childTnLst>
                              <p:par>
                                <p:cTn id="152" presetID="2" presetClass="entr" presetSubtype="8" fill="hold" nodeType="afterEffect">
                                  <p:stCondLst>
                                    <p:cond delay="0"/>
                                  </p:stCondLst>
                                  <p:childTnLst>
                                    <p:set>
                                      <p:cBhvr>
                                        <p:cTn id="153" dur="1" fill="hold">
                                          <p:stCondLst>
                                            <p:cond delay="0"/>
                                          </p:stCondLst>
                                        </p:cTn>
                                        <p:tgtEl>
                                          <p:spTgt spid="65"/>
                                        </p:tgtEl>
                                        <p:attrNameLst>
                                          <p:attrName>style.visibility</p:attrName>
                                        </p:attrNameLst>
                                      </p:cBhvr>
                                      <p:to>
                                        <p:strVal val="visible"/>
                                      </p:to>
                                    </p:set>
                                    <p:anim calcmode="lin" valueType="num">
                                      <p:cBhvr additive="base">
                                        <p:cTn id="154" dur="100" fill="hold"/>
                                        <p:tgtEl>
                                          <p:spTgt spid="65"/>
                                        </p:tgtEl>
                                        <p:attrNameLst>
                                          <p:attrName>ppt_x</p:attrName>
                                        </p:attrNameLst>
                                      </p:cBhvr>
                                      <p:tavLst>
                                        <p:tav tm="0">
                                          <p:val>
                                            <p:strVal val="0-#ppt_w/2"/>
                                          </p:val>
                                        </p:tav>
                                        <p:tav tm="100000">
                                          <p:val>
                                            <p:strVal val="#ppt_x"/>
                                          </p:val>
                                        </p:tav>
                                      </p:tavLst>
                                    </p:anim>
                                    <p:anim calcmode="lin" valueType="num">
                                      <p:cBhvr additive="base">
                                        <p:cTn id="155" dur="100" fill="hold"/>
                                        <p:tgtEl>
                                          <p:spTgt spid="65"/>
                                        </p:tgtEl>
                                        <p:attrNameLst>
                                          <p:attrName>ppt_y</p:attrName>
                                        </p:attrNameLst>
                                      </p:cBhvr>
                                      <p:tavLst>
                                        <p:tav tm="0">
                                          <p:val>
                                            <p:strVal val="#ppt_y"/>
                                          </p:val>
                                        </p:tav>
                                        <p:tav tm="100000">
                                          <p:val>
                                            <p:strVal val="#ppt_y"/>
                                          </p:val>
                                        </p:tav>
                                      </p:tavLst>
                                    </p:anim>
                                  </p:childTnLst>
                                </p:cTn>
                              </p:par>
                            </p:childTnLst>
                          </p:cTn>
                        </p:par>
                        <p:par>
                          <p:cTn id="156" fill="hold">
                            <p:stCondLst>
                              <p:cond delay="15000"/>
                            </p:stCondLst>
                            <p:childTnLst>
                              <p:par>
                                <p:cTn id="157" presetID="2" presetClass="entr" presetSubtype="8" fill="hold" nodeType="afterEffect">
                                  <p:stCondLst>
                                    <p:cond delay="0"/>
                                  </p:stCondLst>
                                  <p:childTnLst>
                                    <p:set>
                                      <p:cBhvr>
                                        <p:cTn id="158" dur="1" fill="hold">
                                          <p:stCondLst>
                                            <p:cond delay="0"/>
                                          </p:stCondLst>
                                        </p:cTn>
                                        <p:tgtEl>
                                          <p:spTgt spid="66"/>
                                        </p:tgtEl>
                                        <p:attrNameLst>
                                          <p:attrName>style.visibility</p:attrName>
                                        </p:attrNameLst>
                                      </p:cBhvr>
                                      <p:to>
                                        <p:strVal val="visible"/>
                                      </p:to>
                                    </p:set>
                                    <p:anim calcmode="lin" valueType="num">
                                      <p:cBhvr additive="base">
                                        <p:cTn id="159" dur="100" fill="hold"/>
                                        <p:tgtEl>
                                          <p:spTgt spid="66"/>
                                        </p:tgtEl>
                                        <p:attrNameLst>
                                          <p:attrName>ppt_x</p:attrName>
                                        </p:attrNameLst>
                                      </p:cBhvr>
                                      <p:tavLst>
                                        <p:tav tm="0">
                                          <p:val>
                                            <p:strVal val="0-#ppt_w/2"/>
                                          </p:val>
                                        </p:tav>
                                        <p:tav tm="100000">
                                          <p:val>
                                            <p:strVal val="#ppt_x"/>
                                          </p:val>
                                        </p:tav>
                                      </p:tavLst>
                                    </p:anim>
                                    <p:anim calcmode="lin" valueType="num">
                                      <p:cBhvr additive="base">
                                        <p:cTn id="160" dur="100" fill="hold"/>
                                        <p:tgtEl>
                                          <p:spTgt spid="66"/>
                                        </p:tgtEl>
                                        <p:attrNameLst>
                                          <p:attrName>ppt_y</p:attrName>
                                        </p:attrNameLst>
                                      </p:cBhvr>
                                      <p:tavLst>
                                        <p:tav tm="0">
                                          <p:val>
                                            <p:strVal val="#ppt_y"/>
                                          </p:val>
                                        </p:tav>
                                        <p:tav tm="100000">
                                          <p:val>
                                            <p:strVal val="#ppt_y"/>
                                          </p:val>
                                        </p:tav>
                                      </p:tavLst>
                                    </p:anim>
                                  </p:childTnLst>
                                </p:cTn>
                              </p:par>
                            </p:childTnLst>
                          </p:cTn>
                        </p:par>
                        <p:par>
                          <p:cTn id="161" fill="hold">
                            <p:stCondLst>
                              <p:cond delay="15500"/>
                            </p:stCondLst>
                            <p:childTnLst>
                              <p:par>
                                <p:cTn id="162" presetID="2" presetClass="entr" presetSubtype="8" fill="hold"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additive="base">
                                        <p:cTn id="164" dur="100" fill="hold"/>
                                        <p:tgtEl>
                                          <p:spTgt spid="67"/>
                                        </p:tgtEl>
                                        <p:attrNameLst>
                                          <p:attrName>ppt_x</p:attrName>
                                        </p:attrNameLst>
                                      </p:cBhvr>
                                      <p:tavLst>
                                        <p:tav tm="0">
                                          <p:val>
                                            <p:strVal val="0-#ppt_w/2"/>
                                          </p:val>
                                        </p:tav>
                                        <p:tav tm="100000">
                                          <p:val>
                                            <p:strVal val="#ppt_x"/>
                                          </p:val>
                                        </p:tav>
                                      </p:tavLst>
                                    </p:anim>
                                    <p:anim calcmode="lin" valueType="num">
                                      <p:cBhvr additive="base">
                                        <p:cTn id="165" dur="100" fill="hold"/>
                                        <p:tgtEl>
                                          <p:spTgt spid="67"/>
                                        </p:tgtEl>
                                        <p:attrNameLst>
                                          <p:attrName>ppt_y</p:attrName>
                                        </p:attrNameLst>
                                      </p:cBhvr>
                                      <p:tavLst>
                                        <p:tav tm="0">
                                          <p:val>
                                            <p:strVal val="#ppt_y"/>
                                          </p:val>
                                        </p:tav>
                                        <p:tav tm="100000">
                                          <p:val>
                                            <p:strVal val="#ppt_y"/>
                                          </p:val>
                                        </p:tav>
                                      </p:tavLst>
                                    </p:anim>
                                  </p:childTnLst>
                                </p:cTn>
                              </p:par>
                            </p:childTnLst>
                          </p:cTn>
                        </p:par>
                        <p:par>
                          <p:cTn id="166" fill="hold">
                            <p:stCondLst>
                              <p:cond delay="16000"/>
                            </p:stCondLst>
                            <p:childTnLst>
                              <p:par>
                                <p:cTn id="167" presetID="2" presetClass="entr" presetSubtype="8" fill="hold" nodeType="afterEffect">
                                  <p:stCondLst>
                                    <p:cond delay="0"/>
                                  </p:stCondLst>
                                  <p:childTnLst>
                                    <p:set>
                                      <p:cBhvr>
                                        <p:cTn id="168" dur="1" fill="hold">
                                          <p:stCondLst>
                                            <p:cond delay="0"/>
                                          </p:stCondLst>
                                        </p:cTn>
                                        <p:tgtEl>
                                          <p:spTgt spid="68"/>
                                        </p:tgtEl>
                                        <p:attrNameLst>
                                          <p:attrName>style.visibility</p:attrName>
                                        </p:attrNameLst>
                                      </p:cBhvr>
                                      <p:to>
                                        <p:strVal val="visible"/>
                                      </p:to>
                                    </p:set>
                                    <p:anim calcmode="lin" valueType="num">
                                      <p:cBhvr additive="base">
                                        <p:cTn id="169" dur="100" fill="hold"/>
                                        <p:tgtEl>
                                          <p:spTgt spid="68"/>
                                        </p:tgtEl>
                                        <p:attrNameLst>
                                          <p:attrName>ppt_x</p:attrName>
                                        </p:attrNameLst>
                                      </p:cBhvr>
                                      <p:tavLst>
                                        <p:tav tm="0">
                                          <p:val>
                                            <p:strVal val="0-#ppt_w/2"/>
                                          </p:val>
                                        </p:tav>
                                        <p:tav tm="100000">
                                          <p:val>
                                            <p:strVal val="#ppt_x"/>
                                          </p:val>
                                        </p:tav>
                                      </p:tavLst>
                                    </p:anim>
                                    <p:anim calcmode="lin" valueType="num">
                                      <p:cBhvr additive="base">
                                        <p:cTn id="170" dur="100" fill="hold"/>
                                        <p:tgtEl>
                                          <p:spTgt spid="68"/>
                                        </p:tgtEl>
                                        <p:attrNameLst>
                                          <p:attrName>ppt_y</p:attrName>
                                        </p:attrNameLst>
                                      </p:cBhvr>
                                      <p:tavLst>
                                        <p:tav tm="0">
                                          <p:val>
                                            <p:strVal val="#ppt_y"/>
                                          </p:val>
                                        </p:tav>
                                        <p:tav tm="100000">
                                          <p:val>
                                            <p:strVal val="#ppt_y"/>
                                          </p:val>
                                        </p:tav>
                                      </p:tavLst>
                                    </p:anim>
                                  </p:childTnLst>
                                </p:cTn>
                              </p:par>
                            </p:childTnLst>
                          </p:cTn>
                        </p:par>
                        <p:par>
                          <p:cTn id="171" fill="hold">
                            <p:stCondLst>
                              <p:cond delay="16500"/>
                            </p:stCondLst>
                            <p:childTnLst>
                              <p:par>
                                <p:cTn id="172" presetID="2" presetClass="entr" presetSubtype="8" fill="hold" nodeType="afterEffect">
                                  <p:stCondLst>
                                    <p:cond delay="0"/>
                                  </p:stCondLst>
                                  <p:childTnLst>
                                    <p:set>
                                      <p:cBhvr>
                                        <p:cTn id="173" dur="1" fill="hold">
                                          <p:stCondLst>
                                            <p:cond delay="0"/>
                                          </p:stCondLst>
                                        </p:cTn>
                                        <p:tgtEl>
                                          <p:spTgt spid="69"/>
                                        </p:tgtEl>
                                        <p:attrNameLst>
                                          <p:attrName>style.visibility</p:attrName>
                                        </p:attrNameLst>
                                      </p:cBhvr>
                                      <p:to>
                                        <p:strVal val="visible"/>
                                      </p:to>
                                    </p:set>
                                    <p:anim calcmode="lin" valueType="num">
                                      <p:cBhvr additive="base">
                                        <p:cTn id="174" dur="100" fill="hold"/>
                                        <p:tgtEl>
                                          <p:spTgt spid="69"/>
                                        </p:tgtEl>
                                        <p:attrNameLst>
                                          <p:attrName>ppt_x</p:attrName>
                                        </p:attrNameLst>
                                      </p:cBhvr>
                                      <p:tavLst>
                                        <p:tav tm="0">
                                          <p:val>
                                            <p:strVal val="0-#ppt_w/2"/>
                                          </p:val>
                                        </p:tav>
                                        <p:tav tm="100000">
                                          <p:val>
                                            <p:strVal val="#ppt_x"/>
                                          </p:val>
                                        </p:tav>
                                      </p:tavLst>
                                    </p:anim>
                                    <p:anim calcmode="lin" valueType="num">
                                      <p:cBhvr additive="base">
                                        <p:cTn id="175" dur="100" fill="hold"/>
                                        <p:tgtEl>
                                          <p:spTgt spid="69"/>
                                        </p:tgtEl>
                                        <p:attrNameLst>
                                          <p:attrName>ppt_y</p:attrName>
                                        </p:attrNameLst>
                                      </p:cBhvr>
                                      <p:tavLst>
                                        <p:tav tm="0">
                                          <p:val>
                                            <p:strVal val="#ppt_y"/>
                                          </p:val>
                                        </p:tav>
                                        <p:tav tm="100000">
                                          <p:val>
                                            <p:strVal val="#ppt_y"/>
                                          </p:val>
                                        </p:tav>
                                      </p:tavLst>
                                    </p:anim>
                                  </p:childTnLst>
                                </p:cTn>
                              </p:par>
                            </p:childTnLst>
                          </p:cTn>
                        </p:par>
                        <p:par>
                          <p:cTn id="176" fill="hold">
                            <p:stCondLst>
                              <p:cond delay="17000"/>
                            </p:stCondLst>
                            <p:childTnLst>
                              <p:par>
                                <p:cTn id="177" presetID="2" presetClass="entr" presetSubtype="8" fill="hold" nodeType="afterEffect">
                                  <p:stCondLst>
                                    <p:cond delay="0"/>
                                  </p:stCondLst>
                                  <p:childTnLst>
                                    <p:set>
                                      <p:cBhvr>
                                        <p:cTn id="178" dur="1" fill="hold">
                                          <p:stCondLst>
                                            <p:cond delay="0"/>
                                          </p:stCondLst>
                                        </p:cTn>
                                        <p:tgtEl>
                                          <p:spTgt spid="70"/>
                                        </p:tgtEl>
                                        <p:attrNameLst>
                                          <p:attrName>style.visibility</p:attrName>
                                        </p:attrNameLst>
                                      </p:cBhvr>
                                      <p:to>
                                        <p:strVal val="visible"/>
                                      </p:to>
                                    </p:set>
                                    <p:anim calcmode="lin" valueType="num">
                                      <p:cBhvr additive="base">
                                        <p:cTn id="179" dur="100" fill="hold"/>
                                        <p:tgtEl>
                                          <p:spTgt spid="70"/>
                                        </p:tgtEl>
                                        <p:attrNameLst>
                                          <p:attrName>ppt_x</p:attrName>
                                        </p:attrNameLst>
                                      </p:cBhvr>
                                      <p:tavLst>
                                        <p:tav tm="0">
                                          <p:val>
                                            <p:strVal val="0-#ppt_w/2"/>
                                          </p:val>
                                        </p:tav>
                                        <p:tav tm="100000">
                                          <p:val>
                                            <p:strVal val="#ppt_x"/>
                                          </p:val>
                                        </p:tav>
                                      </p:tavLst>
                                    </p:anim>
                                    <p:anim calcmode="lin" valueType="num">
                                      <p:cBhvr additive="base">
                                        <p:cTn id="180" dur="100" fill="hold"/>
                                        <p:tgtEl>
                                          <p:spTgt spid="70"/>
                                        </p:tgtEl>
                                        <p:attrNameLst>
                                          <p:attrName>ppt_y</p:attrName>
                                        </p:attrNameLst>
                                      </p:cBhvr>
                                      <p:tavLst>
                                        <p:tav tm="0">
                                          <p:val>
                                            <p:strVal val="#ppt_y"/>
                                          </p:val>
                                        </p:tav>
                                        <p:tav tm="100000">
                                          <p:val>
                                            <p:strVal val="#ppt_y"/>
                                          </p:val>
                                        </p:tav>
                                      </p:tavLst>
                                    </p:anim>
                                  </p:childTnLst>
                                </p:cTn>
                              </p:par>
                            </p:childTnLst>
                          </p:cTn>
                        </p:par>
                        <p:par>
                          <p:cTn id="181" fill="hold">
                            <p:stCondLst>
                              <p:cond delay="17500"/>
                            </p:stCondLst>
                            <p:childTnLst>
                              <p:par>
                                <p:cTn id="182" presetID="2" presetClass="entr" presetSubtype="8" fill="hold" nodeType="afterEffect">
                                  <p:stCondLst>
                                    <p:cond delay="0"/>
                                  </p:stCondLst>
                                  <p:childTnLst>
                                    <p:set>
                                      <p:cBhvr>
                                        <p:cTn id="183" dur="1" fill="hold">
                                          <p:stCondLst>
                                            <p:cond delay="0"/>
                                          </p:stCondLst>
                                        </p:cTn>
                                        <p:tgtEl>
                                          <p:spTgt spid="71"/>
                                        </p:tgtEl>
                                        <p:attrNameLst>
                                          <p:attrName>style.visibility</p:attrName>
                                        </p:attrNameLst>
                                      </p:cBhvr>
                                      <p:to>
                                        <p:strVal val="visible"/>
                                      </p:to>
                                    </p:set>
                                    <p:anim calcmode="lin" valueType="num">
                                      <p:cBhvr additive="base">
                                        <p:cTn id="184" dur="100" fill="hold"/>
                                        <p:tgtEl>
                                          <p:spTgt spid="71"/>
                                        </p:tgtEl>
                                        <p:attrNameLst>
                                          <p:attrName>ppt_x</p:attrName>
                                        </p:attrNameLst>
                                      </p:cBhvr>
                                      <p:tavLst>
                                        <p:tav tm="0">
                                          <p:val>
                                            <p:strVal val="0-#ppt_w/2"/>
                                          </p:val>
                                        </p:tav>
                                        <p:tav tm="100000">
                                          <p:val>
                                            <p:strVal val="#ppt_x"/>
                                          </p:val>
                                        </p:tav>
                                      </p:tavLst>
                                    </p:anim>
                                    <p:anim calcmode="lin" valueType="num">
                                      <p:cBhvr additive="base">
                                        <p:cTn id="185" dur="100" fill="hold"/>
                                        <p:tgtEl>
                                          <p:spTgt spid="71"/>
                                        </p:tgtEl>
                                        <p:attrNameLst>
                                          <p:attrName>ppt_y</p:attrName>
                                        </p:attrNameLst>
                                      </p:cBhvr>
                                      <p:tavLst>
                                        <p:tav tm="0">
                                          <p:val>
                                            <p:strVal val="#ppt_y"/>
                                          </p:val>
                                        </p:tav>
                                        <p:tav tm="100000">
                                          <p:val>
                                            <p:strVal val="#ppt_y"/>
                                          </p:val>
                                        </p:tav>
                                      </p:tavLst>
                                    </p:anim>
                                  </p:childTnLst>
                                </p:cTn>
                              </p:par>
                            </p:childTnLst>
                          </p:cTn>
                        </p:par>
                        <p:par>
                          <p:cTn id="186" fill="hold">
                            <p:stCondLst>
                              <p:cond delay="18000"/>
                            </p:stCondLst>
                            <p:childTnLst>
                              <p:par>
                                <p:cTn id="187" presetID="2" presetClass="entr" presetSubtype="8" fill="hold" nodeType="after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additive="base">
                                        <p:cTn id="189" dur="100" fill="hold"/>
                                        <p:tgtEl>
                                          <p:spTgt spid="72"/>
                                        </p:tgtEl>
                                        <p:attrNameLst>
                                          <p:attrName>ppt_x</p:attrName>
                                        </p:attrNameLst>
                                      </p:cBhvr>
                                      <p:tavLst>
                                        <p:tav tm="0">
                                          <p:val>
                                            <p:strVal val="0-#ppt_w/2"/>
                                          </p:val>
                                        </p:tav>
                                        <p:tav tm="100000">
                                          <p:val>
                                            <p:strVal val="#ppt_x"/>
                                          </p:val>
                                        </p:tav>
                                      </p:tavLst>
                                    </p:anim>
                                    <p:anim calcmode="lin" valueType="num">
                                      <p:cBhvr additive="base">
                                        <p:cTn id="190" dur="100" fill="hold"/>
                                        <p:tgtEl>
                                          <p:spTgt spid="72"/>
                                        </p:tgtEl>
                                        <p:attrNameLst>
                                          <p:attrName>ppt_y</p:attrName>
                                        </p:attrNameLst>
                                      </p:cBhvr>
                                      <p:tavLst>
                                        <p:tav tm="0">
                                          <p:val>
                                            <p:strVal val="#ppt_y"/>
                                          </p:val>
                                        </p:tav>
                                        <p:tav tm="100000">
                                          <p:val>
                                            <p:strVal val="#ppt_y"/>
                                          </p:val>
                                        </p:tav>
                                      </p:tavLst>
                                    </p:anim>
                                  </p:childTnLst>
                                </p:cTn>
                              </p:par>
                            </p:childTnLst>
                          </p:cTn>
                        </p:par>
                        <p:par>
                          <p:cTn id="191" fill="hold">
                            <p:stCondLst>
                              <p:cond delay="18500"/>
                            </p:stCondLst>
                            <p:childTnLst>
                              <p:par>
                                <p:cTn id="192" presetID="22" presetClass="entr" presetSubtype="8" fill="hold" nodeType="after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par>
                          <p:cTn id="195" fill="hold">
                            <p:stCondLst>
                              <p:cond delay="19000"/>
                            </p:stCondLst>
                            <p:childTnLst>
                              <p:par>
                                <p:cTn id="196" presetID="42" presetClass="entr" presetSubtype="0" fill="hold" nodeType="afterEffect">
                                  <p:stCondLst>
                                    <p:cond delay="0"/>
                                  </p:stCondLst>
                                  <p:childTnLst>
                                    <p:set>
                                      <p:cBhvr>
                                        <p:cTn id="197" dur="1" fill="hold">
                                          <p:stCondLst>
                                            <p:cond delay="0"/>
                                          </p:stCondLst>
                                        </p:cTn>
                                        <p:tgtEl>
                                          <p:spTgt spid="11"/>
                                        </p:tgtEl>
                                        <p:attrNameLst>
                                          <p:attrName>style.visibility</p:attrName>
                                        </p:attrNameLst>
                                      </p:cBhvr>
                                      <p:to>
                                        <p:strVal val="visible"/>
                                      </p:to>
                                    </p:set>
                                    <p:animEffect transition="in" filter="fade">
                                      <p:cBhvr>
                                        <p:cTn id="198" dur="200"/>
                                        <p:tgtEl>
                                          <p:spTgt spid="11"/>
                                        </p:tgtEl>
                                      </p:cBhvr>
                                    </p:animEffect>
                                    <p:anim calcmode="lin" valueType="num">
                                      <p:cBhvr>
                                        <p:cTn id="199" dur="200" fill="hold"/>
                                        <p:tgtEl>
                                          <p:spTgt spid="11"/>
                                        </p:tgtEl>
                                        <p:attrNameLst>
                                          <p:attrName>ppt_x</p:attrName>
                                        </p:attrNameLst>
                                      </p:cBhvr>
                                      <p:tavLst>
                                        <p:tav tm="0">
                                          <p:val>
                                            <p:strVal val="#ppt_x"/>
                                          </p:val>
                                        </p:tav>
                                        <p:tav tm="100000">
                                          <p:val>
                                            <p:strVal val="#ppt_x"/>
                                          </p:val>
                                        </p:tav>
                                      </p:tavLst>
                                    </p:anim>
                                    <p:anim calcmode="lin" valueType="num">
                                      <p:cBhvr>
                                        <p:cTn id="200" dur="200" fill="hold"/>
                                        <p:tgtEl>
                                          <p:spTgt spid="11"/>
                                        </p:tgtEl>
                                        <p:attrNameLst>
                                          <p:attrName>ppt_y</p:attrName>
                                        </p:attrNameLst>
                                      </p:cBhvr>
                                      <p:tavLst>
                                        <p:tav tm="0">
                                          <p:val>
                                            <p:strVal val="#ppt_y+.1"/>
                                          </p:val>
                                        </p:tav>
                                        <p:tav tm="100000">
                                          <p:val>
                                            <p:strVal val="#ppt_y"/>
                                          </p:val>
                                        </p:tav>
                                      </p:tavLst>
                                    </p:anim>
                                  </p:childTnLst>
                                </p:cTn>
                              </p:par>
                            </p:childTnLst>
                          </p:cTn>
                        </p:par>
                        <p:par>
                          <p:cTn id="201" fill="hold">
                            <p:stCondLst>
                              <p:cond delay="19500"/>
                            </p:stCondLst>
                            <p:childTnLst>
                              <p:par>
                                <p:cTn id="202" presetID="2" presetClass="entr" presetSubtype="2" fill="hold" nodeType="afterEffect">
                                  <p:stCondLst>
                                    <p:cond delay="0"/>
                                  </p:stCondLst>
                                  <p:childTnLst>
                                    <p:set>
                                      <p:cBhvr>
                                        <p:cTn id="203" dur="1" fill="hold">
                                          <p:stCondLst>
                                            <p:cond delay="0"/>
                                          </p:stCondLst>
                                        </p:cTn>
                                        <p:tgtEl>
                                          <p:spTgt spid="37"/>
                                        </p:tgtEl>
                                        <p:attrNameLst>
                                          <p:attrName>style.visibility</p:attrName>
                                        </p:attrNameLst>
                                      </p:cBhvr>
                                      <p:to>
                                        <p:strVal val="visible"/>
                                      </p:to>
                                    </p:set>
                                    <p:anim calcmode="lin" valueType="num">
                                      <p:cBhvr additive="base">
                                        <p:cTn id="204" dur="200" fill="hold"/>
                                        <p:tgtEl>
                                          <p:spTgt spid="37"/>
                                        </p:tgtEl>
                                        <p:attrNameLst>
                                          <p:attrName>ppt_x</p:attrName>
                                        </p:attrNameLst>
                                      </p:cBhvr>
                                      <p:tavLst>
                                        <p:tav tm="0">
                                          <p:val>
                                            <p:strVal val="1+#ppt_w/2"/>
                                          </p:val>
                                        </p:tav>
                                        <p:tav tm="100000">
                                          <p:val>
                                            <p:strVal val="#ppt_x"/>
                                          </p:val>
                                        </p:tav>
                                      </p:tavLst>
                                    </p:anim>
                                    <p:anim calcmode="lin" valueType="num">
                                      <p:cBhvr additive="base">
                                        <p:cTn id="205" dur="200" fill="hold"/>
                                        <p:tgtEl>
                                          <p:spTgt spid="37"/>
                                        </p:tgtEl>
                                        <p:attrNameLst>
                                          <p:attrName>ppt_y</p:attrName>
                                        </p:attrNameLst>
                                      </p:cBhvr>
                                      <p:tavLst>
                                        <p:tav tm="0">
                                          <p:val>
                                            <p:strVal val="#ppt_y"/>
                                          </p:val>
                                        </p:tav>
                                        <p:tav tm="100000">
                                          <p:val>
                                            <p:strVal val="#ppt_y"/>
                                          </p:val>
                                        </p:tav>
                                      </p:tavLst>
                                    </p:anim>
                                  </p:childTnLst>
                                </p:cTn>
                              </p:par>
                            </p:childTnLst>
                          </p:cTn>
                        </p:par>
                        <p:par>
                          <p:cTn id="206" fill="hold">
                            <p:stCondLst>
                              <p:cond delay="20000"/>
                            </p:stCondLst>
                            <p:childTnLst>
                              <p:par>
                                <p:cTn id="207" presetID="2" presetClass="entr" presetSubtype="2" fill="hold" nodeType="afterEffect">
                                  <p:stCondLst>
                                    <p:cond delay="0"/>
                                  </p:stCondLst>
                                  <p:childTnLst>
                                    <p:set>
                                      <p:cBhvr>
                                        <p:cTn id="208" dur="1" fill="hold">
                                          <p:stCondLst>
                                            <p:cond delay="0"/>
                                          </p:stCondLst>
                                        </p:cTn>
                                        <p:tgtEl>
                                          <p:spTgt spid="32"/>
                                        </p:tgtEl>
                                        <p:attrNameLst>
                                          <p:attrName>style.visibility</p:attrName>
                                        </p:attrNameLst>
                                      </p:cBhvr>
                                      <p:to>
                                        <p:strVal val="visible"/>
                                      </p:to>
                                    </p:set>
                                    <p:anim calcmode="lin" valueType="num">
                                      <p:cBhvr additive="base">
                                        <p:cTn id="209" dur="200" fill="hold"/>
                                        <p:tgtEl>
                                          <p:spTgt spid="32"/>
                                        </p:tgtEl>
                                        <p:attrNameLst>
                                          <p:attrName>ppt_x</p:attrName>
                                        </p:attrNameLst>
                                      </p:cBhvr>
                                      <p:tavLst>
                                        <p:tav tm="0">
                                          <p:val>
                                            <p:strVal val="1+#ppt_w/2"/>
                                          </p:val>
                                        </p:tav>
                                        <p:tav tm="100000">
                                          <p:val>
                                            <p:strVal val="#ppt_x"/>
                                          </p:val>
                                        </p:tav>
                                      </p:tavLst>
                                    </p:anim>
                                    <p:anim calcmode="lin" valueType="num">
                                      <p:cBhvr additive="base">
                                        <p:cTn id="210" dur="200" fill="hold"/>
                                        <p:tgtEl>
                                          <p:spTgt spid="32"/>
                                        </p:tgtEl>
                                        <p:attrNameLst>
                                          <p:attrName>ppt_y</p:attrName>
                                        </p:attrNameLst>
                                      </p:cBhvr>
                                      <p:tavLst>
                                        <p:tav tm="0">
                                          <p:val>
                                            <p:strVal val="#ppt_y"/>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88"/>
                                        </p:tgtEl>
                                        <p:attrNameLst>
                                          <p:attrName>style.visibility</p:attrName>
                                        </p:attrNameLst>
                                      </p:cBhvr>
                                      <p:to>
                                        <p:strVal val="visible"/>
                                      </p:to>
                                    </p:set>
                                    <p:animEffect transition="in" filter="fade">
                                      <p:cBhvr>
                                        <p:cTn id="213" dur="300"/>
                                        <p:tgtEl>
                                          <p:spTgt spid="88"/>
                                        </p:tgtEl>
                                      </p:cBhvr>
                                    </p:animEffect>
                                    <p:anim calcmode="lin" valueType="num">
                                      <p:cBhvr>
                                        <p:cTn id="214" dur="300" fill="hold"/>
                                        <p:tgtEl>
                                          <p:spTgt spid="88"/>
                                        </p:tgtEl>
                                        <p:attrNameLst>
                                          <p:attrName>ppt_x</p:attrName>
                                        </p:attrNameLst>
                                      </p:cBhvr>
                                      <p:tavLst>
                                        <p:tav tm="0">
                                          <p:val>
                                            <p:strVal val="#ppt_x"/>
                                          </p:val>
                                        </p:tav>
                                        <p:tav tm="100000">
                                          <p:val>
                                            <p:strVal val="#ppt_x"/>
                                          </p:val>
                                        </p:tav>
                                      </p:tavLst>
                                    </p:anim>
                                    <p:anim calcmode="lin" valueType="num">
                                      <p:cBhvr>
                                        <p:cTn id="215"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4964537" y="2017353"/>
            <a:ext cx="2266391" cy="1639398"/>
          </a:xfrm>
          <a:prstGeom prst="wedgeEllipseCallout">
            <a:avLst>
              <a:gd name="adj1" fmla="val -284"/>
              <a:gd name="adj2" fmla="val 67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Oval Callout 41"/>
          <p:cNvSpPr/>
          <p:nvPr/>
        </p:nvSpPr>
        <p:spPr>
          <a:xfrm>
            <a:off x="6891829" y="2201900"/>
            <a:ext cx="1830527" cy="1324113"/>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rgbClr val="F33745"/>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3" name="Oval Callout 42"/>
          <p:cNvSpPr/>
          <p:nvPr/>
        </p:nvSpPr>
        <p:spPr>
          <a:xfrm>
            <a:off x="8380771" y="2460290"/>
            <a:ext cx="1632402" cy="1180802"/>
          </a:xfrm>
          <a:prstGeom prst="wedgeEllipseCallout">
            <a:avLst>
              <a:gd name="adj1" fmla="val -23371"/>
              <a:gd name="adj2" fmla="val 65777"/>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44" name="Oval Callout 43"/>
          <p:cNvSpPr/>
          <p:nvPr/>
        </p:nvSpPr>
        <p:spPr>
          <a:xfrm flipH="1">
            <a:off x="3494092" y="2201900"/>
            <a:ext cx="1830527" cy="1324113"/>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rgbClr val="F33745"/>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Oval Callout 63"/>
          <p:cNvSpPr/>
          <p:nvPr/>
        </p:nvSpPr>
        <p:spPr>
          <a:xfrm flipH="1">
            <a:off x="2179220" y="2460290"/>
            <a:ext cx="1632402" cy="1180802"/>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 name="Group 64"/>
          <p:cNvGrpSpPr/>
          <p:nvPr/>
        </p:nvGrpSpPr>
        <p:grpSpPr>
          <a:xfrm>
            <a:off x="5516308" y="2738652"/>
            <a:ext cx="1168350" cy="351961"/>
            <a:chOff x="5358001" y="1775580"/>
            <a:chExt cx="1454622" cy="405407"/>
          </a:xfrm>
        </p:grpSpPr>
        <p:sp>
          <p:nvSpPr>
            <p:cNvPr id="82" name="Text Placeholder 32"/>
            <p:cNvSpPr txBox="1"/>
            <p:nvPr/>
          </p:nvSpPr>
          <p:spPr>
            <a:xfrm>
              <a:off x="5358001" y="2020073"/>
              <a:ext cx="1454622" cy="16091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endParaRPr lang="en-US" sz="76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4" name="TextBox 83"/>
            <p:cNvSpPr txBox="1"/>
            <p:nvPr/>
          </p:nvSpPr>
          <p:spPr>
            <a:xfrm>
              <a:off x="5644101" y="1775580"/>
              <a:ext cx="841187" cy="282330"/>
            </a:xfrm>
            <a:prstGeom prst="rect">
              <a:avLst/>
            </a:prstGeom>
            <a:noFill/>
          </p:spPr>
          <p:txBody>
            <a:bodyPr wrap="none" lIns="0" tIns="0" rIns="0" bIns="0" rtlCol="0">
              <a:spAutoFit/>
            </a:bodyPr>
            <a:lstStyle/>
            <a:p>
              <a:pPr algn="just">
                <a:lnSpc>
                  <a:spcPct val="120000"/>
                </a:lnSpc>
              </a:pPr>
              <a:r>
                <a:rPr lang="zh-CN" altLang="en-US" sz="1325" dirty="0" smtClean="0">
                  <a:solidFill>
                    <a:schemeClr val="bg1"/>
                  </a:solidFill>
                  <a:latin typeface="Arial" panose="020B0604020202020204" pitchFamily="34" charset="0"/>
                  <a:ea typeface="微软雅黑" panose="020B0503020204020204" charset="-122"/>
                  <a:cs typeface="+mn-ea"/>
                  <a:sym typeface="Arial" panose="020B0604020202020204" pitchFamily="34" charset="0"/>
                </a:rPr>
                <a:t>如何选材</a:t>
              </a:r>
              <a:endParaRPr lang="en-US" altLang="zh-CN" sz="132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81" name="TextBox 80"/>
          <p:cNvSpPr txBox="1"/>
          <p:nvPr/>
        </p:nvSpPr>
        <p:spPr>
          <a:xfrm>
            <a:off x="7454911" y="2787954"/>
            <a:ext cx="675640" cy="245110"/>
          </a:xfrm>
          <a:prstGeom prst="rect">
            <a:avLst/>
          </a:prstGeom>
          <a:noFill/>
        </p:spPr>
        <p:txBody>
          <a:bodyPr wrap="none" lIns="0" tIns="0" rIns="0" bIns="0" rtlCol="0">
            <a:spAutoFit/>
          </a:bodyPr>
          <a:lstStyle/>
          <a:p>
            <a:pPr algn="just">
              <a:lnSpc>
                <a:spcPct val="120000"/>
              </a:lnSpc>
            </a:pPr>
            <a:r>
              <a:rPr lang="zh-CN" altLang="en-US" sz="1325" dirty="0" smtClean="0">
                <a:solidFill>
                  <a:schemeClr val="bg1"/>
                </a:solidFill>
                <a:latin typeface="Arial" panose="020B0604020202020204" pitchFamily="34" charset="0"/>
                <a:ea typeface="微软雅黑" panose="020B0503020204020204" charset="-122"/>
                <a:cs typeface="+mn-ea"/>
                <a:sym typeface="Arial" panose="020B0604020202020204" pitchFamily="34" charset="0"/>
              </a:rPr>
              <a:t>毕业计划</a:t>
            </a:r>
            <a:endParaRPr lang="en-US" sz="132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8" name="TextBox 77"/>
          <p:cNvSpPr txBox="1"/>
          <p:nvPr/>
        </p:nvSpPr>
        <p:spPr>
          <a:xfrm>
            <a:off x="4036878" y="2745048"/>
            <a:ext cx="675640" cy="245110"/>
          </a:xfrm>
          <a:prstGeom prst="rect">
            <a:avLst/>
          </a:prstGeom>
          <a:noFill/>
        </p:spPr>
        <p:txBody>
          <a:bodyPr wrap="none" lIns="0" tIns="0" rIns="0" bIns="0" rtlCol="0">
            <a:spAutoFit/>
          </a:bodyPr>
          <a:lstStyle/>
          <a:p>
            <a:pPr algn="just">
              <a:lnSpc>
                <a:spcPct val="120000"/>
              </a:lnSpc>
            </a:pPr>
            <a:r>
              <a:rPr lang="zh-CN" altLang="en-US" sz="1325" dirty="0" smtClean="0">
                <a:solidFill>
                  <a:schemeClr val="bg1"/>
                </a:solidFill>
                <a:latin typeface="Arial" panose="020B0604020202020204" pitchFamily="34" charset="0"/>
                <a:ea typeface="微软雅黑" panose="020B0503020204020204" charset="-122"/>
                <a:cs typeface="+mn-ea"/>
                <a:sym typeface="Arial" panose="020B0604020202020204" pitchFamily="34" charset="0"/>
              </a:rPr>
              <a:t>具备品质</a:t>
            </a:r>
            <a:endParaRPr lang="en-US" sz="132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5" name="TextBox 74"/>
          <p:cNvSpPr txBox="1"/>
          <p:nvPr/>
        </p:nvSpPr>
        <p:spPr>
          <a:xfrm>
            <a:off x="8883426" y="2965306"/>
            <a:ext cx="675640" cy="245110"/>
          </a:xfrm>
          <a:prstGeom prst="rect">
            <a:avLst/>
          </a:prstGeom>
          <a:noFill/>
        </p:spPr>
        <p:txBody>
          <a:bodyPr wrap="none" lIns="0" tIns="0" rIns="0" bIns="0" rtlCol="0">
            <a:spAutoFit/>
          </a:bodyPr>
          <a:lstStyle/>
          <a:p>
            <a:pPr algn="just">
              <a:lnSpc>
                <a:spcPct val="120000"/>
              </a:lnSpc>
            </a:pPr>
            <a:r>
              <a:rPr lang="zh-CN" altLang="en-US" sz="1325" dirty="0" smtClean="0">
                <a:solidFill>
                  <a:schemeClr val="bg1"/>
                </a:solidFill>
                <a:latin typeface="Arial" panose="020B0604020202020204" pitchFamily="34" charset="0"/>
                <a:ea typeface="微软雅黑" panose="020B0503020204020204" charset="-122"/>
                <a:cs typeface="+mn-ea"/>
                <a:sym typeface="Arial" panose="020B0604020202020204" pitchFamily="34" charset="0"/>
              </a:rPr>
              <a:t>具备知识</a:t>
            </a:r>
            <a:endParaRPr lang="en-US" sz="132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2" name="TextBox 71"/>
          <p:cNvSpPr txBox="1"/>
          <p:nvPr/>
        </p:nvSpPr>
        <p:spPr>
          <a:xfrm>
            <a:off x="2583530" y="2917205"/>
            <a:ext cx="675640" cy="245110"/>
          </a:xfrm>
          <a:prstGeom prst="rect">
            <a:avLst/>
          </a:prstGeom>
          <a:noFill/>
        </p:spPr>
        <p:txBody>
          <a:bodyPr wrap="none" lIns="0" tIns="0" rIns="0" bIns="0" rtlCol="0">
            <a:spAutoFit/>
          </a:bodyPr>
          <a:lstStyle/>
          <a:p>
            <a:pPr algn="just">
              <a:lnSpc>
                <a:spcPct val="120000"/>
              </a:lnSpc>
            </a:pPr>
            <a:r>
              <a:rPr lang="zh-CN" altLang="en-US" sz="1325" dirty="0" smtClean="0">
                <a:solidFill>
                  <a:schemeClr val="bg1"/>
                </a:solidFill>
                <a:latin typeface="Arial" panose="020B0604020202020204" pitchFamily="34" charset="0"/>
                <a:ea typeface="微软雅黑" panose="020B0503020204020204" charset="-122"/>
                <a:cs typeface="+mn-ea"/>
                <a:sym typeface="Arial" panose="020B0604020202020204" pitchFamily="34" charset="0"/>
              </a:rPr>
              <a:t>如何学习</a:t>
            </a:r>
            <a:endParaRPr lang="en-US" sz="1325"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Group 99"/>
          <p:cNvGrpSpPr/>
          <p:nvPr/>
        </p:nvGrpSpPr>
        <p:grpSpPr>
          <a:xfrm>
            <a:off x="7544777" y="4200398"/>
            <a:ext cx="1344065" cy="1393852"/>
            <a:chOff x="7748920" y="4020058"/>
            <a:chExt cx="1548157" cy="1605504"/>
          </a:xfrm>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Group 101"/>
            <p:cNvGrpSpPr/>
            <p:nvPr/>
          </p:nvGrpSpPr>
          <p:grpSpPr>
            <a:xfrm>
              <a:off x="8334301" y="5073670"/>
              <a:ext cx="377558" cy="551892"/>
              <a:chOff x="8334300" y="5005568"/>
              <a:chExt cx="435951" cy="637247"/>
            </a:xfrm>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9" name="Group 104"/>
          <p:cNvGrpSpPr/>
          <p:nvPr/>
        </p:nvGrpSpPr>
        <p:grpSpPr>
          <a:xfrm>
            <a:off x="3330679" y="4200398"/>
            <a:ext cx="1344065" cy="1393852"/>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10"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11" name="Group 109"/>
          <p:cNvGrpSpPr/>
          <p:nvPr/>
        </p:nvGrpSpPr>
        <p:grpSpPr>
          <a:xfrm>
            <a:off x="4384205" y="4236117"/>
            <a:ext cx="1281717" cy="1306615"/>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2" name="Group 113"/>
          <p:cNvGrpSpPr/>
          <p:nvPr/>
        </p:nvGrpSpPr>
        <p:grpSpPr>
          <a:xfrm>
            <a:off x="6643118" y="4225903"/>
            <a:ext cx="1192199" cy="1314430"/>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118"/>
          <p:cNvGrpSpPr/>
          <p:nvPr/>
        </p:nvGrpSpPr>
        <p:grpSpPr>
          <a:xfrm>
            <a:off x="5320497" y="4158245"/>
            <a:ext cx="1485160" cy="1450983"/>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up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up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strips(upRight)">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8" presetClass="entr" presetSubtype="9"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strips(up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strips(upLeft)">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6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1" y="0"/>
            <a:ext cx="4898687" cy="6857999"/>
          </a:xfrm>
          <a:prstGeom prst="rect">
            <a:avLst/>
          </a:prstGeom>
        </p:spPr>
      </p:pic>
      <p:grpSp>
        <p:nvGrpSpPr>
          <p:cNvPr id="17" name="组合 16"/>
          <p:cNvGrpSpPr/>
          <p:nvPr/>
        </p:nvGrpSpPr>
        <p:grpSpPr>
          <a:xfrm>
            <a:off x="-384834" y="1520598"/>
            <a:ext cx="5549282" cy="3889829"/>
            <a:chOff x="-384834" y="1520598"/>
            <a:chExt cx="5549282" cy="3889829"/>
          </a:xfrm>
        </p:grpSpPr>
        <p:sp>
          <p:nvSpPr>
            <p:cNvPr id="7" name="图文框 6"/>
            <p:cNvSpPr/>
            <p:nvPr/>
          </p:nvSpPr>
          <p:spPr>
            <a:xfrm>
              <a:off x="1286721" y="1520598"/>
              <a:ext cx="2206172" cy="3889829"/>
            </a:xfrm>
            <a:prstGeom prst="frame">
              <a:avLst>
                <a:gd name="adj1" fmla="val 78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1366129" y="2367334"/>
              <a:ext cx="2047355" cy="769441"/>
            </a:xfrm>
            <a:prstGeom prst="rect">
              <a:avLst/>
            </a:prstGeom>
          </p:spPr>
          <p:txBody>
            <a:bodyPr wrap="none">
              <a:spAutoFit/>
            </a:bodyPr>
            <a:lstStyle/>
            <a:p>
              <a:pPr algn="ctr"/>
              <a:r>
                <a:rPr lang="en-US" altLang="zh-CN" sz="4400" spc="200" dirty="0">
                  <a:solidFill>
                    <a:schemeClr val="bg1"/>
                  </a:solidFill>
                  <a:cs typeface="+mn-ea"/>
                  <a:sym typeface="+mn-lt"/>
                </a:rPr>
                <a:t>WORK</a:t>
              </a:r>
              <a:endParaRPr lang="zh-CN" altLang="en-US" sz="4400" spc="200" dirty="0">
                <a:solidFill>
                  <a:schemeClr val="bg1"/>
                </a:solidFill>
                <a:cs typeface="+mn-ea"/>
                <a:sym typeface="+mn-lt"/>
              </a:endParaRPr>
            </a:p>
          </p:txBody>
        </p:sp>
        <p:sp>
          <p:nvSpPr>
            <p:cNvPr id="9" name="矩形 8"/>
            <p:cNvSpPr/>
            <p:nvPr/>
          </p:nvSpPr>
          <p:spPr>
            <a:xfrm>
              <a:off x="-384834" y="3425544"/>
              <a:ext cx="5549282" cy="1200329"/>
            </a:xfrm>
            <a:prstGeom prst="rect">
              <a:avLst/>
            </a:prstGeom>
          </p:spPr>
          <p:txBody>
            <a:bodyPr wrap="square">
              <a:spAutoFit/>
            </a:bodyPr>
            <a:lstStyle/>
            <a:p>
              <a:pPr algn="ctr"/>
              <a:r>
                <a:rPr lang="en-US" altLang="zh-CN" sz="3600" spc="400" dirty="0">
                  <a:solidFill>
                    <a:schemeClr val="bg1"/>
                  </a:solidFill>
                  <a:cs typeface="+mn-ea"/>
                  <a:sym typeface="+mn-lt"/>
                </a:rPr>
                <a:t>CORPO BUSINESS REPORT</a:t>
              </a:r>
              <a:endParaRPr lang="zh-CN" altLang="en-US" sz="3600" spc="400" dirty="0">
                <a:solidFill>
                  <a:schemeClr val="bg1"/>
                </a:solidFill>
                <a:cs typeface="+mn-ea"/>
                <a:sym typeface="+mn-lt"/>
              </a:endParaRPr>
            </a:p>
          </p:txBody>
        </p:sp>
      </p:grpSp>
      <p:sp>
        <p:nvSpPr>
          <p:cNvPr id="11" name="文本框 10"/>
          <p:cNvSpPr txBox="1"/>
          <p:nvPr/>
        </p:nvSpPr>
        <p:spPr>
          <a:xfrm>
            <a:off x="5674299" y="753318"/>
            <a:ext cx="3238034" cy="583565"/>
          </a:xfrm>
          <a:prstGeom prst="rect">
            <a:avLst/>
          </a:prstGeom>
          <a:noFill/>
        </p:spPr>
        <p:txBody>
          <a:bodyPr wrap="square" rtlCol="0">
            <a:spAutoFit/>
          </a:bodyPr>
          <a:lstStyle/>
          <a:p>
            <a:r>
              <a:rPr lang="zh-CN" altLang="en-US" sz="3200" spc="400" dirty="0">
                <a:solidFill>
                  <a:schemeClr val="tx1">
                    <a:lumMod val="75000"/>
                    <a:lumOff val="25000"/>
                  </a:schemeClr>
                </a:solidFill>
                <a:cs typeface="+mn-ea"/>
                <a:sym typeface="+mn-lt"/>
              </a:rPr>
              <a:t>实习</a:t>
            </a:r>
            <a:r>
              <a:rPr lang="zh-CN" altLang="en-US" sz="3200" spc="400" dirty="0">
                <a:solidFill>
                  <a:schemeClr val="tx1">
                    <a:lumMod val="75000"/>
                    <a:lumOff val="25000"/>
                  </a:schemeClr>
                </a:solidFill>
                <a:cs typeface="+mn-ea"/>
                <a:sym typeface="+mn-lt"/>
              </a:rPr>
              <a:t>总结</a:t>
            </a:r>
            <a:endParaRPr lang="zh-CN" altLang="en-US" sz="3200" spc="400" dirty="0">
              <a:solidFill>
                <a:schemeClr val="tx1">
                  <a:lumMod val="75000"/>
                  <a:lumOff val="25000"/>
                </a:schemeClr>
              </a:solidFill>
              <a:cs typeface="+mn-ea"/>
              <a:sym typeface="+mn-lt"/>
            </a:endParaRPr>
          </a:p>
        </p:txBody>
      </p:sp>
      <p:sp>
        <p:nvSpPr>
          <p:cNvPr id="16" name="椭圆 15"/>
          <p:cNvSpPr/>
          <p:nvPr/>
        </p:nvSpPr>
        <p:spPr>
          <a:xfrm>
            <a:off x="11045371" y="5805714"/>
            <a:ext cx="1857829" cy="185782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674360" y="1718945"/>
            <a:ext cx="5441950" cy="1476375"/>
          </a:xfrm>
          <a:prstGeom prst="rect">
            <a:avLst/>
          </a:prstGeom>
          <a:noFill/>
        </p:spPr>
        <p:txBody>
          <a:bodyPr wrap="square" rtlCol="0">
            <a:spAutoFit/>
          </a:bodyPr>
          <a:p>
            <a:pPr>
              <a:lnSpc>
                <a:spcPts val="1800"/>
              </a:lnSpc>
            </a:pPr>
            <a:r>
              <a:rPr lang="zh-CN" altLang="en-US" sz="1400" dirty="0">
                <a:latin typeface="黑体" panose="02010609060101010101" charset="-122"/>
                <a:ea typeface="黑体" panose="02010609060101010101" charset="-122"/>
                <a:cs typeface="+mn-ea"/>
                <a:sym typeface="+mn-lt"/>
              </a:rPr>
              <a:t>通过这次的实习，我对自己的专业有了更为详尽而深刻的了解，并且把它结合实际的经济生活中。</a:t>
            </a:r>
            <a:endParaRPr lang="zh-CN" altLang="en-US" sz="1400" dirty="0">
              <a:latin typeface="黑体" panose="02010609060101010101" charset="-122"/>
              <a:ea typeface="黑体" panose="02010609060101010101" charset="-122"/>
              <a:cs typeface="+mn-ea"/>
              <a:sym typeface="+mn-lt"/>
            </a:endParaRPr>
          </a:p>
          <a:p>
            <a:pPr>
              <a:lnSpc>
                <a:spcPts val="1800"/>
              </a:lnSpc>
            </a:pPr>
            <a:r>
              <a:rPr lang="zh-CN" altLang="en-US" sz="1400" dirty="0">
                <a:latin typeface="黑体" panose="02010609060101010101" charset="-122"/>
                <a:ea typeface="黑体" panose="02010609060101010101" charset="-122"/>
                <a:cs typeface="+mn-ea"/>
                <a:sym typeface="+mn-lt"/>
              </a:rPr>
              <a:t>面对许多非常棘手又无奈的问题，通过在学校里所积累知识的，是远远不够的，因为那只是理论而已，我体会到了实际的工作与所学知识是有一定距离的，与应用知识的距离就更为遥远。今后需要针对处于实际环境进一步学习相关的知识。</a:t>
            </a:r>
            <a:endParaRPr lang="zh-CN" altLang="en-US" sz="1400" dirty="0">
              <a:cs typeface="+mn-ea"/>
              <a:sym typeface="+mn-lt"/>
            </a:endParaRPr>
          </a:p>
        </p:txBody>
      </p:sp>
      <p:sp>
        <p:nvSpPr>
          <p:cNvPr id="10" name="文本框 9"/>
          <p:cNvSpPr txBox="1"/>
          <p:nvPr/>
        </p:nvSpPr>
        <p:spPr>
          <a:xfrm>
            <a:off x="5674360" y="3577590"/>
            <a:ext cx="5441950" cy="1476375"/>
          </a:xfrm>
          <a:prstGeom prst="rect">
            <a:avLst/>
          </a:prstGeom>
          <a:noFill/>
        </p:spPr>
        <p:txBody>
          <a:bodyPr wrap="square" rtlCol="0">
            <a:spAutoFit/>
          </a:bodyPr>
          <a:p>
            <a:pPr>
              <a:lnSpc>
                <a:spcPts val="1800"/>
              </a:lnSpc>
            </a:pPr>
            <a:r>
              <a:rPr lang="zh-CN" altLang="en-US" sz="1400" dirty="0">
                <a:latin typeface="黑体" panose="02010609060101010101" charset="-122"/>
                <a:ea typeface="黑体" panose="02010609060101010101" charset="-122"/>
                <a:cs typeface="+mn-ea"/>
                <a:sym typeface="+mn-lt"/>
              </a:rPr>
              <a:t>提高自己交际能力，跟别人合作。一支真正的团队是一个能够真正为他人付出汗水的而不是虚伪在表面上做功夫。交往的目的是得到他们的认可与他们的信任。因此待人要真诚，时时为人着想，处处为人行事，能够把自己溶入群体，这样才有利于思想与实际行动真正地结合，只有在思想演练，才能在最短的时间里把自己要从事的行业中处于领先的地位。</a:t>
            </a:r>
            <a:endParaRPr lang="zh-CN" altLang="en-US" sz="1400" dirty="0">
              <a:latin typeface="黑体" panose="02010609060101010101" charset="-122"/>
              <a:ea typeface="黑体" panose="02010609060101010101" charset="-122"/>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691">
        <p:random/>
      </p:transition>
    </mc:Choice>
    <mc:Fallback>
      <p:transition spd="slow" advTm="36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52662" y="1686361"/>
            <a:ext cx="3414638" cy="1198880"/>
          </a:xfrm>
          <a:prstGeom prst="rect">
            <a:avLst/>
          </a:prstGeom>
          <a:noFill/>
        </p:spPr>
        <p:txBody>
          <a:bodyPr wrap="square" rtlCol="0">
            <a:spAutoFit/>
          </a:bodyPr>
          <a:lstStyle/>
          <a:p>
            <a:r>
              <a:rPr lang="en-US" altLang="zh-CN" sz="7200" dirty="0" smtClean="0">
                <a:solidFill>
                  <a:schemeClr val="tx1">
                    <a:lumMod val="75000"/>
                    <a:lumOff val="25000"/>
                  </a:schemeClr>
                </a:solidFill>
                <a:cs typeface="+mn-ea"/>
                <a:sym typeface="+mn-lt"/>
              </a:rPr>
              <a:t>2021</a:t>
            </a:r>
            <a:endParaRPr lang="zh-CN" altLang="en-US" sz="7200" dirty="0">
              <a:solidFill>
                <a:schemeClr val="tx1">
                  <a:lumMod val="75000"/>
                  <a:lumOff val="25000"/>
                </a:schemeClr>
              </a:solidFill>
              <a:cs typeface="+mn-ea"/>
              <a:sym typeface="+mn-lt"/>
            </a:endParaRPr>
          </a:p>
        </p:txBody>
      </p:sp>
      <p:sp>
        <p:nvSpPr>
          <p:cNvPr id="18" name="文本框 17"/>
          <p:cNvSpPr txBox="1"/>
          <p:nvPr/>
        </p:nvSpPr>
        <p:spPr>
          <a:xfrm>
            <a:off x="1562735" y="4763135"/>
            <a:ext cx="2619375" cy="368300"/>
          </a:xfrm>
          <a:prstGeom prst="rect">
            <a:avLst/>
          </a:prstGeom>
          <a:noFill/>
        </p:spPr>
        <p:txBody>
          <a:bodyPr wrap="square" rtlCol="0">
            <a:spAutoFit/>
          </a:bodyPr>
          <a:lstStyle/>
          <a:p>
            <a:pPr algn="ctr"/>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：郝苏乐</a:t>
            </a:r>
            <a:r>
              <a:rPr lang="en-US" altLang="zh-CN" dirty="0" smtClean="0">
                <a:solidFill>
                  <a:schemeClr val="tx1">
                    <a:lumMod val="75000"/>
                    <a:lumOff val="25000"/>
                  </a:schemeClr>
                </a:solidFill>
                <a:cs typeface="+mn-ea"/>
                <a:sym typeface="+mn-lt"/>
              </a:rPr>
              <a:t>  </a:t>
            </a:r>
            <a:r>
              <a:rPr lang="zh-CN" altLang="en-US" dirty="0" smtClean="0">
                <a:solidFill>
                  <a:schemeClr val="tx1">
                    <a:lumMod val="75000"/>
                    <a:lumOff val="25000"/>
                  </a:schemeClr>
                </a:solidFill>
                <a:cs typeface="+mn-ea"/>
                <a:sym typeface="+mn-lt"/>
              </a:rPr>
              <a:t>沈丽萍</a:t>
            </a:r>
            <a:endParaRPr lang="zh-CN" altLang="en-US" dirty="0" smtClean="0">
              <a:solidFill>
                <a:schemeClr val="tx1">
                  <a:lumMod val="75000"/>
                  <a:lumOff val="25000"/>
                </a:schemeClr>
              </a:solidFill>
              <a:cs typeface="+mn-ea"/>
              <a:sym typeface="+mn-lt"/>
            </a:endParaRPr>
          </a:p>
        </p:txBody>
      </p:sp>
      <p:cxnSp>
        <p:nvCxnSpPr>
          <p:cNvPr id="20" name="直接连接符 19"/>
          <p:cNvCxnSpPr/>
          <p:nvPr/>
        </p:nvCxnSpPr>
        <p:spPr>
          <a:xfrm>
            <a:off x="1759260" y="5280196"/>
            <a:ext cx="613596" cy="0"/>
          </a:xfrm>
          <a:prstGeom prst="line">
            <a:avLst/>
          </a:prstGeom>
          <a:ln w="9525">
            <a:solidFill>
              <a:srgbClr val="5C5C5C"/>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76431" y="6295175"/>
            <a:ext cx="304098" cy="304098"/>
            <a:chOff x="393555" y="6051199"/>
            <a:chExt cx="476250" cy="476250"/>
          </a:xfrm>
        </p:grpSpPr>
        <p:pic>
          <p:nvPicPr>
            <p:cNvPr id="2" name="图片 1"/>
            <p:cNvPicPr>
              <a:picLocks noChangeAspect="1"/>
            </p:cNvPicPr>
            <p:nvPr/>
          </p:nvPicPr>
          <p:blipFill>
            <a:blip r:embed="rId1" cstate="screen"/>
            <a:stretch>
              <a:fillRect/>
            </a:stretch>
          </p:blipFill>
          <p:spPr>
            <a:xfrm>
              <a:off x="526760" y="6174743"/>
              <a:ext cx="209840" cy="229163"/>
            </a:xfrm>
            <a:prstGeom prst="rect">
              <a:avLst/>
            </a:prstGeom>
          </p:spPr>
        </p:pic>
        <p:sp>
          <p:nvSpPr>
            <p:cNvPr id="3" name="椭圆 2"/>
            <p:cNvSpPr/>
            <p:nvPr/>
          </p:nvSpPr>
          <p:spPr>
            <a:xfrm>
              <a:off x="393555" y="6051199"/>
              <a:ext cx="476250" cy="476250"/>
            </a:xfrm>
            <a:prstGeom prst="ellipse">
              <a:avLst/>
            </a:prstGeom>
            <a:noFill/>
            <a:ln w="635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0" name="文本框 9"/>
          <p:cNvSpPr txBox="1"/>
          <p:nvPr/>
        </p:nvSpPr>
        <p:spPr>
          <a:xfrm>
            <a:off x="587167" y="6322274"/>
            <a:ext cx="1120775" cy="276999"/>
          </a:xfrm>
          <a:prstGeom prst="rect">
            <a:avLst/>
          </a:prstGeom>
          <a:noFill/>
        </p:spPr>
        <p:txBody>
          <a:bodyPr wrap="square" rtlCol="0">
            <a:spAutoFit/>
          </a:bodyPr>
          <a:lstStyle/>
          <a:p>
            <a:r>
              <a:rPr lang="zh-CN" altLang="en-US" sz="1200" spc="400" dirty="0">
                <a:solidFill>
                  <a:schemeClr val="tx1">
                    <a:lumMod val="75000"/>
                    <a:lumOff val="25000"/>
                  </a:schemeClr>
                </a:solidFill>
                <a:cs typeface="+mn-ea"/>
                <a:sym typeface="+mn-lt"/>
              </a:rPr>
              <a:t>年终总结</a:t>
            </a:r>
            <a:endParaRPr lang="zh-CN" altLang="en-US" sz="1200" spc="400" dirty="0">
              <a:solidFill>
                <a:schemeClr val="tx1">
                  <a:lumMod val="75000"/>
                  <a:lumOff val="25000"/>
                </a:schemeClr>
              </a:solidFill>
              <a:cs typeface="+mn-ea"/>
              <a:sym typeface="+mn-lt"/>
            </a:endParaRPr>
          </a:p>
        </p:txBody>
      </p:sp>
      <p:grpSp>
        <p:nvGrpSpPr>
          <p:cNvPr id="13" name="组合 12"/>
          <p:cNvGrpSpPr/>
          <p:nvPr/>
        </p:nvGrpSpPr>
        <p:grpSpPr>
          <a:xfrm>
            <a:off x="1625916" y="6295175"/>
            <a:ext cx="304098" cy="304098"/>
            <a:chOff x="1778316" y="6218975"/>
            <a:chExt cx="304098" cy="304098"/>
          </a:xfrm>
        </p:grpSpPr>
        <p:sp>
          <p:nvSpPr>
            <p:cNvPr id="19" name="椭圆 18"/>
            <p:cNvSpPr/>
            <p:nvPr/>
          </p:nvSpPr>
          <p:spPr>
            <a:xfrm>
              <a:off x="1778316" y="6218975"/>
              <a:ext cx="304098" cy="304098"/>
            </a:xfrm>
            <a:prstGeom prst="ellipse">
              <a:avLst/>
            </a:prstGeom>
            <a:noFill/>
            <a:ln w="635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p:cNvPicPr>
              <a:picLocks noChangeAspect="1"/>
            </p:cNvPicPr>
            <p:nvPr/>
          </p:nvPicPr>
          <p:blipFill>
            <a:blip r:embed="rId2" cstate="screen"/>
            <a:stretch>
              <a:fillRect/>
            </a:stretch>
          </p:blipFill>
          <p:spPr>
            <a:xfrm>
              <a:off x="1872869" y="6313465"/>
              <a:ext cx="114991" cy="115115"/>
            </a:xfrm>
            <a:prstGeom prst="rect">
              <a:avLst/>
            </a:prstGeom>
          </p:spPr>
        </p:pic>
      </p:grpSp>
      <p:sp>
        <p:nvSpPr>
          <p:cNvPr id="21" name="文本框 20"/>
          <p:cNvSpPr txBox="1"/>
          <p:nvPr/>
        </p:nvSpPr>
        <p:spPr>
          <a:xfrm>
            <a:off x="1930014" y="6307875"/>
            <a:ext cx="1120775" cy="276999"/>
          </a:xfrm>
          <a:prstGeom prst="rect">
            <a:avLst/>
          </a:prstGeom>
          <a:noFill/>
        </p:spPr>
        <p:txBody>
          <a:bodyPr wrap="square" rtlCol="0">
            <a:spAutoFit/>
          </a:bodyPr>
          <a:lstStyle/>
          <a:p>
            <a:r>
              <a:rPr lang="zh-CN" altLang="en-US" sz="1200" spc="400" dirty="0">
                <a:solidFill>
                  <a:schemeClr val="tx1">
                    <a:lumMod val="75000"/>
                    <a:lumOff val="25000"/>
                  </a:schemeClr>
                </a:solidFill>
                <a:cs typeface="+mn-ea"/>
                <a:sym typeface="+mn-lt"/>
              </a:rPr>
              <a:t>商业计划</a:t>
            </a:r>
            <a:endParaRPr lang="zh-CN" altLang="en-US" sz="1200" spc="400" dirty="0">
              <a:solidFill>
                <a:schemeClr val="tx1">
                  <a:lumMod val="75000"/>
                  <a:lumOff val="25000"/>
                </a:schemeClr>
              </a:solidFill>
              <a:cs typeface="+mn-ea"/>
              <a:sym typeface="+mn-lt"/>
            </a:endParaRPr>
          </a:p>
        </p:txBody>
      </p:sp>
      <p:grpSp>
        <p:nvGrpSpPr>
          <p:cNvPr id="24" name="组合 23"/>
          <p:cNvGrpSpPr/>
          <p:nvPr/>
        </p:nvGrpSpPr>
        <p:grpSpPr>
          <a:xfrm>
            <a:off x="2981243" y="6280776"/>
            <a:ext cx="304098" cy="304098"/>
            <a:chOff x="3133643" y="6204576"/>
            <a:chExt cx="304098" cy="304098"/>
          </a:xfrm>
        </p:grpSpPr>
        <p:sp>
          <p:nvSpPr>
            <p:cNvPr id="22" name="椭圆 21"/>
            <p:cNvSpPr/>
            <p:nvPr/>
          </p:nvSpPr>
          <p:spPr>
            <a:xfrm>
              <a:off x="3133643" y="6204576"/>
              <a:ext cx="304098" cy="304098"/>
            </a:xfrm>
            <a:prstGeom prst="ellipse">
              <a:avLst/>
            </a:prstGeom>
            <a:noFill/>
            <a:ln w="6350">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3" name="图片 22"/>
            <p:cNvPicPr>
              <a:picLocks noChangeAspect="1"/>
            </p:cNvPicPr>
            <p:nvPr/>
          </p:nvPicPr>
          <p:blipFill>
            <a:blip r:embed="rId3" cstate="screen"/>
            <a:stretch>
              <a:fillRect/>
            </a:stretch>
          </p:blipFill>
          <p:spPr>
            <a:xfrm>
              <a:off x="3218990" y="6313465"/>
              <a:ext cx="133403" cy="111621"/>
            </a:xfrm>
            <a:prstGeom prst="rect">
              <a:avLst/>
            </a:prstGeom>
          </p:spPr>
        </p:pic>
      </p:grpSp>
      <p:sp>
        <p:nvSpPr>
          <p:cNvPr id="25" name="文本框 24"/>
          <p:cNvSpPr txBox="1"/>
          <p:nvPr/>
        </p:nvSpPr>
        <p:spPr>
          <a:xfrm>
            <a:off x="3291979" y="6295175"/>
            <a:ext cx="1120775" cy="276999"/>
          </a:xfrm>
          <a:prstGeom prst="rect">
            <a:avLst/>
          </a:prstGeom>
          <a:noFill/>
        </p:spPr>
        <p:txBody>
          <a:bodyPr wrap="square" rtlCol="0">
            <a:spAutoFit/>
          </a:bodyPr>
          <a:lstStyle/>
          <a:p>
            <a:r>
              <a:rPr lang="zh-CN" altLang="en-US" sz="1200" spc="400" dirty="0">
                <a:solidFill>
                  <a:schemeClr val="tx1">
                    <a:lumMod val="75000"/>
                    <a:lumOff val="25000"/>
                  </a:schemeClr>
                </a:solidFill>
                <a:cs typeface="+mn-ea"/>
                <a:sym typeface="+mn-lt"/>
              </a:rPr>
              <a:t>企业路演</a:t>
            </a:r>
            <a:endParaRPr lang="zh-CN" altLang="en-US" sz="1200" spc="400" dirty="0">
              <a:solidFill>
                <a:schemeClr val="tx1">
                  <a:lumMod val="75000"/>
                  <a:lumOff val="25000"/>
                </a:schemeClr>
              </a:solidFill>
              <a:cs typeface="+mn-ea"/>
              <a:sym typeface="+mn-lt"/>
            </a:endParaRPr>
          </a:p>
        </p:txBody>
      </p:sp>
      <p:sp>
        <p:nvSpPr>
          <p:cNvPr id="27" name="文本框 26"/>
          <p:cNvSpPr txBox="1"/>
          <p:nvPr/>
        </p:nvSpPr>
        <p:spPr>
          <a:xfrm>
            <a:off x="1561437" y="3020878"/>
            <a:ext cx="5884371" cy="768350"/>
          </a:xfrm>
          <a:prstGeom prst="rect">
            <a:avLst/>
          </a:prstGeom>
          <a:noFill/>
        </p:spPr>
        <p:txBody>
          <a:bodyPr wrap="square" rtlCol="0">
            <a:spAutoFit/>
          </a:bodyPr>
          <a:lstStyle/>
          <a:p>
            <a:r>
              <a:rPr lang="zh-CN" altLang="en-US" sz="4400" spc="900" dirty="0">
                <a:cs typeface="+mn-ea"/>
                <a:sym typeface="+mn-lt"/>
              </a:rPr>
              <a:t>汇报</a:t>
            </a:r>
            <a:r>
              <a:rPr lang="zh-CN" altLang="en-US" sz="4400" spc="900" dirty="0">
                <a:cs typeface="+mn-ea"/>
                <a:sym typeface="+mn-lt"/>
              </a:rPr>
              <a:t>结束</a:t>
            </a:r>
            <a:endParaRPr lang="zh-CN" altLang="en-US" sz="4400" spc="900" dirty="0">
              <a:cs typeface="+mn-ea"/>
              <a:sym typeface="+mn-lt"/>
            </a:endParaRPr>
          </a:p>
        </p:txBody>
      </p:sp>
      <p:grpSp>
        <p:nvGrpSpPr>
          <p:cNvPr id="37" name="组合 36"/>
          <p:cNvGrpSpPr/>
          <p:nvPr/>
        </p:nvGrpSpPr>
        <p:grpSpPr>
          <a:xfrm>
            <a:off x="8068613" y="0"/>
            <a:ext cx="4142901" cy="6858000"/>
            <a:chOff x="8106182" y="0"/>
            <a:chExt cx="4142901" cy="6858000"/>
          </a:xfrm>
        </p:grpSpPr>
        <p:pic>
          <p:nvPicPr>
            <p:cNvPr id="31" name="图片 30"/>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8106182" y="0"/>
              <a:ext cx="4128909" cy="6858000"/>
            </a:xfrm>
            <a:prstGeom prst="rect">
              <a:avLst/>
            </a:prstGeom>
          </p:spPr>
        </p:pic>
        <p:sp>
          <p:nvSpPr>
            <p:cNvPr id="34" name="矩形 33"/>
            <p:cNvSpPr/>
            <p:nvPr/>
          </p:nvSpPr>
          <p:spPr>
            <a:xfrm>
              <a:off x="8120175" y="0"/>
              <a:ext cx="4128908"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图文框 31"/>
          <p:cNvSpPr/>
          <p:nvPr/>
        </p:nvSpPr>
        <p:spPr>
          <a:xfrm>
            <a:off x="984234" y="1122127"/>
            <a:ext cx="8807466" cy="4542503"/>
          </a:xfrm>
          <a:prstGeom prst="frame">
            <a:avLst>
              <a:gd name="adj1" fmla="val 1271"/>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矩形 34"/>
          <p:cNvSpPr/>
          <p:nvPr/>
        </p:nvSpPr>
        <p:spPr>
          <a:xfrm>
            <a:off x="11592784" y="1149958"/>
            <a:ext cx="45719" cy="1572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rot="10800000">
            <a:off x="10460081" y="1057171"/>
            <a:ext cx="677108" cy="4672413"/>
          </a:xfrm>
          <a:prstGeom prst="rect">
            <a:avLst/>
          </a:prstGeom>
          <a:noFill/>
        </p:spPr>
        <p:txBody>
          <a:bodyPr vert="eaVert" wrap="square" rtlCol="0">
            <a:spAutoFit/>
          </a:bodyPr>
          <a:lstStyle/>
          <a:p>
            <a:pPr algn="ctr"/>
            <a:r>
              <a:rPr lang="en-US" altLang="zh-CN" sz="3200" spc="300" dirty="0">
                <a:solidFill>
                  <a:schemeClr val="bg1"/>
                </a:solidFill>
                <a:effectLst>
                  <a:outerShdw blurRad="38100" dist="38100" dir="2700000" algn="tl">
                    <a:srgbClr val="000000">
                      <a:alpha val="43137"/>
                    </a:srgbClr>
                  </a:outerShdw>
                </a:effectLst>
                <a:cs typeface="+mn-ea"/>
                <a:sym typeface="+mn-lt"/>
              </a:rPr>
              <a:t>BUSINESS REPORT</a:t>
            </a:r>
            <a:endParaRPr lang="zh-CN" altLang="en-US" sz="3200" spc="300" dirty="0">
              <a:solidFill>
                <a:schemeClr val="bg1"/>
              </a:solidFill>
              <a:effectLst>
                <a:outerShdw blurRad="38100" dist="38100" dir="2700000" algn="tl">
                  <a:srgbClr val="000000">
                    <a:alpha val="43137"/>
                  </a:srgbClr>
                </a:outerShdw>
              </a:effectLst>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7772">
        <p:random/>
      </p:transition>
    </mc:Choice>
    <mc:Fallback>
      <p:transition spd="slow" advTm="777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heel(1)">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out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out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0" grpId="0"/>
      <p:bldP spid="21" grpId="0"/>
      <p:bldP spid="25" grpId="0"/>
      <p:bldP spid="27" grpId="0"/>
      <p:bldP spid="32" grpId="0" animBg="1"/>
      <p:bldP spid="35"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19853" y="-105509"/>
            <a:ext cx="5552294" cy="5552294"/>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4418402" y="842773"/>
            <a:ext cx="3403602" cy="3403602"/>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566919" y="-882646"/>
            <a:ext cx="7106568" cy="7106568"/>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689378" y="-1876562"/>
            <a:ext cx="8842271" cy="8842271"/>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320701" y="416175"/>
            <a:ext cx="1550599" cy="4508927"/>
          </a:xfrm>
          <a:prstGeom prst="rect">
            <a:avLst/>
          </a:prstGeom>
          <a:noFill/>
        </p:spPr>
        <p:txBody>
          <a:bodyPr wrap="square" rtlCol="0">
            <a:spAutoFit/>
          </a:bodyPr>
          <a:lstStyle/>
          <a:p>
            <a:pPr algn="ctr"/>
            <a:r>
              <a:rPr lang="en-US" altLang="zh-CN" sz="28700" dirty="0">
                <a:solidFill>
                  <a:schemeClr val="tx1">
                    <a:lumMod val="85000"/>
                    <a:lumOff val="15000"/>
                  </a:schemeClr>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1</a:t>
            </a:r>
            <a:endParaRPr lang="zh-CN" altLang="en-US" sz="28700" dirty="0">
              <a:solidFill>
                <a:schemeClr val="tx1">
                  <a:lumMod val="85000"/>
                  <a:lumOff val="15000"/>
                </a:schemeClr>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5" name="椭圆 4"/>
          <p:cNvSpPr/>
          <p:nvPr/>
        </p:nvSpPr>
        <p:spPr>
          <a:xfrm>
            <a:off x="6584335" y="3443889"/>
            <a:ext cx="286965" cy="286965"/>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3525623" y="4465996"/>
            <a:ext cx="5169782" cy="768350"/>
          </a:xfrm>
          <a:prstGeom prst="rect">
            <a:avLst/>
          </a:prstGeom>
          <a:noFill/>
        </p:spPr>
        <p:txBody>
          <a:bodyPr wrap="square" rtlCol="0">
            <a:spAutoFit/>
          </a:bodyPr>
          <a:lstStyle/>
          <a:p>
            <a:pPr algn="ctr"/>
            <a:r>
              <a:rPr lang="zh-CN" altLang="en-US" sz="4400" spc="1400" dirty="0">
                <a:solidFill>
                  <a:schemeClr val="tx1">
                    <a:lumMod val="75000"/>
                    <a:lumOff val="25000"/>
                  </a:schemeClr>
                </a:solidFill>
                <a:cs typeface="+mn-ea"/>
                <a:sym typeface="+mn-lt"/>
              </a:rPr>
              <a:t>工作概述</a:t>
            </a:r>
            <a:endParaRPr lang="zh-CN" altLang="en-US" sz="4400" spc="14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444">
        <p:random/>
      </p:transition>
    </mc:Choice>
    <mc:Fallback>
      <p:transition spd="slow" advTm="34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978674" y="2469342"/>
            <a:ext cx="1106455" cy="1108570"/>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smtClean="0">
                  <a:solidFill>
                    <a:sysClr val="window" lastClr="FFFFFF"/>
                  </a:solidFill>
                  <a:latin typeface="Bodoni MT" panose="02070603080606020203"/>
                  <a:ea typeface="微软雅黑" panose="020B0503020204020204" charset="-122"/>
                </a:rPr>
                <a:t>了解公司</a:t>
              </a:r>
              <a:endParaRPr lang="zh-CN" altLang="en-US" sz="1600" kern="0" dirty="0">
                <a:solidFill>
                  <a:sysClr val="window" lastClr="FFFFFF"/>
                </a:solidFill>
                <a:latin typeface="Bodoni MT" panose="02070603080606020203"/>
                <a:ea typeface="微软雅黑" panose="020B0503020204020204" charset="-122"/>
              </a:endParaRP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5" name="组合 4"/>
          <p:cNvGrpSpPr/>
          <p:nvPr/>
        </p:nvGrpSpPr>
        <p:grpSpPr bwMode="auto">
          <a:xfrm>
            <a:off x="4918672" y="1735233"/>
            <a:ext cx="1108570" cy="1106455"/>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smtClean="0">
                  <a:solidFill>
                    <a:sysClr val="window" lastClr="FFFFFF"/>
                  </a:solidFill>
                  <a:latin typeface="Bodoni MT" panose="02070603080606020203"/>
                  <a:ea typeface="微软雅黑" panose="020B0503020204020204" charset="-122"/>
                </a:rPr>
                <a:t>熟悉</a:t>
              </a:r>
              <a:r>
                <a:rPr lang="zh-CN" altLang="en-US" sz="1600" kern="0" dirty="0" smtClean="0">
                  <a:solidFill>
                    <a:sysClr val="window" lastClr="FFFFFF"/>
                  </a:solidFill>
                  <a:latin typeface="Bodoni MT" panose="02070603080606020203"/>
                  <a:ea typeface="微软雅黑" panose="020B0503020204020204" charset="-122"/>
                </a:rPr>
                <a:t>软件</a:t>
              </a:r>
              <a:endParaRPr lang="zh-CN" altLang="en-US" sz="1600" kern="0" dirty="0" smtClean="0">
                <a:solidFill>
                  <a:sysClr val="window" lastClr="FFFFFF"/>
                </a:solidFill>
                <a:latin typeface="Bodoni MT" panose="02070603080606020203"/>
                <a:ea typeface="微软雅黑" panose="020B0503020204020204" charset="-122"/>
              </a:endParaRP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8" name="组合 7"/>
          <p:cNvGrpSpPr/>
          <p:nvPr/>
        </p:nvGrpSpPr>
        <p:grpSpPr bwMode="auto">
          <a:xfrm>
            <a:off x="4918672" y="3302888"/>
            <a:ext cx="1108570" cy="1106456"/>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smtClean="0">
                  <a:solidFill>
                    <a:sysClr val="window" lastClr="FFFFFF"/>
                  </a:solidFill>
                  <a:latin typeface="Bodoni MT" panose="02070603080606020203"/>
                  <a:ea typeface="微软雅黑" panose="020B0503020204020204" charset="-122"/>
                </a:rPr>
                <a:t>去</a:t>
              </a:r>
              <a:r>
                <a:rPr lang="zh-CN" altLang="en-US" sz="1600" kern="0" dirty="0" smtClean="0">
                  <a:solidFill>
                    <a:sysClr val="window" lastClr="FFFFFF"/>
                  </a:solidFill>
                  <a:latin typeface="Bodoni MT" panose="02070603080606020203"/>
                  <a:ea typeface="微软雅黑" panose="020B0503020204020204" charset="-122"/>
                </a:rPr>
                <a:t>工地实习</a:t>
              </a:r>
              <a:endParaRPr lang="zh-CN" altLang="en-US" sz="1600" kern="0" dirty="0" smtClean="0">
                <a:solidFill>
                  <a:sysClr val="window" lastClr="FFFFFF"/>
                </a:solidFill>
                <a:latin typeface="Bodoni MT" panose="02070603080606020203"/>
                <a:ea typeface="微软雅黑" panose="020B0503020204020204" charset="-122"/>
              </a:endParaRP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1" name="组合 10"/>
          <p:cNvGrpSpPr/>
          <p:nvPr/>
        </p:nvGrpSpPr>
        <p:grpSpPr bwMode="auto">
          <a:xfrm>
            <a:off x="6981376" y="931307"/>
            <a:ext cx="1106455" cy="1108570"/>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en-US" altLang="zh-CN" sz="1600" kern="0" dirty="0" smtClean="0">
                  <a:solidFill>
                    <a:sysClr val="window" lastClr="FFFFFF"/>
                  </a:solidFill>
                  <a:latin typeface="Bodoni MT" panose="02070603080606020203"/>
                  <a:ea typeface="微软雅黑" panose="020B0503020204020204" charset="-122"/>
                </a:rPr>
                <a:t>Cad</a:t>
              </a:r>
              <a:r>
                <a:rPr lang="zh-CN" altLang="en-US" sz="1600" kern="0" dirty="0" smtClean="0">
                  <a:solidFill>
                    <a:sysClr val="window" lastClr="FFFFFF"/>
                  </a:solidFill>
                  <a:latin typeface="Bodoni MT" panose="02070603080606020203"/>
                  <a:ea typeface="微软雅黑" panose="020B0503020204020204" charset="-122"/>
                </a:rPr>
                <a:t>平面图</a:t>
              </a:r>
              <a:endParaRPr lang="en-US" altLang="zh-CN" sz="1600" kern="0" dirty="0">
                <a:solidFill>
                  <a:sysClr val="window" lastClr="FFFFFF"/>
                </a:solidFill>
                <a:latin typeface="Bodoni MT" panose="02070603080606020203"/>
                <a:ea typeface="微软雅黑" panose="020B0503020204020204" charset="-122"/>
              </a:endParaRP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4" name="组合 13"/>
          <p:cNvGrpSpPr/>
          <p:nvPr/>
        </p:nvGrpSpPr>
        <p:grpSpPr bwMode="auto">
          <a:xfrm>
            <a:off x="6994070" y="4151239"/>
            <a:ext cx="1108570" cy="1106455"/>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en-US" altLang="zh-CN" sz="1600" kern="0" dirty="0" smtClean="0">
                  <a:solidFill>
                    <a:sysClr val="window" lastClr="FFFFFF"/>
                  </a:solidFill>
                  <a:latin typeface="Bodoni MT" panose="02070603080606020203"/>
                  <a:ea typeface="微软雅黑" panose="020B0503020204020204" charset="-122"/>
                </a:rPr>
                <a:t>su</a:t>
              </a:r>
              <a:r>
                <a:rPr lang="zh-CN" altLang="en-US" sz="1600" kern="0" dirty="0" smtClean="0">
                  <a:solidFill>
                    <a:sysClr val="window" lastClr="FFFFFF"/>
                  </a:solidFill>
                  <a:latin typeface="Bodoni MT" panose="02070603080606020203"/>
                  <a:ea typeface="微软雅黑" panose="020B0503020204020204" charset="-122"/>
                </a:rPr>
                <a:t>效果图</a:t>
              </a:r>
              <a:endParaRPr lang="zh-CN" altLang="en-US" sz="1600" kern="0" dirty="0" smtClean="0">
                <a:solidFill>
                  <a:sysClr val="window" lastClr="FFFFFF"/>
                </a:solidFill>
                <a:latin typeface="Bodoni MT" panose="02070603080606020203"/>
                <a:ea typeface="微软雅黑" panose="020B0503020204020204" charset="-122"/>
              </a:endParaRP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7" name="组合 16"/>
          <p:cNvGrpSpPr/>
          <p:nvPr/>
        </p:nvGrpSpPr>
        <p:grpSpPr bwMode="auto">
          <a:xfrm>
            <a:off x="6981376" y="2541275"/>
            <a:ext cx="1106455" cy="1106456"/>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smtClean="0">
                  <a:solidFill>
                    <a:sysClr val="window" lastClr="FFFFFF"/>
                  </a:solidFill>
                  <a:latin typeface="Bodoni MT" panose="02070603080606020203"/>
                  <a:ea typeface="微软雅黑" panose="020B0503020204020204" charset="-122"/>
                </a:rPr>
                <a:t>平面布置图</a:t>
              </a:r>
              <a:endParaRPr lang="zh-CN" altLang="en-US" sz="1600" kern="0" dirty="0">
                <a:solidFill>
                  <a:sysClr val="window" lastClr="FFFFFF"/>
                </a:solidFill>
                <a:latin typeface="Bodoni MT" panose="02070603080606020203"/>
                <a:ea typeface="微软雅黑" panose="020B0503020204020204" charset="-122"/>
              </a:endParaRP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cxnSp>
        <p:nvCxnSpPr>
          <p:cNvPr id="20" name="直接连接符 19"/>
          <p:cNvCxnSpPr>
            <a:cxnSpLocks noChangeShapeType="1"/>
            <a:stCxn id="4" idx="7"/>
            <a:endCxn id="7" idx="2"/>
          </p:cNvCxnSpPr>
          <p:nvPr/>
        </p:nvCxnSpPr>
        <p:spPr bwMode="auto">
          <a:xfrm flipV="1">
            <a:off x="3922229" y="2289520"/>
            <a:ext cx="996445" cy="342726"/>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3922229" y="3415013"/>
            <a:ext cx="996445" cy="440043"/>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5864343" y="4246442"/>
            <a:ext cx="1129728" cy="456969"/>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5864344" y="1485592"/>
            <a:ext cx="1117034" cy="412541"/>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6027242" y="2289520"/>
            <a:ext cx="1114919" cy="414656"/>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6027242" y="3486944"/>
            <a:ext cx="1114919" cy="368113"/>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8534223" y="1264314"/>
            <a:ext cx="3656272" cy="283210"/>
          </a:xfrm>
          <a:prstGeom prst="rect">
            <a:avLst/>
          </a:prstGeom>
          <a:noFill/>
          <a:ln w="9525">
            <a:noFill/>
            <a:miter lim="800000"/>
          </a:ln>
        </p:spPr>
        <p:txBody>
          <a:bodyPr wrap="square">
            <a:spAutoFit/>
          </a:bodyPr>
          <a:lstStyle/>
          <a:p>
            <a:pPr algn="just">
              <a:lnSpc>
                <a:spcPts val="1500"/>
              </a:lnSpc>
            </a:pPr>
            <a:r>
              <a:rPr lang="zh-CN" altLang="en-US" sz="1200" dirty="0" smtClean="0">
                <a:solidFill>
                  <a:schemeClr val="tx1">
                    <a:lumMod val="50000"/>
                    <a:lumOff val="50000"/>
                  </a:schemeClr>
                </a:solidFill>
                <a:latin typeface="微软雅黑" panose="020B0503020204020204" charset="-122"/>
                <a:ea typeface="微软雅黑" panose="020B0503020204020204" charset="-122"/>
              </a:rPr>
              <a:t>第一周：我们完成了一个复式的</a:t>
            </a:r>
            <a:r>
              <a:rPr lang="zh-CN" altLang="en-US" sz="1200" dirty="0" smtClean="0">
                <a:solidFill>
                  <a:schemeClr val="tx1">
                    <a:lumMod val="50000"/>
                    <a:lumOff val="50000"/>
                  </a:schemeClr>
                </a:solidFill>
                <a:latin typeface="微软雅黑" panose="020B0503020204020204" charset="-122"/>
                <a:ea typeface="微软雅黑" panose="020B0503020204020204" charset="-122"/>
              </a:rPr>
              <a:t>平面图</a:t>
            </a:r>
            <a:endParaRPr lang="zh-CN" altLang="en-US" sz="1200" dirty="0" smtClean="0">
              <a:solidFill>
                <a:schemeClr val="tx1">
                  <a:lumMod val="50000"/>
                  <a:lumOff val="50000"/>
                </a:schemeClr>
              </a:solidFill>
              <a:latin typeface="微软雅黑" panose="020B0503020204020204" charset="-122"/>
              <a:ea typeface="微软雅黑" panose="020B0503020204020204" charset="-122"/>
            </a:endParaRPr>
          </a:p>
        </p:txBody>
      </p:sp>
      <p:sp>
        <p:nvSpPr>
          <p:cNvPr id="27" name="矩形 26"/>
          <p:cNvSpPr>
            <a:spLocks noChangeArrowheads="1"/>
          </p:cNvSpPr>
          <p:nvPr/>
        </p:nvSpPr>
        <p:spPr bwMode="auto">
          <a:xfrm>
            <a:off x="8534223" y="2835235"/>
            <a:ext cx="3656272" cy="283210"/>
          </a:xfrm>
          <a:prstGeom prst="rect">
            <a:avLst/>
          </a:prstGeom>
          <a:noFill/>
          <a:ln w="9525">
            <a:noFill/>
            <a:miter lim="800000"/>
          </a:ln>
        </p:spPr>
        <p:txBody>
          <a:bodyPr wrap="square">
            <a:spAutoFit/>
          </a:bodyPr>
          <a:lstStyle/>
          <a:p>
            <a:pPr algn="just">
              <a:lnSpc>
                <a:spcPts val="1500"/>
              </a:lnSpc>
            </a:pPr>
            <a:r>
              <a:rPr lang="zh-CN" altLang="en-US" sz="1200" dirty="0" smtClean="0">
                <a:solidFill>
                  <a:schemeClr val="tx1">
                    <a:lumMod val="50000"/>
                    <a:lumOff val="50000"/>
                  </a:schemeClr>
                </a:solidFill>
                <a:latin typeface="微软雅黑" panose="020B0503020204020204" charset="-122"/>
                <a:ea typeface="微软雅黑" panose="020B0503020204020204" charset="-122"/>
              </a:rPr>
              <a:t>第二周：确定风格，并且用</a:t>
            </a:r>
            <a:r>
              <a:rPr lang="en-US" altLang="zh-CN" sz="1200" dirty="0" smtClean="0">
                <a:solidFill>
                  <a:schemeClr val="tx1">
                    <a:lumMod val="50000"/>
                    <a:lumOff val="50000"/>
                  </a:schemeClr>
                </a:solidFill>
                <a:latin typeface="微软雅黑" panose="020B0503020204020204" charset="-122"/>
                <a:ea typeface="微软雅黑" panose="020B0503020204020204" charset="-122"/>
              </a:rPr>
              <a:t>su</a:t>
            </a:r>
            <a:r>
              <a:rPr lang="zh-CN" altLang="en-US" sz="1200" dirty="0" smtClean="0">
                <a:solidFill>
                  <a:schemeClr val="tx1">
                    <a:lumMod val="50000"/>
                    <a:lumOff val="50000"/>
                  </a:schemeClr>
                </a:solidFill>
                <a:latin typeface="微软雅黑" panose="020B0503020204020204" charset="-122"/>
                <a:ea typeface="微软雅黑" panose="020B0503020204020204" charset="-122"/>
              </a:rPr>
              <a:t>布置完了</a:t>
            </a:r>
            <a:endParaRPr lang="zh-CN" altLang="en-US" sz="1200" dirty="0" smtClean="0">
              <a:solidFill>
                <a:schemeClr val="tx1">
                  <a:lumMod val="50000"/>
                  <a:lumOff val="50000"/>
                </a:schemeClr>
              </a:solidFill>
              <a:latin typeface="微软雅黑" panose="020B0503020204020204" charset="-122"/>
              <a:ea typeface="微软雅黑" panose="020B0503020204020204" charset="-122"/>
            </a:endParaRPr>
          </a:p>
        </p:txBody>
      </p:sp>
      <p:sp>
        <p:nvSpPr>
          <p:cNvPr id="28" name="矩形 27"/>
          <p:cNvSpPr>
            <a:spLocks noChangeArrowheads="1"/>
          </p:cNvSpPr>
          <p:nvPr/>
        </p:nvSpPr>
        <p:spPr bwMode="auto">
          <a:xfrm>
            <a:off x="8534221" y="4407226"/>
            <a:ext cx="3560312" cy="283210"/>
          </a:xfrm>
          <a:prstGeom prst="rect">
            <a:avLst/>
          </a:prstGeom>
          <a:noFill/>
          <a:ln w="9525">
            <a:noFill/>
            <a:miter lim="800000"/>
          </a:ln>
        </p:spPr>
        <p:txBody>
          <a:bodyPr wrap="square">
            <a:spAutoFit/>
          </a:bodyPr>
          <a:lstStyle/>
          <a:p>
            <a:pPr algn="just">
              <a:lnSpc>
                <a:spcPts val="1500"/>
              </a:lnSpc>
            </a:pPr>
            <a:r>
              <a:rPr lang="zh-CN" altLang="en-US" sz="1200" dirty="0" smtClean="0">
                <a:solidFill>
                  <a:schemeClr val="tx1">
                    <a:lumMod val="50000"/>
                    <a:lumOff val="50000"/>
                  </a:schemeClr>
                </a:solidFill>
                <a:latin typeface="微软雅黑" panose="020B0503020204020204" charset="-122"/>
                <a:ea typeface="微软雅黑" panose="020B0503020204020204" charset="-122"/>
              </a:rPr>
              <a:t>第三周：做英语机构以及一点点的</a:t>
            </a:r>
            <a:r>
              <a:rPr lang="zh-CN" altLang="en-US" sz="1200" dirty="0" smtClean="0">
                <a:solidFill>
                  <a:schemeClr val="tx1">
                    <a:lumMod val="50000"/>
                    <a:lumOff val="50000"/>
                  </a:schemeClr>
                </a:solidFill>
                <a:latin typeface="微软雅黑" panose="020B0503020204020204" charset="-122"/>
                <a:ea typeface="微软雅黑" panose="020B0503020204020204" charset="-122"/>
              </a:rPr>
              <a:t>毕业设计</a:t>
            </a:r>
            <a:endParaRPr lang="zh-CN" altLang="en-US" sz="1200" dirty="0" smtClean="0">
              <a:solidFill>
                <a:schemeClr val="tx1">
                  <a:lumMod val="50000"/>
                  <a:lumOff val="50000"/>
                </a:schemeClr>
              </a:solidFill>
              <a:latin typeface="微软雅黑" panose="020B0503020204020204" charset="-122"/>
              <a:ea typeface="微软雅黑" panose="020B0503020204020204" charset="-122"/>
            </a:endParaRPr>
          </a:p>
        </p:txBody>
      </p:sp>
      <p:grpSp>
        <p:nvGrpSpPr>
          <p:cNvPr id="66" name="PA_组合 185"/>
          <p:cNvGrpSpPr/>
          <p:nvPr>
            <p:custDataLst>
              <p:tags r:id="rId1"/>
            </p:custDataLst>
          </p:nvPr>
        </p:nvGrpSpPr>
        <p:grpSpPr>
          <a:xfrm flipH="1">
            <a:off x="1392639" y="3573192"/>
            <a:ext cx="1518020" cy="2038659"/>
            <a:chOff x="6078538" y="1790701"/>
            <a:chExt cx="2744788" cy="3686175"/>
          </a:xfrm>
          <a:solidFill>
            <a:schemeClr val="bg1"/>
          </a:solidFill>
        </p:grpSpPr>
        <p:sp>
          <p:nvSpPr>
            <p:cNvPr id="6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noAutofit/>
            </a:bodyPr>
            <a:lstStyle/>
            <a:p>
              <a:endParaRPr lang="zh-CN" altLang="en-US" sz="2400"/>
            </a:p>
          </p:txBody>
        </p:sp>
        <p:sp>
          <p:nvSpPr>
            <p:cNvPr id="6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noAutofit/>
            </a:bodyPr>
            <a:lstStyle/>
            <a:p>
              <a:endParaRPr lang="zh-CN" altLang="en-US" sz="2400"/>
            </a:p>
          </p:txBody>
        </p:sp>
        <p:grpSp>
          <p:nvGrpSpPr>
            <p:cNvPr id="69" name="组合 188"/>
            <p:cNvGrpSpPr/>
            <p:nvPr/>
          </p:nvGrpSpPr>
          <p:grpSpPr>
            <a:xfrm>
              <a:off x="6670676" y="1868488"/>
              <a:ext cx="2152650" cy="3608388"/>
              <a:chOff x="6670676" y="1868488"/>
              <a:chExt cx="2152650" cy="3608388"/>
            </a:xfrm>
            <a:grpFill/>
          </p:grpSpPr>
          <p:sp>
            <p:nvSpPr>
              <p:cNvPr id="71" name="Freeform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2" name="Freeform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noAutofit/>
              </a:bodyPr>
              <a:lstStyle/>
              <a:p>
                <a:endParaRPr lang="zh-CN" altLang="en-US" sz="2400"/>
              </a:p>
            </p:txBody>
          </p:sp>
          <p:sp>
            <p:nvSpPr>
              <p:cNvPr id="74" name="Freeform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5" name="Freeform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6" name="Freeform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7" name="Freeform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8" name="Oval 132"/>
              <p:cNvSpPr>
                <a:spLocks noChangeArrowheads="1"/>
              </p:cNvSpPr>
              <p:nvPr/>
            </p:nvSpPr>
            <p:spPr bwMode="auto">
              <a:xfrm>
                <a:off x="8180388" y="2222501"/>
                <a:ext cx="93663" cy="95250"/>
              </a:xfrm>
              <a:prstGeom prst="ellipse">
                <a:avLst/>
              </a:pr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79" name="Freeform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80" name="Freeform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sp>
            <p:nvSpPr>
              <p:cNvPr id="81" name="Oval 183"/>
              <p:cNvSpPr>
                <a:spLocks noChangeArrowheads="1"/>
              </p:cNvSpPr>
              <p:nvPr/>
            </p:nvSpPr>
            <p:spPr bwMode="auto">
              <a:xfrm>
                <a:off x="8180388" y="2222501"/>
                <a:ext cx="93663" cy="95250"/>
              </a:xfrm>
              <a:prstGeom prst="ellipse">
                <a:avLst/>
              </a:pr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grpSp>
        <p:sp>
          <p:nvSpPr>
            <p:cNvPr id="70" name="Freeform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p:spPr>
          <p:style>
            <a:lnRef idx="0">
              <a:schemeClr val="accent5"/>
            </a:lnRef>
            <a:fillRef idx="3">
              <a:schemeClr val="accent5"/>
            </a:fillRef>
            <a:effectRef idx="3">
              <a:schemeClr val="accent5"/>
            </a:effectRef>
            <a:fontRef idx="minor">
              <a:schemeClr val="lt1"/>
            </a:fontRef>
          </p:style>
          <p:txBody>
            <a:bodyPr vert="horz" wrap="square" lIns="121889" tIns="60944" rIns="121889" bIns="60944" numCol="1" anchor="t" anchorCtr="0" compatLnSpc="1"/>
            <a:lstStyle/>
            <a:p>
              <a:endParaRPr lang="zh-CN" altLang="en-US" sz="2400"/>
            </a:p>
          </p:txBody>
        </p:sp>
      </p:grpSp>
      <p:sp>
        <p:nvSpPr>
          <p:cNvPr id="82" name="PA_自由: 形状 201"/>
          <p:cNvSpPr/>
          <p:nvPr>
            <p:custDataLst>
              <p:tags r:id="rId2"/>
            </p:custDataLst>
          </p:nvPr>
        </p:nvSpPr>
        <p:spPr>
          <a:xfrm>
            <a:off x="768723" y="5396945"/>
            <a:ext cx="2301765" cy="449457"/>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 fill="hold"/>
                                        <p:tgtEl>
                                          <p:spTgt spid="2"/>
                                        </p:tgtEl>
                                        <p:attrNameLst>
                                          <p:attrName>ppt_w</p:attrName>
                                        </p:attrNameLst>
                                      </p:cBhvr>
                                      <p:tavLst>
                                        <p:tav tm="0">
                                          <p:val>
                                            <p:fltVal val="0"/>
                                          </p:val>
                                        </p:tav>
                                        <p:tav tm="100000">
                                          <p:val>
                                            <p:strVal val="#ppt_w"/>
                                          </p:val>
                                        </p:tav>
                                      </p:tavLst>
                                    </p:anim>
                                    <p:anim calcmode="lin" valueType="num">
                                      <p:cBhvr>
                                        <p:cTn id="15" dur="200" fill="hold"/>
                                        <p:tgtEl>
                                          <p:spTgt spid="2"/>
                                        </p:tgtEl>
                                        <p:attrNameLst>
                                          <p:attrName>ppt_h</p:attrName>
                                        </p:attrNameLst>
                                      </p:cBhvr>
                                      <p:tavLst>
                                        <p:tav tm="0">
                                          <p:val>
                                            <p:fltVal val="0"/>
                                          </p:val>
                                        </p:tav>
                                        <p:tav tm="100000">
                                          <p:val>
                                            <p:strVal val="#ppt_h"/>
                                          </p:val>
                                        </p:tav>
                                      </p:tavLst>
                                    </p:anim>
                                    <p:animEffect transition="in" filter="fade">
                                      <p:cBhvr>
                                        <p:cTn id="16" dur="200"/>
                                        <p:tgtEl>
                                          <p:spTgt spid="2"/>
                                        </p:tgtEl>
                                      </p:cBhvr>
                                    </p:animEffect>
                                  </p:childTnLst>
                                </p:cTn>
                              </p:par>
                              <p:par>
                                <p:cTn id="17" presetID="6" presetClass="emph" presetSubtype="0" autoRev="1" fill="hold" nodeType="withEffect">
                                  <p:stCondLst>
                                    <p:cond delay="200"/>
                                  </p:stCondLst>
                                  <p:childTnLst>
                                    <p:animScale>
                                      <p:cBhvr>
                                        <p:cTn id="18" dur="200" fill="hold"/>
                                        <p:tgtEl>
                                          <p:spTgt spid="2"/>
                                        </p:tgtEl>
                                      </p:cBhvr>
                                      <p:by x="130000" y="130000"/>
                                    </p:animScale>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00" fill="hold"/>
                                        <p:tgtEl>
                                          <p:spTgt spid="5"/>
                                        </p:tgtEl>
                                        <p:attrNameLst>
                                          <p:attrName>ppt_w</p:attrName>
                                        </p:attrNameLst>
                                      </p:cBhvr>
                                      <p:tavLst>
                                        <p:tav tm="0">
                                          <p:val>
                                            <p:fltVal val="0"/>
                                          </p:val>
                                        </p:tav>
                                        <p:tav tm="100000">
                                          <p:val>
                                            <p:strVal val="#ppt_w"/>
                                          </p:val>
                                        </p:tav>
                                      </p:tavLst>
                                    </p:anim>
                                    <p:anim calcmode="lin" valueType="num">
                                      <p:cBhvr>
                                        <p:cTn id="30" dur="200" fill="hold"/>
                                        <p:tgtEl>
                                          <p:spTgt spid="5"/>
                                        </p:tgtEl>
                                        <p:attrNameLst>
                                          <p:attrName>ppt_h</p:attrName>
                                        </p:attrNameLst>
                                      </p:cBhvr>
                                      <p:tavLst>
                                        <p:tav tm="0">
                                          <p:val>
                                            <p:fltVal val="0"/>
                                          </p:val>
                                        </p:tav>
                                        <p:tav tm="100000">
                                          <p:val>
                                            <p:strVal val="#ppt_h"/>
                                          </p:val>
                                        </p:tav>
                                      </p:tavLst>
                                    </p:anim>
                                    <p:animEffect transition="in" filter="fade">
                                      <p:cBhvr>
                                        <p:cTn id="31" dur="200"/>
                                        <p:tgtEl>
                                          <p:spTgt spid="5"/>
                                        </p:tgtEl>
                                      </p:cBhvr>
                                    </p:animEffect>
                                  </p:childTnLst>
                                </p:cTn>
                              </p:par>
                              <p:par>
                                <p:cTn id="32" presetID="6" presetClass="emph" presetSubtype="0" autoRev="1" fill="hold" nodeType="withEffect">
                                  <p:stCondLst>
                                    <p:cond delay="200"/>
                                  </p:stCondLst>
                                  <p:childTnLst>
                                    <p:animScale>
                                      <p:cBhvr>
                                        <p:cTn id="33" dur="200" fill="hold"/>
                                        <p:tgtEl>
                                          <p:spTgt spid="5"/>
                                        </p:tgtEl>
                                      </p:cBhvr>
                                      <p:by x="130000" y="130000"/>
                                    </p:animScale>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 fill="hold"/>
                                        <p:tgtEl>
                                          <p:spTgt spid="8"/>
                                        </p:tgtEl>
                                        <p:attrNameLst>
                                          <p:attrName>ppt_w</p:attrName>
                                        </p:attrNameLst>
                                      </p:cBhvr>
                                      <p:tavLst>
                                        <p:tav tm="0">
                                          <p:val>
                                            <p:fltVal val="0"/>
                                          </p:val>
                                        </p:tav>
                                        <p:tav tm="100000">
                                          <p:val>
                                            <p:strVal val="#ppt_w"/>
                                          </p:val>
                                        </p:tav>
                                      </p:tavLst>
                                    </p:anim>
                                    <p:anim calcmode="lin" valueType="num">
                                      <p:cBhvr>
                                        <p:cTn id="38" dur="200" fill="hold"/>
                                        <p:tgtEl>
                                          <p:spTgt spid="8"/>
                                        </p:tgtEl>
                                        <p:attrNameLst>
                                          <p:attrName>ppt_h</p:attrName>
                                        </p:attrNameLst>
                                      </p:cBhvr>
                                      <p:tavLst>
                                        <p:tav tm="0">
                                          <p:val>
                                            <p:fltVal val="0"/>
                                          </p:val>
                                        </p:tav>
                                        <p:tav tm="100000">
                                          <p:val>
                                            <p:strVal val="#ppt_h"/>
                                          </p:val>
                                        </p:tav>
                                      </p:tavLst>
                                    </p:anim>
                                    <p:animEffect transition="in" filter="fade">
                                      <p:cBhvr>
                                        <p:cTn id="39" dur="200"/>
                                        <p:tgtEl>
                                          <p:spTgt spid="8"/>
                                        </p:tgtEl>
                                      </p:cBhvr>
                                    </p:animEffect>
                                  </p:childTnLst>
                                </p:cTn>
                              </p:par>
                              <p:par>
                                <p:cTn id="40" presetID="6" presetClass="emph" presetSubtype="0" autoRev="1" fill="hold" nodeType="withEffect">
                                  <p:stCondLst>
                                    <p:cond delay="200"/>
                                  </p:stCondLst>
                                  <p:childTnLst>
                                    <p:animScale>
                                      <p:cBhvr>
                                        <p:cTn id="41" dur="200" fill="hold"/>
                                        <p:tgtEl>
                                          <p:spTgt spid="8"/>
                                        </p:tgtEl>
                                      </p:cBhvr>
                                      <p:by x="130000" y="130000"/>
                                    </p:animScale>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200"/>
                                        <p:tgtEl>
                                          <p:spTgt spid="23"/>
                                        </p:tgtEl>
                                      </p:cBhvr>
                                    </p:animEffect>
                                  </p:childTnLst>
                                </p:cTn>
                              </p:par>
                              <p:par>
                                <p:cTn id="46" presetID="22" presetClass="entr" presetSubtype="8"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200"/>
                                        <p:tgtEl>
                                          <p:spTgt spid="24"/>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2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200"/>
                                        <p:tgtEl>
                                          <p:spTgt spid="22"/>
                                        </p:tgtEl>
                                      </p:cBhvr>
                                    </p:animEffect>
                                  </p:childTnLst>
                                </p:cTn>
                              </p:par>
                            </p:childTnLst>
                          </p:cTn>
                        </p:par>
                        <p:par>
                          <p:cTn id="55" fill="hold">
                            <p:stCondLst>
                              <p:cond delay="30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00" fill="hold"/>
                                        <p:tgtEl>
                                          <p:spTgt spid="11"/>
                                        </p:tgtEl>
                                        <p:attrNameLst>
                                          <p:attrName>ppt_w</p:attrName>
                                        </p:attrNameLst>
                                      </p:cBhvr>
                                      <p:tavLst>
                                        <p:tav tm="0">
                                          <p:val>
                                            <p:fltVal val="0"/>
                                          </p:val>
                                        </p:tav>
                                        <p:tav tm="100000">
                                          <p:val>
                                            <p:strVal val="#ppt_w"/>
                                          </p:val>
                                        </p:tav>
                                      </p:tavLst>
                                    </p:anim>
                                    <p:anim calcmode="lin" valueType="num">
                                      <p:cBhvr>
                                        <p:cTn id="59" dur="200" fill="hold"/>
                                        <p:tgtEl>
                                          <p:spTgt spid="11"/>
                                        </p:tgtEl>
                                        <p:attrNameLst>
                                          <p:attrName>ppt_h</p:attrName>
                                        </p:attrNameLst>
                                      </p:cBhvr>
                                      <p:tavLst>
                                        <p:tav tm="0">
                                          <p:val>
                                            <p:fltVal val="0"/>
                                          </p:val>
                                        </p:tav>
                                        <p:tav tm="100000">
                                          <p:val>
                                            <p:strVal val="#ppt_h"/>
                                          </p:val>
                                        </p:tav>
                                      </p:tavLst>
                                    </p:anim>
                                    <p:animEffect transition="in" filter="fade">
                                      <p:cBhvr>
                                        <p:cTn id="60" dur="200"/>
                                        <p:tgtEl>
                                          <p:spTgt spid="11"/>
                                        </p:tgtEl>
                                      </p:cBhvr>
                                    </p:animEffect>
                                  </p:childTnLst>
                                </p:cTn>
                              </p:par>
                              <p:par>
                                <p:cTn id="61" presetID="6" presetClass="emph" presetSubtype="0" autoRev="1" fill="hold" nodeType="withEffect">
                                  <p:stCondLst>
                                    <p:cond delay="200"/>
                                  </p:stCondLst>
                                  <p:childTnLst>
                                    <p:animScale>
                                      <p:cBhvr>
                                        <p:cTn id="62" dur="200" fill="hold"/>
                                        <p:tgtEl>
                                          <p:spTgt spid="11"/>
                                        </p:tgtEl>
                                      </p:cBhvr>
                                      <p:by x="130000" y="130000"/>
                                    </p:animScale>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200" fill="hold"/>
                                        <p:tgtEl>
                                          <p:spTgt spid="17"/>
                                        </p:tgtEl>
                                        <p:attrNameLst>
                                          <p:attrName>ppt_w</p:attrName>
                                        </p:attrNameLst>
                                      </p:cBhvr>
                                      <p:tavLst>
                                        <p:tav tm="0">
                                          <p:val>
                                            <p:fltVal val="0"/>
                                          </p:val>
                                        </p:tav>
                                        <p:tav tm="100000">
                                          <p:val>
                                            <p:strVal val="#ppt_w"/>
                                          </p:val>
                                        </p:tav>
                                      </p:tavLst>
                                    </p:anim>
                                    <p:anim calcmode="lin" valueType="num">
                                      <p:cBhvr>
                                        <p:cTn id="67" dur="200" fill="hold"/>
                                        <p:tgtEl>
                                          <p:spTgt spid="17"/>
                                        </p:tgtEl>
                                        <p:attrNameLst>
                                          <p:attrName>ppt_h</p:attrName>
                                        </p:attrNameLst>
                                      </p:cBhvr>
                                      <p:tavLst>
                                        <p:tav tm="0">
                                          <p:val>
                                            <p:fltVal val="0"/>
                                          </p:val>
                                        </p:tav>
                                        <p:tav tm="100000">
                                          <p:val>
                                            <p:strVal val="#ppt_h"/>
                                          </p:val>
                                        </p:tav>
                                      </p:tavLst>
                                    </p:anim>
                                    <p:animEffect transition="in" filter="fade">
                                      <p:cBhvr>
                                        <p:cTn id="68" dur="200"/>
                                        <p:tgtEl>
                                          <p:spTgt spid="17"/>
                                        </p:tgtEl>
                                      </p:cBhvr>
                                    </p:animEffect>
                                  </p:childTnLst>
                                </p:cTn>
                              </p:par>
                              <p:par>
                                <p:cTn id="69" presetID="6" presetClass="emph" presetSubtype="0" autoRev="1" fill="hold" nodeType="withEffect">
                                  <p:stCondLst>
                                    <p:cond delay="200"/>
                                  </p:stCondLst>
                                  <p:childTnLst>
                                    <p:animScale>
                                      <p:cBhvr>
                                        <p:cTn id="70" dur="200" fill="hold"/>
                                        <p:tgtEl>
                                          <p:spTgt spid="17"/>
                                        </p:tgtEl>
                                      </p:cBhvr>
                                      <p:by x="130000" y="130000"/>
                                    </p:animScale>
                                  </p:childTnLst>
                                </p:cTn>
                              </p:par>
                            </p:childTnLst>
                          </p:cTn>
                        </p:par>
                        <p:par>
                          <p:cTn id="71" fill="hold">
                            <p:stCondLst>
                              <p:cond delay="4000"/>
                            </p:stCondLst>
                            <p:childTnLst>
                              <p:par>
                                <p:cTn id="72" presetID="53" presetClass="entr" presetSubtype="16"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200" fill="hold"/>
                                        <p:tgtEl>
                                          <p:spTgt spid="14"/>
                                        </p:tgtEl>
                                        <p:attrNameLst>
                                          <p:attrName>ppt_w</p:attrName>
                                        </p:attrNameLst>
                                      </p:cBhvr>
                                      <p:tavLst>
                                        <p:tav tm="0">
                                          <p:val>
                                            <p:fltVal val="0"/>
                                          </p:val>
                                        </p:tav>
                                        <p:tav tm="100000">
                                          <p:val>
                                            <p:strVal val="#ppt_w"/>
                                          </p:val>
                                        </p:tav>
                                      </p:tavLst>
                                    </p:anim>
                                    <p:anim calcmode="lin" valueType="num">
                                      <p:cBhvr>
                                        <p:cTn id="75" dur="200" fill="hold"/>
                                        <p:tgtEl>
                                          <p:spTgt spid="14"/>
                                        </p:tgtEl>
                                        <p:attrNameLst>
                                          <p:attrName>ppt_h</p:attrName>
                                        </p:attrNameLst>
                                      </p:cBhvr>
                                      <p:tavLst>
                                        <p:tav tm="0">
                                          <p:val>
                                            <p:fltVal val="0"/>
                                          </p:val>
                                        </p:tav>
                                        <p:tav tm="100000">
                                          <p:val>
                                            <p:strVal val="#ppt_h"/>
                                          </p:val>
                                        </p:tav>
                                      </p:tavLst>
                                    </p:anim>
                                    <p:animEffect transition="in" filter="fade">
                                      <p:cBhvr>
                                        <p:cTn id="76" dur="200"/>
                                        <p:tgtEl>
                                          <p:spTgt spid="14"/>
                                        </p:tgtEl>
                                      </p:cBhvr>
                                    </p:animEffect>
                                  </p:childTnLst>
                                </p:cTn>
                              </p:par>
                              <p:par>
                                <p:cTn id="77" presetID="6" presetClass="emph" presetSubtype="0" autoRev="1" fill="hold" nodeType="withEffect">
                                  <p:stCondLst>
                                    <p:cond delay="200"/>
                                  </p:stCondLst>
                                  <p:childTnLst>
                                    <p:animScale>
                                      <p:cBhvr>
                                        <p:cTn id="78" dur="200" fill="hold"/>
                                        <p:tgtEl>
                                          <p:spTgt spid="14"/>
                                        </p:tgtEl>
                                      </p:cBhvr>
                                      <p:by x="130000" y="130000"/>
                                    </p:animScale>
                                  </p:childTnLst>
                                </p:cTn>
                              </p:par>
                            </p:childTnLst>
                          </p:cTn>
                        </p:par>
                        <p:par>
                          <p:cTn id="79" fill="hold">
                            <p:stCondLst>
                              <p:cond delay="4500"/>
                            </p:stCondLst>
                            <p:childTnLst>
                              <p:par>
                                <p:cTn id="80" presetID="12" presetClass="entr" presetSubtype="1"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300"/>
                                        <p:tgtEl>
                                          <p:spTgt spid="26"/>
                                        </p:tgtEl>
                                        <p:attrNameLst>
                                          <p:attrName>ppt_y</p:attrName>
                                        </p:attrNameLst>
                                      </p:cBhvr>
                                      <p:tavLst>
                                        <p:tav tm="0">
                                          <p:val>
                                            <p:strVal val="#ppt_y-#ppt_h*1.125000"/>
                                          </p:val>
                                        </p:tav>
                                        <p:tav tm="100000">
                                          <p:val>
                                            <p:strVal val="#ppt_y"/>
                                          </p:val>
                                        </p:tav>
                                      </p:tavLst>
                                    </p:anim>
                                    <p:animEffect transition="in" filter="wipe(down)">
                                      <p:cBhvr>
                                        <p:cTn id="83" dur="300"/>
                                        <p:tgtEl>
                                          <p:spTgt spid="26"/>
                                        </p:tgtEl>
                                      </p:cBhvr>
                                    </p:animEffect>
                                  </p:childTnLst>
                                </p:cTn>
                              </p:par>
                            </p:childTnLst>
                          </p:cTn>
                        </p:par>
                        <p:par>
                          <p:cTn id="84" fill="hold">
                            <p:stCondLst>
                              <p:cond delay="5000"/>
                            </p:stCondLst>
                            <p:childTnLst>
                              <p:par>
                                <p:cTn id="85" presetID="1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300"/>
                                        <p:tgtEl>
                                          <p:spTgt spid="27"/>
                                        </p:tgtEl>
                                        <p:attrNameLst>
                                          <p:attrName>ppt_y</p:attrName>
                                        </p:attrNameLst>
                                      </p:cBhvr>
                                      <p:tavLst>
                                        <p:tav tm="0">
                                          <p:val>
                                            <p:strVal val="#ppt_y-#ppt_h*1.125000"/>
                                          </p:val>
                                        </p:tav>
                                        <p:tav tm="100000">
                                          <p:val>
                                            <p:strVal val="#ppt_y"/>
                                          </p:val>
                                        </p:tav>
                                      </p:tavLst>
                                    </p:anim>
                                    <p:animEffect transition="in" filter="wipe(down)">
                                      <p:cBhvr>
                                        <p:cTn id="88" dur="300"/>
                                        <p:tgtEl>
                                          <p:spTgt spid="27"/>
                                        </p:tgtEl>
                                      </p:cBhvr>
                                    </p:animEffect>
                                  </p:childTnLst>
                                </p:cTn>
                              </p:par>
                            </p:childTnLst>
                          </p:cTn>
                        </p:par>
                        <p:par>
                          <p:cTn id="89" fill="hold">
                            <p:stCondLst>
                              <p:cond delay="5500"/>
                            </p:stCondLst>
                            <p:childTnLst>
                              <p:par>
                                <p:cTn id="90" presetID="12" presetClass="entr" presetSubtype="1"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300"/>
                                        <p:tgtEl>
                                          <p:spTgt spid="28"/>
                                        </p:tgtEl>
                                        <p:attrNameLst>
                                          <p:attrName>ppt_y</p:attrName>
                                        </p:attrNameLst>
                                      </p:cBhvr>
                                      <p:tavLst>
                                        <p:tav tm="0">
                                          <p:val>
                                            <p:strVal val="#ppt_y-#ppt_h*1.125000"/>
                                          </p:val>
                                        </p:tav>
                                        <p:tav tm="100000">
                                          <p:val>
                                            <p:strVal val="#ppt_y"/>
                                          </p:val>
                                        </p:tav>
                                      </p:tavLst>
                                    </p:anim>
                                    <p:animEffect transition="in" filter="wipe(down)">
                                      <p:cBhvr>
                                        <p:cTn id="93"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8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402069" y="1897450"/>
            <a:ext cx="2328288" cy="893404"/>
            <a:chOff x="8657822" y="2704651"/>
            <a:chExt cx="2328423" cy="892444"/>
          </a:xfrm>
        </p:grpSpPr>
        <p:sp>
          <p:nvSpPr>
            <p:cNvPr id="5"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165">
                <a:defRPr/>
              </a:pPr>
              <a:r>
                <a:rPr lang="zh-CN" altLang="en-US" sz="2400" dirty="0" smtClean="0">
                  <a:solidFill>
                    <a:schemeClr val="tx2">
                      <a:lumMod val="50000"/>
                    </a:schemeClr>
                  </a:solidFill>
                  <a:latin typeface="微软雅黑" panose="020B0503020204020204" charset="-122"/>
                  <a:ea typeface="微软雅黑" panose="020B0503020204020204" charset="-122"/>
                  <a:cs typeface="Clear Sans" panose="020B0503030202020304" pitchFamily="34" charset="0"/>
                </a:rPr>
                <a:t>效果图</a:t>
              </a:r>
              <a:endParaRPr lang="zh-CN" altLang="en-US" sz="2400" dirty="0" smtClean="0">
                <a:solidFill>
                  <a:schemeClr val="tx2">
                    <a:lumMod val="50000"/>
                  </a:schemeClr>
                </a:solidFill>
                <a:latin typeface="微软雅黑" panose="020B0503020204020204" charset="-122"/>
                <a:ea typeface="微软雅黑" panose="020B0503020204020204" charset="-122"/>
                <a:cs typeface="Clear Sans" panose="020B0503030202020304" pitchFamily="34" charset="0"/>
              </a:endParaRPr>
            </a:p>
          </p:txBody>
        </p:sp>
        <p:sp>
          <p:nvSpPr>
            <p:cNvPr id="6" name="TextBox 5"/>
            <p:cNvSpPr txBox="1"/>
            <p:nvPr/>
          </p:nvSpPr>
          <p:spPr>
            <a:xfrm>
              <a:off x="8738769" y="3043970"/>
              <a:ext cx="2247476" cy="553125"/>
            </a:xfrm>
            <a:prstGeom prst="rect">
              <a:avLst/>
            </a:prstGeom>
            <a:noFill/>
          </p:spPr>
          <p:txBody>
            <a:bodyPr lIns="0" tIns="0" rIns="0" bIns="0">
              <a:spAutoFit/>
            </a:bodyPr>
            <a:lstStyle/>
            <a:p>
              <a:pPr defTabSz="1087755">
                <a:defRPr/>
              </a:pP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通过自己画的</a:t>
              </a:r>
              <a:r>
                <a:rPr lang="en-US" altLang="zh-CN"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cad</a:t>
              </a: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，确定了现代简约风的装修风格，用</a:t>
              </a:r>
              <a:r>
                <a:rPr lang="en-US" altLang="zh-CN"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su</a:t>
              </a: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布置</a:t>
              </a: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出来了。</a:t>
              </a:r>
              <a:endPar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3" name="Group 6"/>
          <p:cNvGrpSpPr/>
          <p:nvPr/>
        </p:nvGrpSpPr>
        <p:grpSpPr bwMode="auto">
          <a:xfrm>
            <a:off x="1534652" y="1897451"/>
            <a:ext cx="2282262" cy="708620"/>
            <a:chOff x="1586753" y="2220559"/>
            <a:chExt cx="2282697" cy="707858"/>
          </a:xfrm>
        </p:grpSpPr>
        <p:sp>
          <p:nvSpPr>
            <p:cNvPr id="8"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165">
                <a:defRPr/>
              </a:pPr>
              <a:r>
                <a:rPr lang="en-US" altLang="zh-CN" sz="2400" dirty="0" smtClean="0">
                  <a:solidFill>
                    <a:schemeClr val="tx2">
                      <a:lumMod val="50000"/>
                    </a:schemeClr>
                  </a:solidFill>
                  <a:latin typeface="微软雅黑" panose="020B0503020204020204" charset="-122"/>
                  <a:ea typeface="微软雅黑" panose="020B0503020204020204" charset="-122"/>
                  <a:cs typeface="Clear Sans" panose="020B0503030202020304" pitchFamily="34" charset="0"/>
                </a:rPr>
                <a:t>cad</a:t>
              </a:r>
              <a:endParaRPr lang="en-GB" altLang="zh-CN" sz="2400" dirty="0">
                <a:solidFill>
                  <a:schemeClr val="tx2">
                    <a:lumMod val="50000"/>
                  </a:schemeClr>
                </a:solidFill>
                <a:latin typeface="微软雅黑" panose="020B0503020204020204" charset="-122"/>
                <a:ea typeface="微软雅黑" panose="020B0503020204020204" charset="-122"/>
                <a:cs typeface="Clear Sans" panose="020B0503030202020304" pitchFamily="34" charset="0"/>
              </a:endParaRPr>
            </a:p>
          </p:txBody>
        </p:sp>
        <p:sp>
          <p:nvSpPr>
            <p:cNvPr id="9" name="TextBox 8"/>
            <p:cNvSpPr txBox="1"/>
            <p:nvPr/>
          </p:nvSpPr>
          <p:spPr>
            <a:xfrm>
              <a:off x="1586753" y="2559879"/>
              <a:ext cx="2231899" cy="368538"/>
            </a:xfrm>
            <a:prstGeom prst="rect">
              <a:avLst/>
            </a:prstGeom>
            <a:noFill/>
          </p:spPr>
          <p:txBody>
            <a:bodyPr lIns="0" tIns="0" rIns="0" bIns="0">
              <a:spAutoFit/>
            </a:bodyPr>
            <a:lstStyle/>
            <a:p>
              <a:pPr algn="r" defTabSz="1087755">
                <a:defRPr/>
              </a:pP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画</a:t>
              </a:r>
              <a:r>
                <a:rPr lang="en-US" altLang="zh-CN"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cad</a:t>
              </a: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平面图，平面布置</a:t>
              </a:r>
              <a:endParaRPr lang="en-US" altLang="zh-CN"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a:p>
              <a:pPr algn="r" defTabSz="1087755">
                <a:defRPr/>
              </a:pP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大胆做、大胆敲。</a:t>
              </a:r>
              <a:endParaRPr lang="en-US" altLang="zh-CN" sz="1200" dirty="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sp>
        <p:nvSpPr>
          <p:cNvPr id="10" name="Shape 4157"/>
          <p:cNvSpPr/>
          <p:nvPr/>
        </p:nvSpPr>
        <p:spPr bwMode="auto">
          <a:xfrm>
            <a:off x="3929598" y="2316500"/>
            <a:ext cx="1268099" cy="1203190"/>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1401" tIns="45700" rIns="91401" bIns="45700"/>
          <a:lstStyle/>
          <a:p>
            <a:endParaRPr lang="zh-CN" altLang="en-US" sz="2400"/>
          </a:p>
        </p:txBody>
      </p:sp>
      <p:sp>
        <p:nvSpPr>
          <p:cNvPr id="11" name="Shape 4159"/>
          <p:cNvSpPr/>
          <p:nvPr/>
        </p:nvSpPr>
        <p:spPr bwMode="auto">
          <a:xfrm>
            <a:off x="7013349" y="2316500"/>
            <a:ext cx="1269686" cy="1203190"/>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1401" tIns="45700" rIns="91401" bIns="45700"/>
          <a:lstStyle/>
          <a:p>
            <a:endParaRPr lang="zh-CN" altLang="en-US" sz="2400"/>
          </a:p>
        </p:txBody>
      </p:sp>
      <p:sp>
        <p:nvSpPr>
          <p:cNvPr id="12" name="Shape 4157"/>
          <p:cNvSpPr/>
          <p:nvPr/>
        </p:nvSpPr>
        <p:spPr bwMode="auto">
          <a:xfrm flipV="1">
            <a:off x="3929598" y="3519691"/>
            <a:ext cx="1268099" cy="1203190"/>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1401" tIns="45700" rIns="91401" bIns="45700"/>
          <a:lstStyle/>
          <a:p>
            <a:endParaRPr lang="zh-CN" altLang="en-US" sz="2400"/>
          </a:p>
        </p:txBody>
      </p:sp>
      <p:sp>
        <p:nvSpPr>
          <p:cNvPr id="13" name="Shape 4159"/>
          <p:cNvSpPr/>
          <p:nvPr/>
        </p:nvSpPr>
        <p:spPr bwMode="auto">
          <a:xfrm flipV="1">
            <a:off x="7013349" y="3519691"/>
            <a:ext cx="1269686" cy="1203190"/>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1401" tIns="45700" rIns="91401" bIns="45700"/>
          <a:lstStyle/>
          <a:p>
            <a:endParaRPr lang="zh-CN" altLang="en-US" sz="2400"/>
          </a:p>
        </p:txBody>
      </p:sp>
      <p:grpSp>
        <p:nvGrpSpPr>
          <p:cNvPr id="4" name="Group 13"/>
          <p:cNvGrpSpPr/>
          <p:nvPr/>
        </p:nvGrpSpPr>
        <p:grpSpPr bwMode="auto">
          <a:xfrm>
            <a:off x="1534652" y="4307007"/>
            <a:ext cx="2282262" cy="708618"/>
            <a:chOff x="1586753" y="4952809"/>
            <a:chExt cx="2282697" cy="707856"/>
          </a:xfrm>
        </p:grpSpPr>
        <p:sp>
          <p:nvSpPr>
            <p:cNvPr id="15" name="Text Placeholder 2"/>
            <p:cNvSpPr txBox="1"/>
            <p:nvPr/>
          </p:nvSpPr>
          <p:spPr>
            <a:xfrm>
              <a:off x="1856613" y="495280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165">
                <a:defRPr/>
              </a:pPr>
              <a:r>
                <a:rPr lang="zh-CN" altLang="en-US" sz="2400" dirty="0" smtClean="0">
                  <a:solidFill>
                    <a:schemeClr val="tx2">
                      <a:lumMod val="50000"/>
                    </a:schemeClr>
                  </a:solidFill>
                  <a:latin typeface="微软雅黑" panose="020B0503020204020204" charset="-122"/>
                  <a:ea typeface="微软雅黑" panose="020B0503020204020204" charset="-122"/>
                  <a:cs typeface="Clear Sans" panose="020B0503030202020304" pitchFamily="34" charset="0"/>
                </a:rPr>
                <a:t>学习</a:t>
              </a:r>
              <a:endParaRPr lang="en-GB" altLang="zh-CN" sz="2400" dirty="0">
                <a:solidFill>
                  <a:schemeClr val="tx2">
                    <a:lumMod val="50000"/>
                  </a:schemeClr>
                </a:solidFill>
                <a:latin typeface="微软雅黑" panose="020B0503020204020204" charset="-122"/>
                <a:ea typeface="微软雅黑" panose="020B0503020204020204" charset="-122"/>
                <a:cs typeface="Clear Sans" panose="020B0503030202020304" pitchFamily="34" charset="0"/>
              </a:endParaRPr>
            </a:p>
          </p:txBody>
        </p:sp>
        <p:sp>
          <p:nvSpPr>
            <p:cNvPr id="16" name="TextBox 15"/>
            <p:cNvSpPr txBox="1"/>
            <p:nvPr/>
          </p:nvSpPr>
          <p:spPr>
            <a:xfrm>
              <a:off x="1586753" y="5292127"/>
              <a:ext cx="2231899" cy="368538"/>
            </a:xfrm>
            <a:prstGeom prst="rect">
              <a:avLst/>
            </a:prstGeom>
            <a:noFill/>
          </p:spPr>
          <p:txBody>
            <a:bodyPr lIns="0" tIns="0" rIns="0" bIns="0">
              <a:spAutoFit/>
            </a:bodyPr>
            <a:lstStyle/>
            <a:p>
              <a:pPr algn="r" defTabSz="1087755">
                <a:defRPr/>
              </a:pP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我们还了解一些最基本的尺寸，比如楼梯的长宽高，柜子等</a:t>
              </a: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尺寸。</a:t>
              </a:r>
              <a:endPar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7" name="Group 16"/>
          <p:cNvGrpSpPr/>
          <p:nvPr/>
        </p:nvGrpSpPr>
        <p:grpSpPr bwMode="auto">
          <a:xfrm>
            <a:off x="8402069" y="4307006"/>
            <a:ext cx="2328288" cy="893407"/>
            <a:chOff x="8657822" y="2704651"/>
            <a:chExt cx="2328423" cy="892447"/>
          </a:xfrm>
        </p:grpSpPr>
        <p:sp>
          <p:nvSpPr>
            <p:cNvPr id="18"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165">
                <a:defRPr/>
              </a:pPr>
              <a:r>
                <a:rPr lang="zh-CN" altLang="en-US" sz="2400" dirty="0" smtClean="0">
                  <a:solidFill>
                    <a:schemeClr val="tx2">
                      <a:lumMod val="50000"/>
                    </a:schemeClr>
                  </a:solidFill>
                  <a:latin typeface="微软雅黑" panose="020B0503020204020204" charset="-122"/>
                  <a:ea typeface="微软雅黑" panose="020B0503020204020204" charset="-122"/>
                  <a:cs typeface="Clear Sans" panose="020B0503030202020304" pitchFamily="34" charset="0"/>
                </a:rPr>
                <a:t>工地</a:t>
              </a:r>
              <a:endParaRPr lang="zh-CN" altLang="en-US" sz="2400" dirty="0" smtClean="0">
                <a:solidFill>
                  <a:schemeClr val="tx2">
                    <a:lumMod val="50000"/>
                  </a:schemeClr>
                </a:solidFill>
                <a:latin typeface="微软雅黑" panose="020B0503020204020204" charset="-122"/>
                <a:ea typeface="微软雅黑" panose="020B0503020204020204" charset="-122"/>
                <a:cs typeface="Clear Sans" panose="020B0503030202020304" pitchFamily="34" charset="0"/>
              </a:endParaRPr>
            </a:p>
          </p:txBody>
        </p:sp>
        <p:sp>
          <p:nvSpPr>
            <p:cNvPr id="19" name="TextBox 18"/>
            <p:cNvSpPr txBox="1"/>
            <p:nvPr/>
          </p:nvSpPr>
          <p:spPr>
            <a:xfrm>
              <a:off x="8738769" y="3043973"/>
              <a:ext cx="2247476" cy="553125"/>
            </a:xfrm>
            <a:prstGeom prst="rect">
              <a:avLst/>
            </a:prstGeom>
            <a:noFill/>
          </p:spPr>
          <p:txBody>
            <a:bodyPr lIns="0" tIns="0" rIns="0" bIns="0">
              <a:spAutoFit/>
            </a:bodyPr>
            <a:lstStyle/>
            <a:p>
              <a:pPr defTabSz="1087755">
                <a:defRPr/>
              </a:pP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我们和老板去了一个工地，看着老板如何解决因为施工、尺寸不精确出现的</a:t>
              </a:r>
              <a:r>
                <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rPr>
                <a:t>问题</a:t>
              </a:r>
              <a:endParaRPr lang="zh-CN" altLang="en-US" sz="1200" dirty="0" smtClean="0">
                <a:solidFill>
                  <a:schemeClr val="bg1">
                    <a:lumMod val="50000"/>
                  </a:schemeClr>
                </a:solidFill>
                <a:latin typeface="微软雅黑" panose="020B0503020204020204" charset="-122"/>
                <a:ea typeface="微软雅黑" panose="020B0503020204020204" charset="-122"/>
                <a:cs typeface="Open Sans" panose="020B0606030504020204" pitchFamily="34" charset="0"/>
              </a:endParaRPr>
            </a:p>
          </p:txBody>
        </p:sp>
      </p:grpSp>
      <p:sp>
        <p:nvSpPr>
          <p:cNvPr id="25610" name="Shape 1034"/>
          <p:cNvSpPr/>
          <p:nvPr/>
        </p:nvSpPr>
        <p:spPr bwMode="auto">
          <a:xfrm>
            <a:off x="5775406" y="2876826"/>
            <a:ext cx="153950" cy="117462"/>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83" tIns="38083" rIns="38083" bIns="38083" anchor="ctr"/>
          <a:lstStyle/>
          <a:p>
            <a:endParaRPr lang="zh-CN" altLang="en-US" sz="2400"/>
          </a:p>
        </p:txBody>
      </p:sp>
      <p:sp>
        <p:nvSpPr>
          <p:cNvPr id="25611" name="Shape 1035"/>
          <p:cNvSpPr/>
          <p:nvPr/>
        </p:nvSpPr>
        <p:spPr bwMode="auto">
          <a:xfrm>
            <a:off x="5935704" y="3194289"/>
            <a:ext cx="63484" cy="88890"/>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83" tIns="38083" rIns="38083" bIns="38083" anchor="ctr"/>
          <a:lstStyle/>
          <a:p>
            <a:endParaRPr lang="zh-CN" altLang="en-US" sz="2400"/>
          </a:p>
        </p:txBody>
      </p:sp>
      <p:sp>
        <p:nvSpPr>
          <p:cNvPr id="25612" name="Shape 1036"/>
          <p:cNvSpPr/>
          <p:nvPr/>
        </p:nvSpPr>
        <p:spPr bwMode="auto">
          <a:xfrm>
            <a:off x="5975382" y="3403814"/>
            <a:ext cx="26981" cy="76192"/>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83" tIns="38083" rIns="38083" bIns="38083" anchor="ctr"/>
          <a:lstStyle/>
          <a:p>
            <a:endParaRPr lang="zh-CN" altLang="en-US" sz="2400"/>
          </a:p>
        </p:txBody>
      </p:sp>
      <p:grpSp>
        <p:nvGrpSpPr>
          <p:cNvPr id="14" name="Group 25"/>
          <p:cNvGrpSpPr/>
          <p:nvPr/>
        </p:nvGrpSpPr>
        <p:grpSpPr bwMode="auto">
          <a:xfrm>
            <a:off x="5329428" y="2703808"/>
            <a:ext cx="1550604" cy="2019075"/>
            <a:chOff x="4375152" y="1801285"/>
            <a:chExt cx="3651249" cy="4751916"/>
          </a:xfrm>
        </p:grpSpPr>
        <p:grpSp>
          <p:nvGrpSpPr>
            <p:cNvPr id="17"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491" tIns="81245" rIns="162491" bIns="81245"/>
              <a:lstStyle/>
              <a:p>
                <a:endParaRPr lang="zh-CN" altLang="en-US" sz="2400"/>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lIns="162491" tIns="81245" rIns="162491" bIns="81245"/>
              <a:lstStyle/>
              <a:p>
                <a:pPr defTabSz="685165">
                  <a:defRPr/>
                </a:pPr>
                <a:endParaRPr lang="en-US" sz="2400"/>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lIns="162491" tIns="81245" rIns="162491" bIns="81245"/>
              <a:lstStyle/>
              <a:p>
                <a:pPr defTabSz="685165">
                  <a:defRPr/>
                </a:pPr>
                <a:endParaRPr lang="en-US" sz="2400"/>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62491" tIns="81245" rIns="162491" bIns="81245"/>
              <a:lstStyle/>
              <a:p>
                <a:pPr defTabSz="685165">
                  <a:defRPr/>
                </a:pPr>
                <a:endParaRPr lang="en-US" sz="2400"/>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62491" tIns="81245" rIns="162491" bIns="81245"/>
              <a:lstStyle/>
              <a:p>
                <a:pPr defTabSz="685165">
                  <a:defRPr/>
                </a:pPr>
                <a:endParaRPr lang="en-US" sz="2400"/>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62491" tIns="81245" rIns="162491" bIns="81245"/>
              <a:lstStyle/>
              <a:p>
                <a:pPr defTabSz="685165">
                  <a:defRPr/>
                </a:pPr>
                <a:endParaRPr lang="en-US" sz="2400"/>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491" tIns="81245" rIns="162491" bIns="81245"/>
              <a:lstStyle/>
              <a:p>
                <a:endParaRPr lang="zh-CN" altLang="en-US" sz="2400"/>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2491" tIns="81245" rIns="162491" bIns="81245"/>
              <a:lstStyle/>
              <a:p>
                <a:endParaRPr lang="zh-CN" altLang="en-US" sz="2400"/>
              </a:p>
            </p:txBody>
          </p:sp>
        </p:grpSp>
        <p:sp>
          <p:nvSpPr>
            <p:cNvPr id="28"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3"/>
            </a:solidFill>
            <a:ln>
              <a:noFill/>
            </a:ln>
          </p:spPr>
          <p:txBody>
            <a:bodyPr lIns="162491" tIns="81245" rIns="162491" bIns="81245"/>
            <a:lstStyle/>
            <a:p>
              <a:pPr defTabSz="685165">
                <a:defRPr/>
              </a:pPr>
              <a:endParaRPr lang="en-US" sz="2400"/>
            </a:p>
          </p:txBody>
        </p:sp>
        <p:sp>
          <p:nvSpPr>
            <p:cNvPr id="29"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lIns="162491" tIns="81245" rIns="162491" bIns="81245"/>
            <a:lstStyle/>
            <a:p>
              <a:pPr defTabSz="685165">
                <a:defRPr/>
              </a:pPr>
              <a:endParaRPr lang="en-US" sz="2400"/>
            </a:p>
          </p:txBody>
        </p:sp>
        <p:sp>
          <p:nvSpPr>
            <p:cNvPr id="30"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4"/>
            </a:solidFill>
            <a:ln>
              <a:noFill/>
            </a:ln>
          </p:spPr>
          <p:txBody>
            <a:bodyPr lIns="162491" tIns="81245" rIns="162491" bIns="81245"/>
            <a:lstStyle/>
            <a:p>
              <a:pPr defTabSz="685165">
                <a:defRPr/>
              </a:pPr>
              <a:endParaRPr lang="en-US" sz="2400"/>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lIns="162491" tIns="81245" rIns="162491" bIns="81245"/>
            <a:lstStyle/>
            <a:p>
              <a:pPr defTabSz="685165">
                <a:defRPr/>
              </a:pPr>
              <a:endParaRPr lang="en-US" sz="2400"/>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62491" tIns="81245" rIns="162491" bIns="8124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p:nvPr/>
        </p:nvGrpSpPr>
        <p:grpSpPr>
          <a:xfrm>
            <a:off x="4421223" y="1978823"/>
            <a:ext cx="3349554" cy="3750181"/>
            <a:chOff x="7017067" y="1397890"/>
            <a:chExt cx="4519610" cy="5060182"/>
          </a:xfrm>
        </p:grpSpPr>
        <p:grpSp>
          <p:nvGrpSpPr>
            <p:cNvPr id="40" name="Group 4"/>
            <p:cNvGrpSpPr>
              <a:grpSpLocks noChangeAspect="1"/>
            </p:cNvGrpSpPr>
            <p:nvPr/>
          </p:nvGrpSpPr>
          <p:grpSpPr bwMode="auto">
            <a:xfrm>
              <a:off x="7017067" y="1397890"/>
              <a:ext cx="4519610" cy="5060182"/>
              <a:chOff x="4137" y="924"/>
              <a:chExt cx="2734" cy="3061"/>
            </a:xfrm>
          </p:grpSpPr>
          <p:sp>
            <p:nvSpPr>
              <p:cNvPr id="48" name="Oval 5"/>
              <p:cNvSpPr>
                <a:spLocks noChangeArrowheads="1"/>
              </p:cNvSpPr>
              <p:nvPr/>
            </p:nvSpPr>
            <p:spPr bwMode="auto">
              <a:xfrm>
                <a:off x="5008" y="1957"/>
                <a:ext cx="992" cy="994"/>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49" name="Freeform 6"/>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0" name="Freeform 7"/>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1" name="Freeform 8"/>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2" name="Freeform 9"/>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3" name="Freeform 10"/>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4" name="Oval 11"/>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5" name="Freeform 12"/>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6" name="Freeform 13"/>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7" name="Freeform 14"/>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8" name="Freeform 15"/>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59" name="Freeform 16"/>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sp>
            <p:nvSpPr>
              <p:cNvPr id="60" name="Oval 17"/>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705"/>
              </a:p>
            </p:txBody>
          </p:sp>
        </p:grpSp>
        <p:sp>
          <p:nvSpPr>
            <p:cNvPr id="41" name="Shape 2543"/>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sp>
          <p:nvSpPr>
            <p:cNvPr id="42" name="Shape 2620"/>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sp>
          <p:nvSpPr>
            <p:cNvPr id="43" name="Shape 2563"/>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sp>
          <p:nvSpPr>
            <p:cNvPr id="44" name="Shape 2619"/>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sp>
          <p:nvSpPr>
            <p:cNvPr id="45" name="Shape 2570"/>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sp>
          <p:nvSpPr>
            <p:cNvPr id="46" name="Shape 2631"/>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sp>
          <p:nvSpPr>
            <p:cNvPr id="47" name="Shape 2540"/>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39" tIns="19039" rIns="19039" bIns="19039" anchor="ctr"/>
            <a:lstStyle/>
            <a:p>
              <a:pPr defTabSz="1708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panose="020B0403030403020204" charset="0"/>
                <a:ea typeface="Source Sans Pro Light" panose="020B0403030403020204" charset="0"/>
                <a:cs typeface="Source Sans Pro Light" panose="020B0403030403020204" charset="0"/>
              </a:endParaRPr>
            </a:p>
          </p:txBody>
        </p:sp>
      </p:grpSp>
      <p:grpSp>
        <p:nvGrpSpPr>
          <p:cNvPr id="61" name="组合 60"/>
          <p:cNvGrpSpPr/>
          <p:nvPr/>
        </p:nvGrpSpPr>
        <p:grpSpPr>
          <a:xfrm>
            <a:off x="8247990" y="1509471"/>
            <a:ext cx="2632902" cy="1506122"/>
            <a:chOff x="1088298" y="4213143"/>
            <a:chExt cx="2633697" cy="1506577"/>
          </a:xfrm>
        </p:grpSpPr>
        <p:sp>
          <p:nvSpPr>
            <p:cNvPr id="62" name="矩形 61"/>
            <p:cNvSpPr/>
            <p:nvPr/>
          </p:nvSpPr>
          <p:spPr>
            <a:xfrm>
              <a:off x="1088298" y="4594795"/>
              <a:ext cx="2633697" cy="1124925"/>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smtClean="0"/>
                <a:t>木门 木门门套 木门</a:t>
              </a:r>
              <a:r>
                <a:rPr lang="en-US" altLang="zh-CN" sz="1400" dirty="0" smtClean="0"/>
                <a:t>+</a:t>
              </a:r>
              <a:r>
                <a:rPr lang="zh-CN" altLang="en-US" sz="1400" dirty="0" smtClean="0"/>
                <a:t>门套油漆 地板 踢脚线 墙</a:t>
              </a:r>
              <a:r>
                <a:rPr lang="en-US" altLang="zh-CN" sz="1400" dirty="0" smtClean="0"/>
                <a:t>\</a:t>
              </a:r>
              <a:r>
                <a:rPr lang="zh-CN" altLang="en-US" sz="1400" dirty="0" smtClean="0"/>
                <a:t>顶面打底（封胶</a:t>
              </a:r>
              <a:r>
                <a:rPr lang="en-US" altLang="zh-CN" sz="1400" dirty="0" smtClean="0"/>
                <a:t>)</a:t>
              </a:r>
              <a:r>
                <a:rPr lang="zh-CN" altLang="en-US" sz="1400" dirty="0" smtClean="0"/>
                <a:t> 墙顶面基础批嵌 墙</a:t>
              </a:r>
              <a:r>
                <a:rPr lang="en-US" altLang="zh-CN" sz="1400" dirty="0" smtClean="0"/>
                <a:t>\</a:t>
              </a:r>
              <a:r>
                <a:rPr lang="zh-CN" altLang="en-US" sz="1400" dirty="0" smtClean="0"/>
                <a:t>顶面乳胶漆 石膏顶角线</a:t>
              </a:r>
              <a:endParaRPr lang="zh-CN" altLang="en-US" sz="1400" dirty="0">
                <a:solidFill>
                  <a:schemeClr val="tx1">
                    <a:lumMod val="50000"/>
                    <a:lumOff val="50000"/>
                  </a:schemeClr>
                </a:solidFill>
              </a:endParaRPr>
            </a:p>
          </p:txBody>
        </p:sp>
        <p:sp>
          <p:nvSpPr>
            <p:cNvPr id="63" name="矩形 62"/>
            <p:cNvSpPr/>
            <p:nvPr/>
          </p:nvSpPr>
          <p:spPr>
            <a:xfrm>
              <a:off x="1088299" y="4213143"/>
              <a:ext cx="2241974" cy="406523"/>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smtClean="0">
                  <a:solidFill>
                    <a:schemeClr val="tx1">
                      <a:lumMod val="65000"/>
                      <a:lumOff val="35000"/>
                    </a:schemeClr>
                  </a:solidFill>
                </a:rPr>
                <a:t>次卧</a:t>
              </a:r>
              <a:endParaRPr lang="en-US" altLang="zh-CN" sz="1705" b="1" dirty="0" smtClean="0">
                <a:solidFill>
                  <a:schemeClr val="tx1">
                    <a:lumMod val="65000"/>
                    <a:lumOff val="35000"/>
                  </a:schemeClr>
                </a:solidFill>
              </a:endParaRPr>
            </a:p>
          </p:txBody>
        </p:sp>
      </p:grpSp>
      <p:grpSp>
        <p:nvGrpSpPr>
          <p:cNvPr id="64" name="组合 63"/>
          <p:cNvGrpSpPr/>
          <p:nvPr/>
        </p:nvGrpSpPr>
        <p:grpSpPr>
          <a:xfrm>
            <a:off x="8247990" y="3189245"/>
            <a:ext cx="2632902" cy="1247677"/>
            <a:chOff x="1088298" y="4213143"/>
            <a:chExt cx="2633697" cy="1248054"/>
          </a:xfrm>
        </p:grpSpPr>
        <p:sp>
          <p:nvSpPr>
            <p:cNvPr id="65" name="矩形 64"/>
            <p:cNvSpPr/>
            <p:nvPr/>
          </p:nvSpPr>
          <p:spPr>
            <a:xfrm>
              <a:off x="1088298" y="4594795"/>
              <a:ext cx="2633697" cy="86640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smtClean="0"/>
                <a:t>移门 门套 门套油漆 踢脚线 墙</a:t>
              </a:r>
              <a:r>
                <a:rPr lang="en-US" altLang="zh-CN" sz="1400" dirty="0" smtClean="0"/>
                <a:t>\</a:t>
              </a:r>
              <a:r>
                <a:rPr lang="zh-CN" altLang="en-US" sz="1400" dirty="0" smtClean="0"/>
                <a:t>顶面打底（封胶</a:t>
              </a:r>
              <a:r>
                <a:rPr lang="en-US" altLang="zh-CN" sz="1400" dirty="0" smtClean="0"/>
                <a:t>)</a:t>
              </a:r>
              <a:r>
                <a:rPr lang="zh-CN" altLang="en-US" sz="1400" dirty="0" smtClean="0"/>
                <a:t> 墙顶面基础批嵌 墙</a:t>
              </a:r>
              <a:r>
                <a:rPr lang="en-US" altLang="zh-CN" sz="1400" dirty="0" smtClean="0"/>
                <a:t>\</a:t>
              </a:r>
              <a:r>
                <a:rPr lang="zh-CN" altLang="en-US" sz="1400" dirty="0" smtClean="0"/>
                <a:t>顶面乳胶漆 石膏顶角线</a:t>
              </a:r>
              <a:endParaRPr lang="zh-CN" altLang="en-US" sz="1400" dirty="0">
                <a:solidFill>
                  <a:schemeClr val="tx1">
                    <a:lumMod val="50000"/>
                    <a:lumOff val="50000"/>
                  </a:schemeClr>
                </a:solidFill>
              </a:endParaRPr>
            </a:p>
          </p:txBody>
        </p:sp>
        <p:sp>
          <p:nvSpPr>
            <p:cNvPr id="66" name="矩形 65"/>
            <p:cNvSpPr/>
            <p:nvPr/>
          </p:nvSpPr>
          <p:spPr>
            <a:xfrm>
              <a:off x="1088299" y="4213143"/>
              <a:ext cx="2241974" cy="406523"/>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smtClean="0">
                  <a:solidFill>
                    <a:schemeClr val="tx1">
                      <a:lumMod val="65000"/>
                      <a:lumOff val="35000"/>
                    </a:schemeClr>
                  </a:solidFill>
                </a:rPr>
                <a:t>书房</a:t>
              </a:r>
              <a:endParaRPr lang="en-US" altLang="zh-CN" sz="1705" b="1" dirty="0" smtClean="0">
                <a:solidFill>
                  <a:schemeClr val="tx1">
                    <a:lumMod val="65000"/>
                    <a:lumOff val="35000"/>
                  </a:schemeClr>
                </a:solidFill>
              </a:endParaRPr>
            </a:p>
          </p:txBody>
        </p:sp>
      </p:grpSp>
      <p:grpSp>
        <p:nvGrpSpPr>
          <p:cNvPr id="67" name="组合 66"/>
          <p:cNvGrpSpPr/>
          <p:nvPr/>
        </p:nvGrpSpPr>
        <p:grpSpPr>
          <a:xfrm>
            <a:off x="8247990" y="4621546"/>
            <a:ext cx="2632902" cy="1506122"/>
            <a:chOff x="1088298" y="4213143"/>
            <a:chExt cx="2633697" cy="1506577"/>
          </a:xfrm>
        </p:grpSpPr>
        <p:sp>
          <p:nvSpPr>
            <p:cNvPr id="68" name="矩形 67"/>
            <p:cNvSpPr/>
            <p:nvPr/>
          </p:nvSpPr>
          <p:spPr>
            <a:xfrm>
              <a:off x="1088298" y="4594795"/>
              <a:ext cx="2633697" cy="1124925"/>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smtClean="0"/>
                <a:t>木门 木门门套 木门</a:t>
              </a:r>
              <a:r>
                <a:rPr lang="en-US" altLang="zh-CN" sz="1400" dirty="0" smtClean="0"/>
                <a:t>+</a:t>
              </a:r>
              <a:r>
                <a:rPr lang="zh-CN" altLang="en-US" sz="1400" dirty="0" smtClean="0"/>
                <a:t>门套油漆 地板 踢脚线 墙</a:t>
              </a:r>
              <a:r>
                <a:rPr lang="en-US" altLang="zh-CN" sz="1400" dirty="0" smtClean="0"/>
                <a:t>\</a:t>
              </a:r>
              <a:r>
                <a:rPr lang="zh-CN" altLang="en-US" sz="1400" dirty="0" smtClean="0"/>
                <a:t>顶面打底（封胶</a:t>
              </a:r>
              <a:r>
                <a:rPr lang="en-US" altLang="zh-CN" sz="1400" dirty="0" smtClean="0"/>
                <a:t>)</a:t>
              </a:r>
              <a:r>
                <a:rPr lang="zh-CN" altLang="en-US" sz="1400" dirty="0" smtClean="0"/>
                <a:t> 墙顶面基础批嵌 墙</a:t>
              </a:r>
              <a:r>
                <a:rPr lang="en-US" altLang="zh-CN" sz="1400" dirty="0" smtClean="0"/>
                <a:t>\</a:t>
              </a:r>
              <a:r>
                <a:rPr lang="zh-CN" altLang="en-US" sz="1400" dirty="0" smtClean="0"/>
                <a:t>顶面乳胶漆 石膏顶角线</a:t>
              </a:r>
              <a:endParaRPr lang="zh-CN" altLang="en-US" sz="1400" dirty="0">
                <a:solidFill>
                  <a:schemeClr val="tx1">
                    <a:lumMod val="50000"/>
                    <a:lumOff val="50000"/>
                  </a:schemeClr>
                </a:solidFill>
              </a:endParaRPr>
            </a:p>
          </p:txBody>
        </p:sp>
        <p:sp>
          <p:nvSpPr>
            <p:cNvPr id="69" name="矩形 68"/>
            <p:cNvSpPr/>
            <p:nvPr/>
          </p:nvSpPr>
          <p:spPr>
            <a:xfrm>
              <a:off x="1088299" y="4213143"/>
              <a:ext cx="2241974" cy="406523"/>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smtClean="0">
                  <a:solidFill>
                    <a:schemeClr val="tx1">
                      <a:lumMod val="65000"/>
                      <a:lumOff val="35000"/>
                    </a:schemeClr>
                  </a:solidFill>
                </a:rPr>
                <a:t>主卧</a:t>
              </a:r>
              <a:endParaRPr lang="en-US" altLang="zh-CN" sz="1705" b="1" dirty="0" smtClean="0">
                <a:solidFill>
                  <a:schemeClr val="tx1">
                    <a:lumMod val="65000"/>
                    <a:lumOff val="35000"/>
                  </a:schemeClr>
                </a:solidFill>
              </a:endParaRPr>
            </a:p>
          </p:txBody>
        </p:sp>
      </p:grpSp>
      <p:grpSp>
        <p:nvGrpSpPr>
          <p:cNvPr id="70" name="组合 69"/>
          <p:cNvGrpSpPr/>
          <p:nvPr/>
        </p:nvGrpSpPr>
        <p:grpSpPr>
          <a:xfrm>
            <a:off x="1248658" y="1509471"/>
            <a:ext cx="2632902" cy="1578513"/>
            <a:chOff x="1088298" y="4213143"/>
            <a:chExt cx="2633697" cy="1578991"/>
          </a:xfrm>
        </p:grpSpPr>
        <p:sp>
          <p:nvSpPr>
            <p:cNvPr id="71" name="矩形 70"/>
            <p:cNvSpPr/>
            <p:nvPr/>
          </p:nvSpPr>
          <p:spPr>
            <a:xfrm>
              <a:off x="1088298" y="4594796"/>
              <a:ext cx="2633697" cy="1197338"/>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00" dirty="0" smtClean="0">
                  <a:solidFill>
                    <a:schemeClr val="bg1">
                      <a:lumMod val="50000"/>
                    </a:schemeClr>
                  </a:solidFill>
                </a:rPr>
                <a:t>进户门套（单面） 门套油漆 地板 踢脚线 吊顶防火专用 石膏板吊顶 墙</a:t>
              </a:r>
              <a:r>
                <a:rPr lang="en-US" altLang="zh-CN" sz="1200" dirty="0" smtClean="0">
                  <a:solidFill>
                    <a:schemeClr val="bg1">
                      <a:lumMod val="50000"/>
                    </a:schemeClr>
                  </a:solidFill>
                </a:rPr>
                <a:t>\</a:t>
              </a:r>
              <a:r>
                <a:rPr lang="zh-CN" altLang="en-US" sz="1200" dirty="0" smtClean="0">
                  <a:solidFill>
                    <a:schemeClr val="bg1">
                      <a:lumMod val="50000"/>
                    </a:schemeClr>
                  </a:solidFill>
                </a:rPr>
                <a:t>顶面打底封胶 墙顶面基础批嵌 墙</a:t>
              </a:r>
              <a:r>
                <a:rPr lang="en-US" altLang="zh-CN" sz="1200" dirty="0" smtClean="0">
                  <a:solidFill>
                    <a:schemeClr val="bg1">
                      <a:lumMod val="50000"/>
                    </a:schemeClr>
                  </a:solidFill>
                </a:rPr>
                <a:t>\</a:t>
              </a:r>
              <a:r>
                <a:rPr lang="zh-CN" altLang="en-US" sz="1200" dirty="0" smtClean="0">
                  <a:solidFill>
                    <a:schemeClr val="bg1">
                      <a:lumMod val="50000"/>
                    </a:schemeClr>
                  </a:solidFill>
                </a:rPr>
                <a:t>顶面乳胶漆 新砌台阶 半墙上窗台板 半墙上窗台板磨边</a:t>
              </a:r>
              <a:endParaRPr lang="zh-CN" altLang="en-US" sz="1200" dirty="0">
                <a:solidFill>
                  <a:schemeClr val="bg1">
                    <a:lumMod val="50000"/>
                  </a:schemeClr>
                </a:solidFill>
              </a:endParaRPr>
            </a:p>
          </p:txBody>
        </p:sp>
        <p:sp>
          <p:nvSpPr>
            <p:cNvPr id="72" name="矩形 71"/>
            <p:cNvSpPr/>
            <p:nvPr/>
          </p:nvSpPr>
          <p:spPr>
            <a:xfrm>
              <a:off x="1480021" y="4213143"/>
              <a:ext cx="2241974" cy="40652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smtClean="0">
                  <a:solidFill>
                    <a:schemeClr val="tx1">
                      <a:lumMod val="65000"/>
                      <a:lumOff val="35000"/>
                    </a:schemeClr>
                  </a:solidFill>
                </a:rPr>
                <a:t>客餐厅</a:t>
              </a:r>
              <a:endParaRPr lang="zh-CN" altLang="en-US" sz="1705" b="1" dirty="0">
                <a:solidFill>
                  <a:schemeClr val="tx1">
                    <a:lumMod val="65000"/>
                    <a:lumOff val="35000"/>
                  </a:schemeClr>
                </a:solidFill>
              </a:endParaRPr>
            </a:p>
          </p:txBody>
        </p:sp>
      </p:grpSp>
      <p:grpSp>
        <p:nvGrpSpPr>
          <p:cNvPr id="73" name="组合 72"/>
          <p:cNvGrpSpPr/>
          <p:nvPr/>
        </p:nvGrpSpPr>
        <p:grpSpPr>
          <a:xfrm>
            <a:off x="1311111" y="3357176"/>
            <a:ext cx="2632902" cy="989231"/>
            <a:chOff x="1088298" y="4213143"/>
            <a:chExt cx="2633697" cy="989531"/>
          </a:xfrm>
        </p:grpSpPr>
        <p:sp>
          <p:nvSpPr>
            <p:cNvPr id="74" name="矩形 73"/>
            <p:cNvSpPr/>
            <p:nvPr/>
          </p:nvSpPr>
          <p:spPr>
            <a:xfrm>
              <a:off x="1088298" y="4594795"/>
              <a:ext cx="2633697" cy="607879"/>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smtClean="0"/>
                <a:t>地砖 墙砖 地砖 墙砖 水槽及龙头 抽油烟机</a:t>
              </a:r>
              <a:r>
                <a:rPr lang="en-US" altLang="zh-CN" sz="1400" dirty="0" smtClean="0"/>
                <a:t>+</a:t>
              </a:r>
              <a:r>
                <a:rPr lang="zh-CN" altLang="en-US" sz="1400" dirty="0" smtClean="0"/>
                <a:t>煤气灶 热水器</a:t>
              </a:r>
              <a:endParaRPr lang="zh-CN" altLang="en-US" sz="1400" dirty="0">
                <a:solidFill>
                  <a:schemeClr val="tx1">
                    <a:lumMod val="50000"/>
                    <a:lumOff val="50000"/>
                  </a:schemeClr>
                </a:solidFill>
              </a:endParaRPr>
            </a:p>
          </p:txBody>
        </p:sp>
        <p:sp>
          <p:nvSpPr>
            <p:cNvPr id="75" name="矩形 74"/>
            <p:cNvSpPr/>
            <p:nvPr/>
          </p:nvSpPr>
          <p:spPr>
            <a:xfrm>
              <a:off x="1480021" y="4213143"/>
              <a:ext cx="2241974" cy="40652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smtClean="0">
                  <a:solidFill>
                    <a:schemeClr val="tx1">
                      <a:lumMod val="65000"/>
                      <a:lumOff val="35000"/>
                    </a:schemeClr>
                  </a:solidFill>
                </a:rPr>
                <a:t>厨房</a:t>
              </a:r>
              <a:endParaRPr lang="zh-CN" altLang="en-US" sz="1705" b="1" dirty="0">
                <a:solidFill>
                  <a:schemeClr val="tx1">
                    <a:lumMod val="65000"/>
                    <a:lumOff val="35000"/>
                  </a:schemeClr>
                </a:solidFill>
              </a:endParaRPr>
            </a:p>
          </p:txBody>
        </p:sp>
      </p:grpSp>
      <p:grpSp>
        <p:nvGrpSpPr>
          <p:cNvPr id="76" name="组合 75"/>
          <p:cNvGrpSpPr/>
          <p:nvPr/>
        </p:nvGrpSpPr>
        <p:grpSpPr>
          <a:xfrm>
            <a:off x="1311111" y="4621546"/>
            <a:ext cx="2632902" cy="989233"/>
            <a:chOff x="1088298" y="4213143"/>
            <a:chExt cx="2633697" cy="989532"/>
          </a:xfrm>
        </p:grpSpPr>
        <p:sp>
          <p:nvSpPr>
            <p:cNvPr id="77" name="矩形 76"/>
            <p:cNvSpPr/>
            <p:nvPr/>
          </p:nvSpPr>
          <p:spPr>
            <a:xfrm>
              <a:off x="1088298" y="4594796"/>
              <a:ext cx="2633697" cy="607879"/>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smtClean="0"/>
                <a:t>座便器 淋浴龙头  台盆  台盆龙头 浴霸 卫浴五金件</a:t>
              </a:r>
              <a:endParaRPr lang="zh-CN" altLang="en-US" sz="1400" dirty="0">
                <a:solidFill>
                  <a:schemeClr val="tx1">
                    <a:lumMod val="50000"/>
                    <a:lumOff val="50000"/>
                  </a:schemeClr>
                </a:solidFill>
              </a:endParaRPr>
            </a:p>
          </p:txBody>
        </p:sp>
        <p:sp>
          <p:nvSpPr>
            <p:cNvPr id="78" name="矩形 77"/>
            <p:cNvSpPr/>
            <p:nvPr/>
          </p:nvSpPr>
          <p:spPr>
            <a:xfrm>
              <a:off x="1480021" y="4213143"/>
              <a:ext cx="2241974" cy="406523"/>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smtClean="0">
                  <a:solidFill>
                    <a:schemeClr val="tx1">
                      <a:lumMod val="65000"/>
                      <a:lumOff val="35000"/>
                    </a:schemeClr>
                  </a:solidFill>
                </a:rPr>
                <a:t>卫生间</a:t>
              </a:r>
              <a:endParaRPr lang="zh-CN" altLang="en-US" sz="1705" b="1" dirty="0">
                <a:solidFill>
                  <a:schemeClr val="tx1">
                    <a:lumMod val="65000"/>
                    <a:lumOff val="35000"/>
                  </a:schemeClr>
                </a:solidFill>
              </a:endParaRPr>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19853" y="-105509"/>
            <a:ext cx="5552294" cy="5552294"/>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4418402" y="842773"/>
            <a:ext cx="3403602" cy="3403602"/>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566919" y="-882646"/>
            <a:ext cx="7106568" cy="7106568"/>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689378" y="-1876562"/>
            <a:ext cx="8842271" cy="8842271"/>
          </a:xfrm>
          <a:prstGeom prst="ellipse">
            <a:avLst/>
          </a:prstGeom>
          <a:noFill/>
          <a:ln>
            <a:solidFill>
              <a:srgbClr val="606060">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320701" y="416175"/>
            <a:ext cx="1550599" cy="4508927"/>
          </a:xfrm>
          <a:prstGeom prst="rect">
            <a:avLst/>
          </a:prstGeom>
          <a:noFill/>
        </p:spPr>
        <p:txBody>
          <a:bodyPr wrap="square" rtlCol="0">
            <a:spAutoFit/>
          </a:bodyPr>
          <a:lstStyle>
            <a:defPPr>
              <a:defRPr lang="zh-CN"/>
            </a:defPPr>
            <a:lvl1pPr algn="ctr">
              <a:defRPr sz="28700">
                <a:solidFill>
                  <a:schemeClr val="tx1">
                    <a:lumMod val="85000"/>
                    <a:lumOff val="15000"/>
                  </a:schemeClr>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2</a:t>
            </a:r>
            <a:endParaRPr lang="zh-CN" altLang="en-US" dirty="0">
              <a:sym typeface="+mn-lt"/>
            </a:endParaRPr>
          </a:p>
        </p:txBody>
      </p:sp>
      <p:sp>
        <p:nvSpPr>
          <p:cNvPr id="5" name="椭圆 4"/>
          <p:cNvSpPr/>
          <p:nvPr/>
        </p:nvSpPr>
        <p:spPr>
          <a:xfrm>
            <a:off x="6947499" y="3186812"/>
            <a:ext cx="286965" cy="286965"/>
          </a:xfrm>
          <a:prstGeom prst="ellipse">
            <a:avLst/>
          </a:prstGeom>
          <a:gradFill flip="none" rotWithShape="1">
            <a:gsLst>
              <a:gs pos="0">
                <a:schemeClr val="accent1">
                  <a:lumMod val="5000"/>
                  <a:lumOff val="95000"/>
                </a:schemeClr>
              </a:gs>
              <a:gs pos="23000">
                <a:srgbClr val="C00000">
                  <a:alpha val="55000"/>
                </a:srgbClr>
              </a:gs>
              <a:gs pos="63000">
                <a:srgbClr val="C00000"/>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3525623" y="4465996"/>
            <a:ext cx="5169782" cy="768350"/>
          </a:xfrm>
          <a:prstGeom prst="rect">
            <a:avLst/>
          </a:prstGeom>
          <a:noFill/>
        </p:spPr>
        <p:txBody>
          <a:bodyPr wrap="square" rtlCol="0">
            <a:spAutoFit/>
          </a:bodyPr>
          <a:lstStyle/>
          <a:p>
            <a:pPr algn="ctr"/>
            <a:r>
              <a:rPr lang="zh-CN" altLang="en-US" sz="4400" spc="400" dirty="0">
                <a:solidFill>
                  <a:schemeClr val="tx1">
                    <a:lumMod val="75000"/>
                    <a:lumOff val="25000"/>
                  </a:schemeClr>
                </a:solidFill>
                <a:cs typeface="+mn-ea"/>
                <a:sym typeface="+mn-lt"/>
              </a:rPr>
              <a:t>工作情况</a:t>
            </a:r>
            <a:endParaRPr lang="zh-CN" altLang="en-US" sz="4400" spc="4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164">
        <p:random/>
      </p:transition>
    </mc:Choice>
    <mc:Fallback>
      <p:transition spd="slow" advTm="316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76983" y="406531"/>
            <a:ext cx="3238034" cy="584775"/>
          </a:xfrm>
          <a:prstGeom prst="rect">
            <a:avLst/>
          </a:prstGeom>
          <a:noFill/>
        </p:spPr>
        <p:txBody>
          <a:bodyPr wrap="square" rtlCol="0">
            <a:spAutoFit/>
          </a:bodyPr>
          <a:lstStyle/>
          <a:p>
            <a:pPr algn="ctr"/>
            <a:r>
              <a:rPr lang="zh-CN" altLang="en-US" sz="3200" spc="400" dirty="0">
                <a:solidFill>
                  <a:schemeClr val="tx1">
                    <a:lumMod val="75000"/>
                    <a:lumOff val="25000"/>
                  </a:schemeClr>
                </a:solidFill>
                <a:cs typeface="+mn-ea"/>
                <a:sym typeface="+mn-lt"/>
              </a:rPr>
              <a:t>全年工作分析</a:t>
            </a:r>
            <a:endParaRPr lang="zh-CN" altLang="en-US" sz="3200" spc="400" dirty="0">
              <a:solidFill>
                <a:schemeClr val="tx1">
                  <a:lumMod val="75000"/>
                  <a:lumOff val="25000"/>
                </a:schemeClr>
              </a:solidFill>
              <a:cs typeface="+mn-ea"/>
              <a:sym typeface="+mn-lt"/>
            </a:endParaRPr>
          </a:p>
        </p:txBody>
      </p:sp>
      <p:sp>
        <p:nvSpPr>
          <p:cNvPr id="3" name="矩形 2"/>
          <p:cNvSpPr/>
          <p:nvPr/>
        </p:nvSpPr>
        <p:spPr>
          <a:xfrm>
            <a:off x="4759737" y="919895"/>
            <a:ext cx="2672526" cy="253916"/>
          </a:xfrm>
          <a:prstGeom prst="rect">
            <a:avLst/>
          </a:prstGeom>
        </p:spPr>
        <p:txBody>
          <a:bodyPr wrap="none">
            <a:spAutoFit/>
          </a:bodyPr>
          <a:lstStyle/>
          <a:p>
            <a:pPr algn="ctr"/>
            <a:r>
              <a:rPr lang="en-US" altLang="zh-CN" sz="1050" spc="300" dirty="0">
                <a:cs typeface="+mn-ea"/>
                <a:sym typeface="+mn-lt"/>
              </a:rPr>
              <a:t>ANNUAL WORK ANALYSIS</a:t>
            </a:r>
            <a:endParaRPr lang="zh-CN" altLang="en-US" sz="1050" spc="300" dirty="0">
              <a:cs typeface="+mn-ea"/>
              <a:sym typeface="+mn-lt"/>
            </a:endParaRPr>
          </a:p>
        </p:txBody>
      </p:sp>
      <p:sp>
        <p:nvSpPr>
          <p:cNvPr id="8" name="文本框 7"/>
          <p:cNvSpPr txBox="1"/>
          <p:nvPr/>
        </p:nvSpPr>
        <p:spPr>
          <a:xfrm>
            <a:off x="6819900" y="1638300"/>
            <a:ext cx="4801235" cy="2676525"/>
          </a:xfrm>
          <a:prstGeom prst="rect">
            <a:avLst/>
          </a:prstGeom>
          <a:noFill/>
        </p:spPr>
        <p:txBody>
          <a:bodyPr wrap="square" rtlCol="0">
            <a:spAutoFit/>
          </a:bodyPr>
          <a:lstStyle/>
          <a:p>
            <a:r>
              <a:rPr lang="zh-CN" altLang="en-US" sz="2400" spc="400" dirty="0">
                <a:cs typeface="+mn-ea"/>
                <a:sym typeface="+mn-lt"/>
              </a:rPr>
              <a:t>一个标准户型，要求是家里有三代人，爸爸妈妈，爷爷奶奶和俩姐妹，并且还需要</a:t>
            </a:r>
            <a:r>
              <a:rPr lang="zh-CN" altLang="en-US" sz="2400" spc="400" dirty="0">
                <a:cs typeface="+mn-ea"/>
                <a:sym typeface="+mn-lt"/>
              </a:rPr>
              <a:t>书房。</a:t>
            </a:r>
            <a:endParaRPr lang="zh-CN" altLang="en-US" sz="2400" spc="400" dirty="0">
              <a:cs typeface="+mn-ea"/>
              <a:sym typeface="+mn-lt"/>
            </a:endParaRPr>
          </a:p>
          <a:p>
            <a:r>
              <a:rPr lang="zh-CN" altLang="en-US" sz="2400" spc="400" dirty="0">
                <a:cs typeface="+mn-ea"/>
                <a:sym typeface="+mn-lt"/>
              </a:rPr>
              <a:t>这是一楼，四个房间，两个卫生间，一个厨房、餐厅、</a:t>
            </a:r>
            <a:r>
              <a:rPr lang="zh-CN" altLang="en-US" sz="2400" spc="400" dirty="0">
                <a:cs typeface="+mn-ea"/>
                <a:sym typeface="+mn-lt"/>
              </a:rPr>
              <a:t>客厅。</a:t>
            </a:r>
            <a:endParaRPr lang="zh-CN" altLang="en-US" sz="2400" spc="400" dirty="0">
              <a:cs typeface="+mn-ea"/>
              <a:sym typeface="+mn-lt"/>
            </a:endParaRPr>
          </a:p>
        </p:txBody>
      </p:sp>
      <p:sp>
        <p:nvSpPr>
          <p:cNvPr id="14" name="椭圆 13"/>
          <p:cNvSpPr/>
          <p:nvPr/>
        </p:nvSpPr>
        <p:spPr>
          <a:xfrm>
            <a:off x="11322959" y="6005160"/>
            <a:ext cx="869041" cy="869041"/>
          </a:xfrm>
          <a:prstGeom prst="ellipse">
            <a:avLst/>
          </a:prstGeom>
          <a:noFill/>
          <a:ln>
            <a:solidFill>
              <a:srgbClr val="606060">
                <a:alpha val="5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0d55fc0f511cfea7622ae3d3e2c9cc1"/>
          <p:cNvPicPr>
            <a:picLocks noChangeAspect="1"/>
          </p:cNvPicPr>
          <p:nvPr/>
        </p:nvPicPr>
        <p:blipFill>
          <a:blip r:embed="rId1"/>
          <a:stretch>
            <a:fillRect/>
          </a:stretch>
        </p:blipFill>
        <p:spPr>
          <a:xfrm>
            <a:off x="548640" y="1221740"/>
            <a:ext cx="5912485" cy="5220970"/>
          </a:xfrm>
          <a:prstGeom prst="rect">
            <a:avLst/>
          </a:prstGeom>
        </p:spPr>
      </p:pic>
      <p:sp>
        <p:nvSpPr>
          <p:cNvPr id="13" name="椭圆 12"/>
          <p:cNvSpPr/>
          <p:nvPr/>
        </p:nvSpPr>
        <p:spPr>
          <a:xfrm>
            <a:off x="9664700" y="-2888144"/>
            <a:ext cx="4623192" cy="4623192"/>
          </a:xfrm>
          <a:prstGeom prst="ellipse">
            <a:avLst/>
          </a:prstGeom>
          <a:noFill/>
          <a:ln>
            <a:solidFill>
              <a:srgbClr val="60606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0" name="椭圆 19"/>
          <p:cNvSpPr/>
          <p:nvPr/>
        </p:nvSpPr>
        <p:spPr>
          <a:xfrm>
            <a:off x="-2545805" y="5486185"/>
            <a:ext cx="4623192" cy="4623192"/>
          </a:xfrm>
          <a:prstGeom prst="ellipse">
            <a:avLst/>
          </a:prstGeom>
          <a:noFill/>
          <a:ln>
            <a:solidFill>
              <a:srgbClr val="60606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5805">
        <p:random/>
      </p:transition>
    </mc:Choice>
    <mc:Fallback>
      <p:transition spd="slow" advTm="580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183755" y="2091055"/>
            <a:ext cx="4801235" cy="1198880"/>
          </a:xfrm>
          <a:prstGeom prst="rect">
            <a:avLst/>
          </a:prstGeom>
          <a:noFill/>
        </p:spPr>
        <p:txBody>
          <a:bodyPr wrap="square" rtlCol="0">
            <a:spAutoFit/>
          </a:bodyPr>
          <a:lstStyle/>
          <a:p>
            <a:r>
              <a:rPr lang="zh-CN" altLang="en-US" sz="2400" spc="400" dirty="0">
                <a:cs typeface="+mn-ea"/>
                <a:sym typeface="+mn-lt"/>
              </a:rPr>
              <a:t>二楼也是三个房间，还有一个很大的活动空间，</a:t>
            </a:r>
            <a:r>
              <a:rPr lang="zh-CN" altLang="en-US" sz="2400" spc="400" dirty="0">
                <a:cs typeface="+mn-ea"/>
                <a:sym typeface="+mn-lt"/>
              </a:rPr>
              <a:t>一个卫生间。</a:t>
            </a:r>
            <a:endParaRPr lang="zh-CN" altLang="en-US" sz="2400" spc="400" dirty="0">
              <a:cs typeface="+mn-ea"/>
              <a:sym typeface="+mn-lt"/>
            </a:endParaRPr>
          </a:p>
        </p:txBody>
      </p:sp>
      <p:sp>
        <p:nvSpPr>
          <p:cNvPr id="14" name="椭圆 13"/>
          <p:cNvSpPr/>
          <p:nvPr/>
        </p:nvSpPr>
        <p:spPr>
          <a:xfrm>
            <a:off x="11322959" y="6005160"/>
            <a:ext cx="869041" cy="869041"/>
          </a:xfrm>
          <a:prstGeom prst="ellipse">
            <a:avLst/>
          </a:prstGeom>
          <a:noFill/>
          <a:ln>
            <a:solidFill>
              <a:srgbClr val="606060">
                <a:alpha val="5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e5aa8fc8e9cf451fa79cb285be0e942"/>
          <p:cNvPicPr>
            <a:picLocks noChangeAspect="1"/>
          </p:cNvPicPr>
          <p:nvPr/>
        </p:nvPicPr>
        <p:blipFill>
          <a:blip r:embed="rId1"/>
          <a:stretch>
            <a:fillRect/>
          </a:stretch>
        </p:blipFill>
        <p:spPr>
          <a:xfrm>
            <a:off x="638175" y="569595"/>
            <a:ext cx="6425565" cy="5719445"/>
          </a:xfrm>
          <a:prstGeom prst="rect">
            <a:avLst/>
          </a:prstGeom>
        </p:spPr>
      </p:pic>
      <p:sp>
        <p:nvSpPr>
          <p:cNvPr id="11" name="椭圆 10"/>
          <p:cNvSpPr/>
          <p:nvPr/>
        </p:nvSpPr>
        <p:spPr>
          <a:xfrm>
            <a:off x="9664700" y="-2888144"/>
            <a:ext cx="4623192" cy="4623192"/>
          </a:xfrm>
          <a:prstGeom prst="ellipse">
            <a:avLst/>
          </a:prstGeom>
          <a:noFill/>
          <a:ln>
            <a:solidFill>
              <a:srgbClr val="60606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545805" y="5486185"/>
            <a:ext cx="4623192" cy="4623192"/>
          </a:xfrm>
          <a:prstGeom prst="ellipse">
            <a:avLst/>
          </a:prstGeom>
          <a:noFill/>
          <a:ln>
            <a:solidFill>
              <a:srgbClr val="60606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5805">
        <p:random/>
      </p:transition>
    </mc:Choice>
    <mc:Fallback>
      <p:transition spd="slow" advTm="580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ldLvl="0" animBg="1"/>
    </p:bldLst>
  </p:timing>
</p:sld>
</file>

<file path=ppt/tags/tag1.xml><?xml version="1.0" encoding="utf-8"?>
<p:tagLst xmlns:p="http://schemas.openxmlformats.org/presentationml/2006/main">
  <p:tag name="TIMING" val="|1.6|0.8|2.1|0.7|1.4|0.5|0.5|0.5|0.6|1|0.7|0.7"/>
</p:tagLst>
</file>

<file path=ppt/tags/tag10.xml><?xml version="1.0" encoding="utf-8"?>
<p:tagLst xmlns:p="http://schemas.openxmlformats.org/presentationml/2006/main">
  <p:tag name="TIMING" val="|0.5|0.6|0.5|0.4"/>
</p:tagLst>
</file>

<file path=ppt/tags/tag11.xml><?xml version="1.0" encoding="utf-8"?>
<p:tagLst xmlns:p="http://schemas.openxmlformats.org/presentationml/2006/main">
  <p:tag name="TIMING" val="|0.6|0.5|0.5|0.5"/>
</p:tagLst>
</file>

<file path=ppt/tags/tag12.xml><?xml version="1.0" encoding="utf-8"?>
<p:tagLst xmlns:p="http://schemas.openxmlformats.org/presentationml/2006/main">
  <p:tag name="TIMING" val="|0.5|0.4|0.8|0.4|0.5"/>
</p:tagLst>
</file>

<file path=ppt/tags/tag13.xml><?xml version="1.0" encoding="utf-8"?>
<p:tagLst xmlns:p="http://schemas.openxmlformats.org/presentationml/2006/main">
  <p:tag name="TIMING" val="|0.5|0.5|0.4|0.6|0.5|0.5|0.4|0.5|0.5|0.5|0.5|0.5"/>
</p:tagLst>
</file>

<file path=ppt/tags/tag14.xml><?xml version="1.0" encoding="utf-8"?>
<p:tagLst xmlns:p="http://schemas.openxmlformats.org/presentationml/2006/main">
  <p:tag name="ISPRING_PRESENTATION_TITLE" val="PowerPoint 演示文稿122"/>
</p:tagLst>
</file>

<file path=ppt/tags/tag2.xml><?xml version="1.0" encoding="utf-8"?>
<p:tagLst xmlns:p="http://schemas.openxmlformats.org/presentationml/2006/main">
  <p:tag name="TIMING" val="|0|1.8|0.7|0.8|0.6|0.7|0.6|0.6|0.5|0.5"/>
</p:tagLst>
</file>

<file path=ppt/tags/tag3.xml><?xml version="1.0" encoding="utf-8"?>
<p:tagLst xmlns:p="http://schemas.openxmlformats.org/presentationml/2006/main">
  <p:tag name="TIMING" val="|0.6|0.7|0.7|0.6"/>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TIMING" val="|0.5|0.7|0.7|0.5"/>
</p:tagLst>
</file>

<file path=ppt/tags/tag7.xml><?xml version="1.0" encoding="utf-8"?>
<p:tagLst xmlns:p="http://schemas.openxmlformats.org/presentationml/2006/main">
  <p:tag name="TIMING" val="|0.5|0.5|0.6|0.5|0.8|0.5|0.7"/>
</p:tagLst>
</file>

<file path=ppt/tags/tag8.xml><?xml version="1.0" encoding="utf-8"?>
<p:tagLst xmlns:p="http://schemas.openxmlformats.org/presentationml/2006/main">
  <p:tag name="TIMING" val="|0.5|0.5|0.6|0.5|0.8|0.5|0.7"/>
</p:tagLst>
</file>

<file path=ppt/tags/tag9.xml><?xml version="1.0" encoding="utf-8"?>
<p:tagLst xmlns:p="http://schemas.openxmlformats.org/presentationml/2006/main">
  <p:tag name="TIMING" val="|0.5|0.5|0.6|0.5|0.8|0.5|0.7"/>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hbtcp0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Words>
  <Application>WPS 演示</Application>
  <PresentationFormat>自定义</PresentationFormat>
  <Paragraphs>200</Paragraphs>
  <Slides>25</Slides>
  <Notes>25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25</vt:i4>
      </vt:variant>
    </vt:vector>
  </HeadingPairs>
  <TitlesOfParts>
    <vt:vector size="47" baseType="lpstr">
      <vt:lpstr>Arial</vt:lpstr>
      <vt:lpstr>宋体</vt:lpstr>
      <vt:lpstr>Wingdings</vt:lpstr>
      <vt:lpstr>方正细谭黑简体</vt:lpstr>
      <vt:lpstr>黑体</vt:lpstr>
      <vt:lpstr>Bodoni MT</vt:lpstr>
      <vt:lpstr>微软雅黑</vt:lpstr>
      <vt:lpstr>Clear Sans</vt:lpstr>
      <vt:lpstr>AmdtSymbols</vt:lpstr>
      <vt:lpstr>Open Sans</vt:lpstr>
      <vt:lpstr>Calibri</vt:lpstr>
      <vt:lpstr>Gill Sans</vt:lpstr>
      <vt:lpstr>Source Sans Pro Light</vt:lpstr>
      <vt:lpstr>等线</vt:lpstr>
      <vt:lpstr>Segoe Print</vt:lpstr>
      <vt:lpstr>RomanS</vt:lpstr>
      <vt:lpstr>AMGDT</vt:lpstr>
      <vt:lpstr>Arial Unicode MS</vt:lpstr>
      <vt:lpstr>Calibri</vt:lpstr>
      <vt:lpstr>Neris Thin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年终工作总结</dc:title>
  <dc:creator>第一PPT</dc:creator>
  <cp:keywords>www.1ppt.com</cp:keywords>
  <dc:description>www.1ppt.com</dc:description>
  <cp:lastModifiedBy>beishan02</cp:lastModifiedBy>
  <cp:revision>262</cp:revision>
  <dcterms:created xsi:type="dcterms:W3CDTF">2019-07-29T12:49:00Z</dcterms:created>
  <dcterms:modified xsi:type="dcterms:W3CDTF">2021-12-10T07:32:49Z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4F0CF4E4780F43C69E930892318A5FCD</vt:lpwstr>
  </property>
  <property fmtid="{D5CDD505-2E9C-101B-9397-08002B2CF9AE}" pid="3" name="KSOProductBuildVer">
    <vt:lpwstr>2052-11.1.0.11115</vt:lpwstr>
  </property>
</Properties>
</file>