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257" r:id="rId4"/>
    <p:sldId id="258" r:id="rId5"/>
    <p:sldId id="301" r:id="rId6"/>
    <p:sldId id="260" r:id="rId7"/>
    <p:sldId id="283" r:id="rId8"/>
    <p:sldId id="300" r:id="rId9"/>
    <p:sldId id="268" r:id="rId10"/>
    <p:sldId id="264" r:id="rId11"/>
    <p:sldId id="271" r:id="rId12"/>
    <p:sldId id="303" r:id="rId13"/>
    <p:sldId id="266" r:id="rId14"/>
    <p:sldId id="279" r:id="rId15"/>
    <p:sldId id="284" r:id="rId16"/>
    <p:sldId id="275" r:id="rId17"/>
    <p:sldId id="274" r:id="rId18"/>
    <p:sldId id="278" r:id="rId19"/>
    <p:sldId id="302" r:id="rId20"/>
    <p:sldId id="276" r:id="rId21"/>
    <p:sldId id="261" r:id="rId22"/>
    <p:sldId id="280" r:id="rId23"/>
    <p:sldId id="270" r:id="rId24"/>
    <p:sldId id="262" r:id="rId25"/>
    <p:sldId id="285" r:id="rId26"/>
    <p:sldId id="263"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4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34"/>
        <p:guide pos="380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007765D-D031-47BD-A89B-2A63282512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1E86BD5-DBF5-4ED2-8F99-370E170CE51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模板下载：</a:t>
            </a:r>
            <a:r>
              <a:rPr kumimoji="0" lang="en-US" altLang="zh-CN" sz="100" b="0" i="0" u="none" strike="noStrike" kern="0" cap="none" spc="0" normalizeH="0" baseline="0" noProof="0" dirty="0" smtClean="0">
                <a:ln>
                  <a:noFill/>
                </a:ln>
                <a:solidFill>
                  <a:schemeClr val="bg1">
                    <a:lumMod val="95000"/>
                  </a:schemeClr>
                </a:solidFill>
                <a:effectLst/>
                <a:uLnTx/>
                <a:uFillTx/>
              </a:rPr>
              <a:t>www.1ppt.com/moban/     </a:t>
            </a: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www.1ppt.com/hangye/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节日</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www.1ppt.com/jieri/           PPT</a:t>
            </a:r>
            <a:r>
              <a:rPr kumimoji="0" lang="zh-CN" altLang="en-US" sz="100" b="0" i="0" u="none" strike="noStrike" kern="0" cap="none" spc="0" normalizeH="0" baseline="0" noProof="0" dirty="0" smtClean="0">
                <a:ln>
                  <a:noFill/>
                </a:ln>
                <a:solidFill>
                  <a:schemeClr val="bg1">
                    <a:lumMod val="95000"/>
                  </a:schemeClr>
                </a:solidFill>
                <a:effectLst/>
                <a:uLnTx/>
                <a:uFillTx/>
              </a:rPr>
              <a:t>素材下载：</a:t>
            </a:r>
            <a:r>
              <a:rPr kumimoji="0" lang="en-US" altLang="zh-CN" sz="100" b="0" i="0" u="none" strike="noStrike" kern="0" cap="none" spc="0" normalizeH="0" baseline="0" noProof="0" dirty="0" smtClean="0">
                <a:ln>
                  <a:noFill/>
                </a:ln>
                <a:solidFill>
                  <a:schemeClr val="bg1">
                    <a:lumMod val="95000"/>
                  </a:schemeClr>
                </a:solidFill>
                <a:effectLst/>
                <a:uLnTx/>
                <a:uFillTx/>
              </a:rPr>
              <a:t>www.1ppt.com/sucai/</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背景图片：</a:t>
            </a:r>
            <a:r>
              <a:rPr kumimoji="0" lang="en-US" altLang="zh-CN" sz="100" b="0" i="0" u="none" strike="noStrike" kern="0" cap="none" spc="0" normalizeH="0" baseline="0" noProof="0" dirty="0" smtClean="0">
                <a:ln>
                  <a:noFill/>
                </a:ln>
                <a:solidFill>
                  <a:schemeClr val="bg1">
                    <a:lumMod val="95000"/>
                  </a:schemeClr>
                </a:solidFill>
                <a:effectLst/>
                <a:uLnTx/>
                <a:uFillTx/>
              </a:rPr>
              <a:t>www.1ppt.com/beijing/      PPT</a:t>
            </a:r>
            <a:r>
              <a:rPr kumimoji="0" lang="zh-CN" altLang="en-US" sz="100" b="0" i="0" u="none" strike="noStrike" kern="0" cap="none" spc="0" normalizeH="0" baseline="0" noProof="0" dirty="0" smtClean="0">
                <a:ln>
                  <a:noFill/>
                </a:ln>
                <a:solidFill>
                  <a:schemeClr val="bg1">
                    <a:lumMod val="95000"/>
                  </a:schemeClr>
                </a:solidFill>
                <a:effectLst/>
                <a:uLnTx/>
                <a:uFillTx/>
              </a:rPr>
              <a:t>图表下载：</a:t>
            </a:r>
            <a:r>
              <a:rPr kumimoji="0" lang="en-US" altLang="zh-CN" sz="100" b="0" i="0" u="none" strike="noStrike" kern="0" cap="none" spc="0" normalizeH="0" baseline="0" noProof="0" dirty="0" smtClean="0">
                <a:ln>
                  <a:noFill/>
                </a:ln>
                <a:solidFill>
                  <a:schemeClr val="bg1">
                    <a:lumMod val="95000"/>
                  </a:schemeClr>
                </a:solidFill>
                <a:effectLst/>
                <a:uLnTx/>
                <a:uFillTx/>
              </a:rPr>
              <a:t>www.1ppt.com/tubiao/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优秀</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a:t>
            </a:r>
            <a:r>
              <a:rPr kumimoji="0" lang="en-US" altLang="zh-CN" sz="100" b="0" i="0" u="none" strike="noStrike" kern="0" cap="none" spc="0" normalizeH="0" baseline="0" noProof="0" dirty="0" smtClean="0">
                <a:ln>
                  <a:noFill/>
                </a:ln>
                <a:solidFill>
                  <a:schemeClr val="bg1">
                    <a:lumMod val="95000"/>
                  </a:schemeClr>
                </a:solidFill>
                <a:effectLst/>
                <a:uLnTx/>
                <a:uFillTx/>
              </a:rPr>
              <a:t>www.1ppt.com/xiazai/        PPT</a:t>
            </a:r>
            <a:r>
              <a:rPr kumimoji="0" lang="zh-CN" altLang="en-US" sz="100" b="0" i="0" u="none" strike="noStrike" kern="0" cap="none" spc="0" normalizeH="0" baseline="0" noProof="0" dirty="0" smtClean="0">
                <a:ln>
                  <a:noFill/>
                </a:ln>
                <a:solidFill>
                  <a:schemeClr val="bg1">
                    <a:lumMod val="95000"/>
                  </a:schemeClr>
                </a:solidFill>
                <a:effectLst/>
                <a:uLnTx/>
                <a:uFillTx/>
              </a:rPr>
              <a:t>教程： </a:t>
            </a:r>
            <a:r>
              <a:rPr kumimoji="0" lang="en-US" altLang="zh-CN" sz="100" b="0" i="0" u="none" strike="noStrike" kern="0" cap="none" spc="0" normalizeH="0" baseline="0" noProof="0" dirty="0" smtClean="0">
                <a:ln>
                  <a:noFill/>
                </a:ln>
                <a:solidFill>
                  <a:schemeClr val="bg1">
                    <a:lumMod val="95000"/>
                  </a:schemeClr>
                </a:solidFill>
                <a:effectLst/>
                <a:uLnTx/>
                <a:uFillTx/>
              </a:rPr>
              <a:t>www.1ppt.com/powerpoint/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Word</a:t>
            </a:r>
            <a:r>
              <a:rPr kumimoji="0" lang="zh-CN" altLang="en-US" sz="100" b="0" i="0" u="none" strike="noStrike" kern="0" cap="none" spc="0" normalizeH="0" baseline="0" noProof="0" dirty="0" smtClean="0">
                <a:ln>
                  <a:noFill/>
                </a:ln>
                <a:solidFill>
                  <a:schemeClr val="bg1">
                    <a:lumMod val="95000"/>
                  </a:schemeClr>
                </a:solidFill>
                <a:effectLst/>
                <a:uLnTx/>
                <a:uFillTx/>
              </a:rPr>
              <a:t>教程： </a:t>
            </a:r>
            <a:r>
              <a:rPr kumimoji="0" lang="en-US" altLang="zh-CN" sz="100" b="0" i="0" u="none" strike="noStrike" kern="0" cap="none" spc="0" normalizeH="0" baseline="0" noProof="0" dirty="0" smtClean="0">
                <a:ln>
                  <a:noFill/>
                </a:ln>
                <a:solidFill>
                  <a:schemeClr val="bg1">
                    <a:lumMod val="95000"/>
                  </a:schemeClr>
                </a:solidFill>
                <a:effectLst/>
                <a:uLnTx/>
                <a:uFillTx/>
              </a:rPr>
              <a:t>www.1ppt.com/word/              Excel</a:t>
            </a:r>
            <a:r>
              <a:rPr kumimoji="0" lang="zh-CN" altLang="en-US" sz="100" b="0" i="0" u="none" strike="noStrike" kern="0" cap="none" spc="0" normalizeH="0" baseline="0" noProof="0" dirty="0" smtClean="0">
                <a:ln>
                  <a:noFill/>
                </a:ln>
                <a:solidFill>
                  <a:schemeClr val="bg1">
                    <a:lumMod val="95000"/>
                  </a:schemeClr>
                </a:solidFill>
                <a:effectLst/>
                <a:uLnTx/>
                <a:uFillTx/>
              </a:rPr>
              <a:t>教程：</a:t>
            </a:r>
            <a:r>
              <a:rPr kumimoji="0" lang="en-US" altLang="zh-CN" sz="100" b="0" i="0" u="none" strike="noStrike" kern="0" cap="none" spc="0" normalizeH="0" baseline="0" noProof="0" dirty="0" smtClean="0">
                <a:ln>
                  <a:noFill/>
                </a:ln>
                <a:solidFill>
                  <a:schemeClr val="bg1">
                    <a:lumMod val="95000"/>
                  </a:schemeClr>
                </a:solidFill>
                <a:effectLst/>
                <a:uLnTx/>
                <a:uFillTx/>
              </a:rPr>
              <a:t>www.1ppt.com/excel/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资料下载：</a:t>
            </a:r>
            <a:r>
              <a:rPr kumimoji="0" lang="en-US" altLang="zh-CN" sz="100" b="0" i="0" u="none" strike="noStrike" kern="0" cap="none" spc="0" normalizeH="0" baseline="0" noProof="0" dirty="0" smtClean="0">
                <a:ln>
                  <a:noFill/>
                </a:ln>
                <a:solidFill>
                  <a:schemeClr val="bg1">
                    <a:lumMod val="95000"/>
                  </a:schemeClr>
                </a:solidFill>
                <a:effectLst/>
                <a:uLnTx/>
                <a:uFillTx/>
              </a:rPr>
              <a:t>www.1ppt.com/ziliao/                PPT</a:t>
            </a:r>
            <a:r>
              <a:rPr kumimoji="0" lang="zh-CN" altLang="en-US" sz="100" b="0" i="0" u="none" strike="noStrike" kern="0" cap="none" spc="0" normalizeH="0" baseline="0" noProof="0" dirty="0" smtClean="0">
                <a:ln>
                  <a:noFill/>
                </a:ln>
                <a:solidFill>
                  <a:schemeClr val="bg1">
                    <a:lumMod val="95000"/>
                  </a:schemeClr>
                </a:solidFill>
                <a:effectLst/>
                <a:uLnTx/>
                <a:uFillTx/>
              </a:rPr>
              <a:t>课件下载：</a:t>
            </a:r>
            <a:r>
              <a:rPr kumimoji="0" lang="en-US" altLang="zh-CN" sz="100" b="0" i="0" u="none" strike="noStrike" kern="0" cap="none" spc="0" normalizeH="0" baseline="0" noProof="0" dirty="0" smtClean="0">
                <a:ln>
                  <a:noFill/>
                </a:ln>
                <a:solidFill>
                  <a:schemeClr val="bg1">
                    <a:lumMod val="95000"/>
                  </a:schemeClr>
                </a:solidFill>
                <a:effectLst/>
                <a:uLnTx/>
                <a:uFillTx/>
              </a:rPr>
              <a:t>www.1ppt.com/kejian/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范文下载：</a:t>
            </a:r>
            <a:r>
              <a:rPr kumimoji="0" lang="en-US" altLang="zh-CN" sz="100" b="0" i="0" u="none" strike="noStrike" kern="0" cap="none" spc="0" normalizeH="0" baseline="0" noProof="0" dirty="0" smtClean="0">
                <a:ln>
                  <a:noFill/>
                </a:ln>
                <a:solidFill>
                  <a:schemeClr val="bg1">
                    <a:lumMod val="95000"/>
                  </a:schemeClr>
                </a:solidFill>
                <a:effectLst/>
                <a:uLnTx/>
                <a:uFillTx/>
              </a:rPr>
              <a:t>www.1ppt.com/fanwen/             </a:t>
            </a:r>
            <a:r>
              <a:rPr kumimoji="0" lang="zh-CN" altLang="en-US" sz="100" b="0" i="0" u="none" strike="noStrike" kern="0" cap="none" spc="0" normalizeH="0" baseline="0" noProof="0" dirty="0" smtClean="0">
                <a:ln>
                  <a:noFill/>
                </a:ln>
                <a:solidFill>
                  <a:schemeClr val="bg1">
                    <a:lumMod val="95000"/>
                  </a:schemeClr>
                </a:solidFill>
                <a:effectLst/>
                <a:uLnTx/>
                <a:uFillTx/>
              </a:rPr>
              <a:t>试卷下载：</a:t>
            </a:r>
            <a:r>
              <a:rPr kumimoji="0" lang="en-US" altLang="zh-CN" sz="100" b="0" i="0" u="none" strike="noStrike" kern="0" cap="none" spc="0" normalizeH="0" baseline="0" noProof="0" dirty="0" smtClean="0">
                <a:ln>
                  <a:noFill/>
                </a:ln>
                <a:solidFill>
                  <a:schemeClr val="bg1">
                    <a:lumMod val="95000"/>
                  </a:schemeClr>
                </a:solidFill>
                <a:effectLst/>
                <a:uLnTx/>
                <a:uFillTx/>
              </a:rPr>
              <a:t>www.1ppt.com/shiti/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教案下载：</a:t>
            </a:r>
            <a:r>
              <a:rPr kumimoji="0" lang="en-US" altLang="zh-CN" sz="100" b="0" i="0" u="none" strike="noStrike" kern="0" cap="none" spc="0" normalizeH="0" baseline="0" noProof="0" dirty="0" smtClean="0">
                <a:ln>
                  <a:noFill/>
                </a:ln>
                <a:solidFill>
                  <a:schemeClr val="bg1">
                    <a:lumMod val="95000"/>
                  </a:schemeClr>
                </a:solidFill>
                <a:effectLst/>
                <a:uLnTx/>
                <a:uFillTx/>
              </a:rPr>
              <a:t>www.1ppt.com/jiaoan/        </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字体下载：</a:t>
            </a:r>
            <a:r>
              <a:rPr kumimoji="0" lang="en-US" altLang="zh-CN" sz="100" b="0" i="0" u="none" strike="noStrike" kern="0" cap="none" spc="0" normalizeH="0" baseline="0" noProof="0" dirty="0" smtClean="0">
                <a:ln>
                  <a:noFill/>
                </a:ln>
                <a:solidFill>
                  <a:schemeClr val="bg1">
                    <a:lumMod val="95000"/>
                  </a:schemeClr>
                </a:solidFill>
                <a:effectLst/>
                <a:uLnTx/>
                <a:uFillTx/>
              </a:rPr>
              <a:t>www.1ppt.com/ziti/</a:t>
            </a:r>
            <a:endParaRPr kumimoji="0" lang="en-US" altLang="zh-CN" sz="100" b="0" i="0" u="none" strike="noStrike" kern="0" cap="none" spc="0" normalizeH="0" baseline="0" noProof="0" dirty="0" smtClean="0">
              <a:ln>
                <a:noFill/>
              </a:ln>
              <a:solidFill>
                <a:schemeClr val="bg1">
                  <a:lumMod val="9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 </a:t>
            </a:r>
            <a:endParaRPr kumimoji="0" lang="zh-CN" altLang="en-US" sz="100" b="0" i="0" u="none" strike="noStrike" kern="0" cap="none" spc="0" normalizeH="0" baseline="0" noProof="0" dirty="0" smtClean="0">
              <a:ln>
                <a:noFill/>
              </a:ln>
              <a:solidFill>
                <a:schemeClr val="bg1">
                  <a:lumMod val="95000"/>
                </a:schemeClr>
              </a:solidFill>
              <a:effectLst/>
              <a:uLnTx/>
              <a:uFillTx/>
            </a:endParaRPr>
          </a:p>
        </p:txBody>
      </p:sp>
    </p:spTree>
  </p:cSld>
  <p:clrMapOvr>
    <a:masterClrMapping/>
  </p:clrMapOvr>
  <p:transition spd="slow" advTm="5000">
    <p:push dir="u"/>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1" cstate="screen"/>
          <a:stretch>
            <a:fillRect/>
          </a:stretch>
        </p:blipFill>
        <p:spPr>
          <a:xfrm>
            <a:off x="3942715" y="1099185"/>
            <a:ext cx="4306570" cy="4298315"/>
          </a:xfrm>
          <a:prstGeom prst="rect">
            <a:avLst/>
          </a:prstGeom>
        </p:spPr>
      </p:pic>
      <p:pic>
        <p:nvPicPr>
          <p:cNvPr id="6" name="图片 5" descr="面包"/>
          <p:cNvPicPr>
            <a:picLocks noChangeAspect="1"/>
          </p:cNvPicPr>
          <p:nvPr/>
        </p:nvPicPr>
        <p:blipFill>
          <a:blip r:embed="rId2" cstate="screen"/>
          <a:stretch>
            <a:fillRect/>
          </a:stretch>
        </p:blipFill>
        <p:spPr>
          <a:xfrm>
            <a:off x="9199245" y="5033645"/>
            <a:ext cx="2394585" cy="1304290"/>
          </a:xfrm>
          <a:prstGeom prst="rect">
            <a:avLst/>
          </a:prstGeom>
        </p:spPr>
      </p:pic>
      <p:pic>
        <p:nvPicPr>
          <p:cNvPr id="9" name="图片 8" descr="树枝"/>
          <p:cNvPicPr>
            <a:picLocks noChangeAspect="1"/>
          </p:cNvPicPr>
          <p:nvPr/>
        </p:nvPicPr>
        <p:blipFill>
          <a:blip r:embed="rId3" cstate="screen"/>
          <a:stretch>
            <a:fillRect/>
          </a:stretch>
        </p:blipFill>
        <p:spPr>
          <a:xfrm>
            <a:off x="-10160" y="-22225"/>
            <a:ext cx="1713230" cy="1844040"/>
          </a:xfrm>
          <a:prstGeom prst="rect">
            <a:avLst/>
          </a:prstGeom>
        </p:spPr>
      </p:pic>
      <p:grpSp>
        <p:nvGrpSpPr>
          <p:cNvPr id="13" name="组合 12"/>
          <p:cNvGrpSpPr/>
          <p:nvPr/>
        </p:nvGrpSpPr>
        <p:grpSpPr>
          <a:xfrm>
            <a:off x="5886450" y="1789430"/>
            <a:ext cx="417830" cy="589280"/>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5894070" y="4150360"/>
            <a:ext cx="417830" cy="589280"/>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3827780" y="2612390"/>
            <a:ext cx="4570095" cy="829945"/>
          </a:xfrm>
          <a:prstGeom prst="rect">
            <a:avLst/>
          </a:prstGeom>
          <a:noFill/>
        </p:spPr>
        <p:txBody>
          <a:bodyPr wrap="square" rtlCol="0">
            <a:spAutoFit/>
          </a:bodyPr>
          <a:lstStyle/>
          <a:p>
            <a:pPr algn="ctr"/>
            <a:r>
              <a:rPr lang="zh-CN" altLang="en-US" sz="4800" dirty="0">
                <a:solidFill>
                  <a:srgbClr val="55463D"/>
                </a:solidFill>
                <a:latin typeface="汉仪细行楷简" panose="02010609000101010101" pitchFamily="49" charset="-122"/>
                <a:ea typeface="汉仪细行楷简" panose="02010609000101010101" pitchFamily="49" charset="-122"/>
              </a:rPr>
              <a:t>东沃实习报告</a:t>
            </a:r>
            <a:endParaRPr lang="zh-CN" altLang="en-US" sz="4800" dirty="0">
              <a:solidFill>
                <a:srgbClr val="55463D"/>
              </a:solidFill>
              <a:latin typeface="汉仪细行楷简" panose="02010609000101010101" pitchFamily="49" charset="-122"/>
              <a:ea typeface="汉仪细行楷简" panose="02010609000101010101" pitchFamily="49" charset="-122"/>
            </a:endParaRPr>
          </a:p>
        </p:txBody>
      </p:sp>
      <p:sp>
        <p:nvSpPr>
          <p:cNvPr id="19" name="文本框 18"/>
          <p:cNvSpPr txBox="1"/>
          <p:nvPr/>
        </p:nvSpPr>
        <p:spPr>
          <a:xfrm>
            <a:off x="4435475" y="3585845"/>
            <a:ext cx="3319145" cy="398780"/>
          </a:xfrm>
          <a:prstGeom prst="rect">
            <a:avLst/>
          </a:prstGeom>
          <a:noFill/>
        </p:spPr>
        <p:txBody>
          <a:bodyPr wrap="square" rtlCol="0">
            <a:spAutoFit/>
          </a:bodyPr>
          <a:lstStyle/>
          <a:p>
            <a:pPr algn="ctr"/>
            <a:r>
              <a:rPr lang="zh-CN" altLang="en-US" sz="2000" dirty="0">
                <a:solidFill>
                  <a:srgbClr val="55463D"/>
                </a:solidFill>
                <a:latin typeface="楷体" panose="02010609060101010101" pitchFamily="49" charset="-122"/>
                <a:ea typeface="楷体" panose="02010609060101010101" pitchFamily="49" charset="-122"/>
              </a:rPr>
              <a:t>艺术</a:t>
            </a:r>
            <a:r>
              <a:rPr lang="en-US" altLang="zh-CN" sz="2000" dirty="0">
                <a:solidFill>
                  <a:srgbClr val="55463D"/>
                </a:solidFill>
                <a:latin typeface="楷体" panose="02010609060101010101" pitchFamily="49" charset="-122"/>
                <a:ea typeface="楷体" panose="02010609060101010101" pitchFamily="49" charset="-122"/>
              </a:rPr>
              <a:t>1751 </a:t>
            </a:r>
            <a:r>
              <a:rPr lang="zh-CN" altLang="en-US" sz="2000" dirty="0">
                <a:solidFill>
                  <a:srgbClr val="55463D"/>
                </a:solidFill>
                <a:latin typeface="楷体" panose="02010609060101010101" pitchFamily="49" charset="-122"/>
                <a:ea typeface="楷体" panose="02010609060101010101" pitchFamily="49" charset="-122"/>
              </a:rPr>
              <a:t>林芸 邱珍珍</a:t>
            </a:r>
            <a:endParaRPr lang="zh-CN" altLang="en-US" sz="2000" dirty="0">
              <a:solidFill>
                <a:srgbClr val="55463D"/>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4" presetClass="entr" presetSubtype="5"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vertic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par>
                          <p:cTn id="22" fill="hold">
                            <p:stCondLst>
                              <p:cond delay="1500"/>
                            </p:stCondLst>
                            <p:childTnLst>
                              <p:par>
                                <p:cTn id="23" presetID="12" presetClass="entr" presetSubtype="4" fill="hold" grpId="1"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par>
                          <p:cTn id="27" fill="hold">
                            <p:stCondLst>
                              <p:cond delay="2000"/>
                            </p:stCondLst>
                            <p:childTnLst>
                              <p:par>
                                <p:cTn id="28" presetID="12" presetClass="entr" presetSubtype="4" fill="hold" grpId="1"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ppt_y</p:attrName>
                                        </p:attrNameLst>
                                      </p:cBhvr>
                                      <p:tavLst>
                                        <p:tav tm="0">
                                          <p:val>
                                            <p:strVal val="#ppt_y+#ppt_h*1.125000"/>
                                          </p:val>
                                        </p:tav>
                                        <p:tav tm="100000">
                                          <p:val>
                                            <p:strVal val="#ppt_y"/>
                                          </p:val>
                                        </p:tav>
                                      </p:tavLst>
                                    </p:anim>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6" name="矩形 5"/>
          <p:cNvSpPr/>
          <p:nvPr/>
        </p:nvSpPr>
        <p:spPr>
          <a:xfrm>
            <a:off x="5211445" y="1572895"/>
            <a:ext cx="6156960" cy="470916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折角形 6"/>
          <p:cNvSpPr/>
          <p:nvPr/>
        </p:nvSpPr>
        <p:spPr>
          <a:xfrm>
            <a:off x="852805" y="1572895"/>
            <a:ext cx="4221480" cy="4708525"/>
          </a:xfrm>
          <a:prstGeom prst="foldedCorner">
            <a:avLst>
              <a:gd name="adj" fmla="val 29684"/>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19"/>
          <p:cNvSpPr txBox="1"/>
          <p:nvPr/>
        </p:nvSpPr>
        <p:spPr>
          <a:xfrm>
            <a:off x="1014095" y="2429510"/>
            <a:ext cx="3898265" cy="19996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b="1" dirty="0">
                <a:solidFill>
                  <a:schemeClr val="tx1">
                    <a:lumMod val="65000"/>
                    <a:lumOff val="35000"/>
                  </a:schemeClr>
                </a:solidFill>
                <a:latin typeface="罗西钢笔行楷" panose="02010800040101010101" charset="-122"/>
                <a:ea typeface="罗西钢笔行楷" panose="02010800040101010101" charset="-122"/>
                <a:sym typeface="+mn-ea"/>
              </a:rPr>
              <a:t>机械厂</a:t>
            </a:r>
            <a:r>
              <a:rPr lang="en-US" altLang="zh-CN" sz="2400" b="1" dirty="0">
                <a:solidFill>
                  <a:schemeClr val="tx1">
                    <a:lumMod val="65000"/>
                    <a:lumOff val="35000"/>
                  </a:schemeClr>
                </a:solidFill>
                <a:latin typeface="罗西钢笔行楷" panose="02010800040101010101" charset="-122"/>
                <a:ea typeface="罗西钢笔行楷" panose="02010800040101010101" charset="-122"/>
                <a:sym typeface="+mn-ea"/>
              </a:rPr>
              <a:t>:</a:t>
            </a:r>
            <a:endParaRPr lang="en-US" altLang="zh-CN" sz="2400" b="1" dirty="0">
              <a:solidFill>
                <a:schemeClr val="tx1">
                  <a:lumMod val="65000"/>
                  <a:lumOff val="35000"/>
                </a:schemeClr>
              </a:solidFill>
              <a:latin typeface="罗西钢笔行楷" panose="02010800040101010101" charset="-122"/>
              <a:ea typeface="罗西钢笔行楷" panose="02010800040101010101" charset="-122"/>
              <a:sym typeface="+mn-ea"/>
            </a:endParaRPr>
          </a:p>
          <a:p>
            <a:pPr indent="0" algn="l">
              <a:buNone/>
            </a:pP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b="1" dirty="0">
                <a:solidFill>
                  <a:schemeClr val="tx1">
                    <a:lumMod val="65000"/>
                    <a:lumOff val="35000"/>
                  </a:schemeClr>
                </a:solidFill>
                <a:latin typeface="罗西钢笔行楷" panose="02010800040101010101" charset="-122"/>
                <a:ea typeface="罗西钢笔行楷" panose="02010800040101010101" charset="-122"/>
                <a:sym typeface="+mn-ea"/>
              </a:rPr>
              <a:t>1.</a:t>
            </a: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观察模型</a:t>
            </a:r>
            <a:endPar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endParaRPr>
          </a:p>
          <a:p>
            <a:pPr indent="0" algn="l">
              <a:buNone/>
            </a:pP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b="1" dirty="0">
                <a:solidFill>
                  <a:schemeClr val="tx1">
                    <a:lumMod val="65000"/>
                    <a:lumOff val="35000"/>
                  </a:schemeClr>
                </a:solidFill>
                <a:latin typeface="罗西钢笔行楷" panose="02010800040101010101" charset="-122"/>
                <a:ea typeface="罗西钢笔行楷" panose="02010800040101010101" charset="-122"/>
                <a:sym typeface="+mn-ea"/>
              </a:rPr>
              <a:t>2.</a:t>
            </a: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在原本的造型线下自己也做一个</a:t>
            </a:r>
            <a:endPar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endParaRPr>
          </a:p>
          <a:p>
            <a:pPr indent="0" algn="l">
              <a:buNone/>
            </a:pP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b="1" dirty="0">
                <a:solidFill>
                  <a:schemeClr val="tx1">
                    <a:lumMod val="65000"/>
                    <a:lumOff val="35000"/>
                  </a:schemeClr>
                </a:solidFill>
                <a:latin typeface="罗西钢笔行楷" panose="02010800040101010101" charset="-122"/>
                <a:ea typeface="罗西钢笔行楷" panose="02010800040101010101" charset="-122"/>
                <a:sym typeface="+mn-ea"/>
              </a:rPr>
              <a:t>3.</a:t>
            </a:r>
            <a:r>
              <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rPr>
              <a:t>将模型颜色改变，尝试分区变色</a:t>
            </a:r>
            <a:endParaRPr lang="zh-CN" altLang="en-US" sz="20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500"/>
                                        <p:tgtEl>
                                          <p:spTgt spid="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000"/>
                            </p:stCondLst>
                            <p:childTnLst>
                              <p:par>
                                <p:cTn id="25" presetID="14" presetClass="entr" presetSubtype="5"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7" grpId="0" bldLvl="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34" name="Rectangle 90"/>
          <p:cNvSpPr/>
          <p:nvPr/>
        </p:nvSpPr>
        <p:spPr>
          <a:xfrm>
            <a:off x="915670" y="1824355"/>
            <a:ext cx="4608195" cy="446595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65000"/>
                  <a:lumOff val="35000"/>
                </a:schemeClr>
              </a:solidFill>
            </a:endParaRPr>
          </a:p>
        </p:txBody>
      </p:sp>
      <p:grpSp>
        <p:nvGrpSpPr>
          <p:cNvPr id="4" name="组合 3"/>
          <p:cNvGrpSpPr/>
          <p:nvPr/>
        </p:nvGrpSpPr>
        <p:grpSpPr>
          <a:xfrm>
            <a:off x="6579235" y="1938655"/>
            <a:ext cx="4389120" cy="3632200"/>
            <a:chOff x="6144" y="3101"/>
            <a:chExt cx="6912" cy="5720"/>
          </a:xfrm>
        </p:grpSpPr>
        <p:sp>
          <p:nvSpPr>
            <p:cNvPr id="21" name="等腰三角形 20"/>
            <p:cNvSpPr/>
            <p:nvPr/>
          </p:nvSpPr>
          <p:spPr>
            <a:xfrm>
              <a:off x="7260" y="4061"/>
              <a:ext cx="4680" cy="3846"/>
            </a:xfrm>
            <a:prstGeom prst="triangl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8448" y="3101"/>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23" name="椭圆 22"/>
            <p:cNvSpPr/>
            <p:nvPr/>
          </p:nvSpPr>
          <p:spPr>
            <a:xfrm>
              <a:off x="6144"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10752"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6" name="文本框 25"/>
          <p:cNvSpPr txBox="1"/>
          <p:nvPr/>
        </p:nvSpPr>
        <p:spPr>
          <a:xfrm>
            <a:off x="1215390" y="2164715"/>
            <a:ext cx="4008755" cy="3784600"/>
          </a:xfrm>
          <a:prstGeom prst="rect">
            <a:avLst/>
          </a:prstGeom>
          <a:noFill/>
        </p:spPr>
        <p:txBody>
          <a:bodyPr wrap="square" rtlCol="0">
            <a:spAutoFit/>
          </a:bodyPr>
          <a:p>
            <a:r>
              <a:rPr lang="zh-CN" sz="2000">
                <a:solidFill>
                  <a:schemeClr val="tx1">
                    <a:lumMod val="65000"/>
                    <a:lumOff val="35000"/>
                  </a:schemeClr>
                </a:solidFill>
                <a:latin typeface="罗西钢笔行楷" panose="02010800040101010101" charset="-122"/>
                <a:ea typeface="罗西钢笔行楷" panose="02010800040101010101" charset="-122"/>
              </a:rPr>
              <a:t>总结</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在看这个模型的时候，其实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发现整体大部分是不难的，</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但是有些地方确实超出了我</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们的预料，例如材质的调节，</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部分模型的细节雕刻等等，</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都是我们现在无法掌握的。</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哪怕去网上找了操作办法，</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在做的时候还是遇到了很多</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困难。我们要学的东西还有</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很多还需要努力，争取早一</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点能做出跟这个一样的成品</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出来。</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edge">
                                      <p:cBhvr>
                                        <p:cTn id="19" dur="500"/>
                                        <p:tgtEl>
                                          <p:spTgt spid="34"/>
                                        </p:tgtEl>
                                      </p:cBhvr>
                                    </p:animEffect>
                                  </p:childTnLst>
                                </p:cTn>
                              </p:par>
                            </p:childTnLst>
                          </p:cTn>
                        </p:par>
                        <p:par>
                          <p:cTn id="20" fill="hold">
                            <p:stCondLst>
                              <p:cond delay="1500"/>
                            </p:stCondLst>
                            <p:childTnLst>
                              <p:par>
                                <p:cTn id="21" presetID="2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1000"/>
                                        <p:tgtEl>
                                          <p:spTgt spid="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bldLvl="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5" name="TextBox 23"/>
          <p:cNvSpPr txBox="1"/>
          <p:nvPr/>
        </p:nvSpPr>
        <p:spPr>
          <a:xfrm>
            <a:off x="5549265" y="1931670"/>
            <a:ext cx="5603240" cy="3046095"/>
          </a:xfrm>
          <a:prstGeom prst="rect">
            <a:avLst/>
          </a:prstGeom>
          <a:noFill/>
        </p:spPr>
        <p:txBody>
          <a:bodyPr wrap="square" rtlCol="0">
            <a:spAutoFit/>
          </a:bodyPr>
          <a:lstStyle/>
          <a:p>
            <a:pPr algn="l">
              <a:lnSpc>
                <a:spcPct val="150000"/>
              </a:lnSpc>
              <a:buFont typeface="Wingdings" panose="05000000000000000000" pitchFamily="2" charset="2"/>
            </a:pPr>
            <a:r>
              <a:rPr lang="zh-CN" altLang="en-US" sz="2400" dirty="0">
                <a:solidFill>
                  <a:schemeClr val="tx1">
                    <a:lumMod val="65000"/>
                    <a:lumOff val="35000"/>
                  </a:schemeClr>
                </a:solidFill>
                <a:latin typeface="罗西钢笔行楷" panose="02010800040101010101" charset="-122"/>
                <a:ea typeface="罗西钢笔行楷" panose="02010800040101010101" charset="-122"/>
                <a:cs typeface="+mn-ea"/>
                <a:sym typeface="+mn-ea"/>
              </a:rPr>
              <a:t>伍享</a:t>
            </a:r>
            <a:r>
              <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ea"/>
              </a:rPr>
              <a:t>:</a:t>
            </a:r>
            <a:endPar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r>
              <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ea"/>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1.</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一共两份图纸，一人绘制一份</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2.</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标明区域</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3.</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标明尺寸</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4.</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rPr>
              <a:t>根据用处分图层</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a:p>
            <a:pPr algn="l">
              <a:lnSpc>
                <a:spcPct val="150000"/>
              </a:lnSpc>
              <a:buFont typeface="Wingdings" panose="05000000000000000000" pitchFamily="2" charset="2"/>
            </a:pP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p:txBody>
      </p:sp>
      <p:cxnSp>
        <p:nvCxnSpPr>
          <p:cNvPr id="11" name="直接连接符 10"/>
          <p:cNvCxnSpPr/>
          <p:nvPr/>
        </p:nvCxnSpPr>
        <p:spPr>
          <a:xfrm>
            <a:off x="5807075" y="2465705"/>
            <a:ext cx="2056130" cy="63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50925" y="1931670"/>
            <a:ext cx="3989070" cy="387096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48630" y="1931035"/>
            <a:ext cx="5560695" cy="387159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500"/>
                            </p:stCondLst>
                            <p:childTnLst>
                              <p:par>
                                <p:cTn id="27" presetID="2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edg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3312795" y="1344295"/>
            <a:ext cx="4907280" cy="492252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499872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2993390" y="1374775"/>
            <a:ext cx="5745480" cy="48006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3526155" y="1308735"/>
            <a:ext cx="4770120" cy="48768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grpSp>
        <p:nvGrpSpPr>
          <p:cNvPr id="8" name="组合 7"/>
          <p:cNvGrpSpPr/>
          <p:nvPr/>
        </p:nvGrpSpPr>
        <p:grpSpPr>
          <a:xfrm>
            <a:off x="3901440" y="1969135"/>
            <a:ext cx="4389120" cy="3632200"/>
            <a:chOff x="6144" y="3101"/>
            <a:chExt cx="6912" cy="5720"/>
          </a:xfrm>
        </p:grpSpPr>
        <p:sp>
          <p:nvSpPr>
            <p:cNvPr id="7" name="等腰三角形 6"/>
            <p:cNvSpPr/>
            <p:nvPr/>
          </p:nvSpPr>
          <p:spPr>
            <a:xfrm>
              <a:off x="7260" y="4061"/>
              <a:ext cx="4680" cy="3846"/>
            </a:xfrm>
            <a:prstGeom prst="triangl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448" y="3101"/>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5" name="椭圆 4"/>
            <p:cNvSpPr/>
            <p:nvPr/>
          </p:nvSpPr>
          <p:spPr>
            <a:xfrm>
              <a:off x="6144"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752"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659765" y="2511425"/>
            <a:ext cx="30600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感悟</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根据上次的经验我</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们绘制的时候没有</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那么生疏和困难了，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所以这次很快就绘   </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制好了。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2" name="文本框 11"/>
          <p:cNvSpPr txBox="1"/>
          <p:nvPr/>
        </p:nvSpPr>
        <p:spPr>
          <a:xfrm>
            <a:off x="8453755" y="2385695"/>
            <a:ext cx="2774950"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总结</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这次的任务比较</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上次的还是有一</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点不一样的，所</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以还是有学到很</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多东西的。</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p:tgtEl>
                                          <p:spTgt spid="19"/>
                                        </p:tgtEl>
                                        <p:attrNameLst>
                                          <p:attrName>ppt_y</p:attrName>
                                        </p:attrNameLst>
                                      </p:cBhvr>
                                      <p:tavLst>
                                        <p:tav tm="0">
                                          <p:val>
                                            <p:strVal val="#ppt_y+#ppt_h*1.125000"/>
                                          </p:val>
                                        </p:tav>
                                        <p:tav tm="100000">
                                          <p:val>
                                            <p:strVal val="#ppt_y"/>
                                          </p:val>
                                        </p:tav>
                                      </p:tavLst>
                                    </p:anim>
                                    <p:animEffect transition="in" filter="wipe(up)">
                                      <p:cBhvr>
                                        <p:cTn id="23" dur="500"/>
                                        <p:tgtEl>
                                          <p:spTgt spid="1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5782310" y="1644015"/>
            <a:ext cx="5499100" cy="445706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91515" y="1530350"/>
            <a:ext cx="4281170" cy="4338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buFont typeface="Wingdings" panose="05000000000000000000" pitchFamily="2" charset="2"/>
            </a:pPr>
            <a:r>
              <a:rPr lang="zh-CN" altLang="en-US" sz="2400">
                <a:solidFill>
                  <a:schemeClr val="tx1">
                    <a:lumMod val="65000"/>
                    <a:lumOff val="35000"/>
                  </a:schemeClr>
                </a:solidFill>
                <a:latin typeface="罗西钢笔行楷" panose="02010800040101010101" charset="-122"/>
                <a:ea typeface="罗西钢笔行楷" panose="02010800040101010101" charset="-122"/>
                <a:sym typeface="+mn-ea"/>
              </a:rPr>
              <a:t>厂房</a:t>
            </a:r>
            <a:r>
              <a:rPr lang="en-US" altLang="zh-CN" sz="2400">
                <a:solidFill>
                  <a:schemeClr val="tx1">
                    <a:lumMod val="65000"/>
                    <a:lumOff val="35000"/>
                  </a:schemeClr>
                </a:solidFill>
                <a:latin typeface="罗西钢笔行楷" panose="02010800040101010101" charset="-122"/>
                <a:ea typeface="罗西钢笔行楷" panose="02010800040101010101" charset="-122"/>
                <a:sym typeface="+mn-ea"/>
              </a:rPr>
              <a:t>:</a:t>
            </a:r>
            <a:endParaRPr lang="en-US" altLang="zh-CN" sz="24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      1.</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根据现有尺寸以及比例图纸用</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CAD</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绘制出来</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2.</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有尺寸的地方一定要精准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3.</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图纸上的尺寸不用标明但是引线以及文字要标明</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4.</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根据图纸更改线条形式和粗细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a:lnSpc>
                <a:spcPct val="150000"/>
              </a:lnSpc>
              <a:buFont typeface="Wingdings" panose="05000000000000000000" pitchFamily="2" charset="2"/>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5.</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按照不同分图层</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par>
                          <p:cTn id="20" fill="hold">
                            <p:stCondLst>
                              <p:cond delay="1500"/>
                            </p:stCondLst>
                            <p:childTnLst>
                              <p:par>
                                <p:cTn id="21" presetID="12" presetClass="entr" presetSubtype="4" fill="hold" grpId="1"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ppt_y</p:attrName>
                                        </p:attrNameLst>
                                      </p:cBhvr>
                                      <p:tavLst>
                                        <p:tav tm="0">
                                          <p:val>
                                            <p:strVal val="#ppt_y+#ppt_h*1.125000"/>
                                          </p:val>
                                        </p:tav>
                                        <p:tav tm="100000">
                                          <p:val>
                                            <p:strVal val="#ppt_y"/>
                                          </p:val>
                                        </p:tav>
                                      </p:tavLst>
                                    </p:anim>
                                    <p:animEffect transition="in" filter="wipe(up)">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1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grpSp>
        <p:nvGrpSpPr>
          <p:cNvPr id="4" name="组合 3"/>
          <p:cNvGrpSpPr/>
          <p:nvPr/>
        </p:nvGrpSpPr>
        <p:grpSpPr>
          <a:xfrm>
            <a:off x="4159885" y="1856740"/>
            <a:ext cx="1814195" cy="2551430"/>
            <a:chOff x="3301603" y="1549004"/>
            <a:chExt cx="1243013" cy="1749028"/>
          </a:xfrm>
          <a:solidFill>
            <a:srgbClr val="55463D">
              <a:alpha val="50000"/>
            </a:srgbClr>
          </a:solidFill>
        </p:grpSpPr>
        <p:sp>
          <p:nvSpPr>
            <p:cNvPr id="5" name="Freeform 7"/>
            <p:cNvSpPr/>
            <p:nvPr/>
          </p:nvSpPr>
          <p:spPr bwMode="auto">
            <a:xfrm>
              <a:off x="3301603" y="1549004"/>
              <a:ext cx="1243013" cy="1749028"/>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7" name="矩形 24"/>
            <p:cNvSpPr>
              <a:spLocks noChangeArrowheads="1"/>
            </p:cNvSpPr>
            <p:nvPr/>
          </p:nvSpPr>
          <p:spPr bwMode="auto">
            <a:xfrm>
              <a:off x="3499247" y="1790700"/>
              <a:ext cx="431528" cy="4000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8" name="组合 7"/>
          <p:cNvGrpSpPr/>
          <p:nvPr/>
        </p:nvGrpSpPr>
        <p:grpSpPr>
          <a:xfrm>
            <a:off x="5356860" y="1856740"/>
            <a:ext cx="2552065" cy="1812290"/>
            <a:chOff x="4082654" y="1538288"/>
            <a:chExt cx="1749028" cy="1241822"/>
          </a:xfrm>
          <a:solidFill>
            <a:srgbClr val="55463D">
              <a:alpha val="50000"/>
            </a:srgbClr>
          </a:solidFill>
        </p:grpSpPr>
        <p:sp>
          <p:nvSpPr>
            <p:cNvPr id="9" name="Freeform 6"/>
            <p:cNvSpPr/>
            <p:nvPr/>
          </p:nvSpPr>
          <p:spPr bwMode="auto">
            <a:xfrm>
              <a:off x="4082654" y="1538288"/>
              <a:ext cx="1749028" cy="1241822"/>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0" name="矩形 25"/>
            <p:cNvSpPr>
              <a:spLocks noChangeArrowheads="1"/>
            </p:cNvSpPr>
            <p:nvPr/>
          </p:nvSpPr>
          <p:spPr bwMode="auto">
            <a:xfrm>
              <a:off x="5272250" y="1728787"/>
              <a:ext cx="463588" cy="3998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11" name="组合 10"/>
          <p:cNvGrpSpPr/>
          <p:nvPr/>
        </p:nvGrpSpPr>
        <p:grpSpPr>
          <a:xfrm>
            <a:off x="6094730" y="3064510"/>
            <a:ext cx="1814195" cy="2553335"/>
            <a:chOff x="4599385" y="2316957"/>
            <a:chExt cx="1243013" cy="1750219"/>
          </a:xfrm>
          <a:solidFill>
            <a:srgbClr val="55463D">
              <a:alpha val="50000"/>
            </a:srgbClr>
          </a:solidFill>
        </p:grpSpPr>
        <p:sp>
          <p:nvSpPr>
            <p:cNvPr id="12" name="Freeform 5"/>
            <p:cNvSpPr/>
            <p:nvPr/>
          </p:nvSpPr>
          <p:spPr bwMode="auto">
            <a:xfrm>
              <a:off x="4599385" y="2316957"/>
              <a:ext cx="1243013" cy="1750219"/>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3" name="矩形 26"/>
            <p:cNvSpPr>
              <a:spLocks noChangeArrowheads="1"/>
            </p:cNvSpPr>
            <p:nvPr/>
          </p:nvSpPr>
          <p:spPr bwMode="auto">
            <a:xfrm>
              <a:off x="5272088" y="3558778"/>
              <a:ext cx="471604" cy="4000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grpSp>
        <p:nvGrpSpPr>
          <p:cNvPr id="14" name="组合 13"/>
          <p:cNvGrpSpPr/>
          <p:nvPr/>
        </p:nvGrpSpPr>
        <p:grpSpPr>
          <a:xfrm>
            <a:off x="4159885" y="3804920"/>
            <a:ext cx="2553970" cy="1812925"/>
            <a:chOff x="3313510" y="2836069"/>
            <a:chExt cx="1750219" cy="1241822"/>
          </a:xfrm>
          <a:solidFill>
            <a:srgbClr val="55463D">
              <a:alpha val="50000"/>
            </a:srgbClr>
          </a:solidFill>
        </p:grpSpPr>
        <p:sp>
          <p:nvSpPr>
            <p:cNvPr id="15" name="Freeform 8"/>
            <p:cNvSpPr/>
            <p:nvPr/>
          </p:nvSpPr>
          <p:spPr bwMode="auto">
            <a:xfrm>
              <a:off x="3313510" y="2836069"/>
              <a:ext cx="1750219" cy="1241822"/>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6" name="矩形 27"/>
            <p:cNvSpPr>
              <a:spLocks noChangeArrowheads="1"/>
            </p:cNvSpPr>
            <p:nvPr/>
          </p:nvSpPr>
          <p:spPr bwMode="auto">
            <a:xfrm>
              <a:off x="3467100" y="3499247"/>
              <a:ext cx="463588" cy="3997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19" name="文本框 18"/>
          <p:cNvSpPr txBox="1"/>
          <p:nvPr/>
        </p:nvSpPr>
        <p:spPr>
          <a:xfrm>
            <a:off x="771525" y="2617470"/>
            <a:ext cx="30600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困难</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这次没有尺寸的地</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方很多，只能根据</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比例和图纸大概的</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绘制，线条很多很</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容易绘制错误</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7" name="文本框 16"/>
          <p:cNvSpPr txBox="1"/>
          <p:nvPr/>
        </p:nvSpPr>
        <p:spPr>
          <a:xfrm>
            <a:off x="8434705" y="2617470"/>
            <a:ext cx="30600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感悟</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对于</a:t>
            </a: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CAD</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的掌握更加</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熟练了，也明白了</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其实理论和实践是</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要相互作用的。</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a:p>
            <a:pPr algn="l" fontAlgn="auto">
              <a:lnSpc>
                <a:spcPct val="150000"/>
              </a:lnSpc>
            </a:pP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     </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up)">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6" name="矩形 5"/>
          <p:cNvSpPr/>
          <p:nvPr/>
        </p:nvSpPr>
        <p:spPr>
          <a:xfrm>
            <a:off x="6993890" y="1147445"/>
            <a:ext cx="3527425" cy="356933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43125" y="1147445"/>
            <a:ext cx="3569335" cy="3569335"/>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09880" y="4864735"/>
            <a:ext cx="11567160" cy="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09880" y="5113655"/>
            <a:ext cx="11566525"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buFont typeface="Wingdings" panose="05000000000000000000" pitchFamily="2" charset="2"/>
            </a:pPr>
            <a:r>
              <a:rPr lang="en-US" altLang="zh-CN" sz="20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2000">
                <a:solidFill>
                  <a:schemeClr val="tx1">
                    <a:lumMod val="65000"/>
                    <a:lumOff val="35000"/>
                  </a:schemeClr>
                </a:solidFill>
                <a:latin typeface="罗西钢笔行楷" panose="02010800040101010101" charset="-122"/>
                <a:ea typeface="罗西钢笔行楷" panose="02010800040101010101" charset="-122"/>
                <a:sym typeface="+mn-ea"/>
              </a:rPr>
              <a:t>有的时候没有任务，我们就绘制和准备毕业设计，确定风格，确定房型然后开始设计，虽然可以直接建模，但是我们还是想先确定大概思路，毕竟只有这样才能站在顾客的角度去考虑，怎么样会更方便怎么样符合人体工程学。</a:t>
            </a:r>
            <a:endParaRPr lang="zh-CN" altLang="en-US" sz="20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12" presetClass="entr" presetSubtype="4" fill="hold" grpId="1"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7" grpId="0" bldLvl="0" animBg="1"/>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1" cstate="screen"/>
          <a:stretch>
            <a:fillRect/>
          </a:stretch>
        </p:blipFill>
        <p:spPr>
          <a:xfrm>
            <a:off x="1183640" y="1821815"/>
            <a:ext cx="3086735" cy="3081020"/>
          </a:xfrm>
          <a:prstGeom prst="rect">
            <a:avLst/>
          </a:prstGeom>
        </p:spPr>
      </p:pic>
      <p:grpSp>
        <p:nvGrpSpPr>
          <p:cNvPr id="13" name="组合 12"/>
          <p:cNvGrpSpPr/>
          <p:nvPr/>
        </p:nvGrpSpPr>
        <p:grpSpPr>
          <a:xfrm>
            <a:off x="2583180" y="2446020"/>
            <a:ext cx="323215" cy="456565"/>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2583180" y="3950970"/>
            <a:ext cx="323215" cy="456565"/>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984375" y="2988945"/>
            <a:ext cx="1521460" cy="579120"/>
          </a:xfrm>
          <a:prstGeom prst="rect">
            <a:avLst/>
          </a:prstGeom>
          <a:noFill/>
        </p:spPr>
        <p:txBody>
          <a:bodyPr wrap="square" rtlCol="0">
            <a:spAutoFit/>
          </a:bodyPr>
          <a:lstStyle/>
          <a:p>
            <a:pPr algn="ctr"/>
            <a:r>
              <a:rPr lang="zh-CN" altLang="en-US" sz="3200">
                <a:solidFill>
                  <a:srgbClr val="55463D"/>
                </a:solidFill>
                <a:latin typeface="罗西钢笔行楷" panose="02010800040101010101" charset="-122"/>
                <a:ea typeface="罗西钢笔行楷" panose="02010800040101010101" charset="-122"/>
              </a:rPr>
              <a:t>目 录</a:t>
            </a:r>
            <a:endParaRPr lang="zh-CN" altLang="en-US" sz="3200">
              <a:solidFill>
                <a:srgbClr val="55463D"/>
              </a:solidFill>
              <a:latin typeface="罗西钢笔行楷" panose="02010800040101010101" charset="-122"/>
              <a:ea typeface="罗西钢笔行楷" panose="02010800040101010101" charset="-122"/>
            </a:endParaRPr>
          </a:p>
        </p:txBody>
      </p:sp>
      <p:sp>
        <p:nvSpPr>
          <p:cNvPr id="6" name="文本框 5"/>
          <p:cNvSpPr txBox="1"/>
          <p:nvPr/>
        </p:nvSpPr>
        <p:spPr>
          <a:xfrm>
            <a:off x="1965960" y="3493135"/>
            <a:ext cx="1521460" cy="457200"/>
          </a:xfrm>
          <a:prstGeom prst="rect">
            <a:avLst/>
          </a:prstGeom>
          <a:noFill/>
        </p:spPr>
        <p:txBody>
          <a:bodyPr wrap="square" rtlCol="0">
            <a:spAutoFit/>
          </a:bodyPr>
          <a:lstStyle/>
          <a:p>
            <a:pPr algn="ctr"/>
            <a:r>
              <a:rPr lang="en-US" altLang="zh-CN" sz="2400">
                <a:solidFill>
                  <a:srgbClr val="55463D"/>
                </a:solidFill>
                <a:latin typeface="罗西钢笔行楷" panose="02010800040101010101" charset="-122"/>
                <a:ea typeface="罗西钢笔行楷" panose="02010800040101010101" charset="-122"/>
              </a:rPr>
              <a:t>Contents</a:t>
            </a:r>
            <a:endParaRPr lang="en-US" altLang="zh-CN" sz="2400">
              <a:solidFill>
                <a:srgbClr val="55463D"/>
              </a:solidFill>
              <a:latin typeface="罗西钢笔行楷" panose="02010800040101010101" charset="-122"/>
              <a:ea typeface="罗西钢笔行楷" panose="02010800040101010101" charset="-122"/>
            </a:endParaRPr>
          </a:p>
        </p:txBody>
      </p:sp>
      <p:sp>
        <p:nvSpPr>
          <p:cNvPr id="7" name="文本框 6"/>
          <p:cNvSpPr txBox="1"/>
          <p:nvPr/>
        </p:nvSpPr>
        <p:spPr>
          <a:xfrm>
            <a:off x="5526405" y="2122805"/>
            <a:ext cx="551815"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实习目标</a:t>
            </a:r>
            <a:endParaRPr lang="zh-CN" altLang="en-US" sz="2000">
              <a:solidFill>
                <a:srgbClr val="55463D"/>
              </a:solidFill>
              <a:latin typeface="罗西钢笔行楷" panose="02010800040101010101" charset="-122"/>
              <a:ea typeface="罗西钢笔行楷" panose="02010800040101010101" charset="-122"/>
            </a:endParaRPr>
          </a:p>
        </p:txBody>
      </p:sp>
      <p:pic>
        <p:nvPicPr>
          <p:cNvPr id="8" name="图片 7" descr="箭头"/>
          <p:cNvPicPr>
            <a:picLocks noChangeAspect="1"/>
          </p:cNvPicPr>
          <p:nvPr/>
        </p:nvPicPr>
        <p:blipFill>
          <a:blip r:embed="rId2" cstate="screen"/>
          <a:stretch>
            <a:fillRect/>
          </a:stretch>
        </p:blipFill>
        <p:spPr>
          <a:xfrm rot="5400000">
            <a:off x="5533390" y="1390650"/>
            <a:ext cx="537210" cy="271145"/>
          </a:xfrm>
          <a:prstGeom prst="rect">
            <a:avLst/>
          </a:prstGeom>
        </p:spPr>
      </p:pic>
      <p:sp>
        <p:nvSpPr>
          <p:cNvPr id="18" name="文本框 17"/>
          <p:cNvSpPr txBox="1"/>
          <p:nvPr/>
        </p:nvSpPr>
        <p:spPr>
          <a:xfrm>
            <a:off x="6965950" y="2122805"/>
            <a:ext cx="551815"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实习过程</a:t>
            </a:r>
            <a:endParaRPr lang="zh-CN" altLang="en-US" sz="2000">
              <a:solidFill>
                <a:srgbClr val="55463D"/>
              </a:solidFill>
              <a:latin typeface="罗西钢笔行楷" panose="02010800040101010101" charset="-122"/>
              <a:ea typeface="罗西钢笔行楷" panose="02010800040101010101" charset="-122"/>
            </a:endParaRPr>
          </a:p>
        </p:txBody>
      </p:sp>
      <p:pic>
        <p:nvPicPr>
          <p:cNvPr id="19" name="图片 18" descr="箭头"/>
          <p:cNvPicPr>
            <a:picLocks noChangeAspect="1"/>
          </p:cNvPicPr>
          <p:nvPr/>
        </p:nvPicPr>
        <p:blipFill>
          <a:blip r:embed="rId2" cstate="screen"/>
          <a:stretch>
            <a:fillRect/>
          </a:stretch>
        </p:blipFill>
        <p:spPr>
          <a:xfrm rot="5400000">
            <a:off x="6972935" y="1390650"/>
            <a:ext cx="537210" cy="271145"/>
          </a:xfrm>
          <a:prstGeom prst="rect">
            <a:avLst/>
          </a:prstGeom>
        </p:spPr>
      </p:pic>
      <p:sp>
        <p:nvSpPr>
          <p:cNvPr id="20" name="文本框 19"/>
          <p:cNvSpPr txBox="1"/>
          <p:nvPr/>
        </p:nvSpPr>
        <p:spPr>
          <a:xfrm>
            <a:off x="8395970" y="2218690"/>
            <a:ext cx="551815"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实习心得</a:t>
            </a:r>
            <a:endParaRPr lang="zh-CN" altLang="en-US" sz="2000">
              <a:solidFill>
                <a:srgbClr val="55463D"/>
              </a:solidFill>
              <a:latin typeface="罗西钢笔行楷" panose="02010800040101010101" charset="-122"/>
              <a:ea typeface="罗西钢笔行楷" panose="02010800040101010101" charset="-122"/>
            </a:endParaRPr>
          </a:p>
        </p:txBody>
      </p:sp>
      <p:pic>
        <p:nvPicPr>
          <p:cNvPr id="21" name="图片 20" descr="箭头"/>
          <p:cNvPicPr>
            <a:picLocks noChangeAspect="1"/>
          </p:cNvPicPr>
          <p:nvPr/>
        </p:nvPicPr>
        <p:blipFill>
          <a:blip r:embed="rId2" cstate="screen"/>
          <a:stretch>
            <a:fillRect/>
          </a:stretch>
        </p:blipFill>
        <p:spPr>
          <a:xfrm rot="5400000">
            <a:off x="8402955" y="1417320"/>
            <a:ext cx="537210" cy="271145"/>
          </a:xfrm>
          <a:prstGeom prst="rect">
            <a:avLst/>
          </a:prstGeom>
        </p:spPr>
      </p:pic>
      <p:sp>
        <p:nvSpPr>
          <p:cNvPr id="22" name="文本框 21"/>
          <p:cNvSpPr txBox="1"/>
          <p:nvPr/>
        </p:nvSpPr>
        <p:spPr>
          <a:xfrm>
            <a:off x="9835515" y="2218690"/>
            <a:ext cx="551815"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实习总结</a:t>
            </a:r>
            <a:endParaRPr lang="zh-CN" altLang="en-US" sz="2000">
              <a:solidFill>
                <a:srgbClr val="55463D"/>
              </a:solidFill>
              <a:latin typeface="罗西钢笔行楷" panose="02010800040101010101" charset="-122"/>
              <a:ea typeface="罗西钢笔行楷" panose="02010800040101010101" charset="-122"/>
            </a:endParaRPr>
          </a:p>
        </p:txBody>
      </p:sp>
      <p:pic>
        <p:nvPicPr>
          <p:cNvPr id="23" name="图片 22" descr="箭头"/>
          <p:cNvPicPr>
            <a:picLocks noChangeAspect="1"/>
          </p:cNvPicPr>
          <p:nvPr/>
        </p:nvPicPr>
        <p:blipFill>
          <a:blip r:embed="rId2" cstate="screen"/>
          <a:stretch>
            <a:fillRect/>
          </a:stretch>
        </p:blipFill>
        <p:spPr>
          <a:xfrm rot="5400000">
            <a:off x="9842500" y="1417320"/>
            <a:ext cx="537210" cy="271145"/>
          </a:xfrm>
          <a:prstGeom prst="rect">
            <a:avLst/>
          </a:prstGeom>
        </p:spPr>
      </p:pic>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2500"/>
                            </p:stCondLst>
                            <p:childTnLst>
                              <p:par>
                                <p:cTn id="33" presetID="14" presetClass="entr" presetSubtype="5"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vertical)">
                                      <p:cBhvr>
                                        <p:cTn id="35" dur="500"/>
                                        <p:tgtEl>
                                          <p:spTgt spid="7"/>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3500"/>
                            </p:stCondLst>
                            <p:childTnLst>
                              <p:par>
                                <p:cTn id="41" presetID="14" presetClass="entr" presetSubtype="5"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vertical)">
                                      <p:cBhvr>
                                        <p:cTn id="43" dur="500"/>
                                        <p:tgtEl>
                                          <p:spTgt spid="18"/>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4500"/>
                            </p:stCondLst>
                            <p:childTnLst>
                              <p:par>
                                <p:cTn id="49" presetID="14" presetClass="entr" presetSubtype="5"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vertical)">
                                      <p:cBhvr>
                                        <p:cTn id="51" dur="500"/>
                                        <p:tgtEl>
                                          <p:spTgt spid="20"/>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5500"/>
                            </p:stCondLst>
                            <p:childTnLst>
                              <p:par>
                                <p:cTn id="57" presetID="14" presetClass="entr" presetSubtype="5"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1" cstate="screen"/>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2" cstate="screen"/>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Part.03</a:t>
            </a:r>
            <a:endParaRPr lang="en-US" altLang="zh-CN" sz="4000">
              <a:solidFill>
                <a:srgbClr val="55463D"/>
              </a:solidFill>
              <a:latin typeface="罗西钢笔行楷" panose="02010800040101010101" charset="-122"/>
              <a:ea typeface="罗西钢笔行楷" panose="02010800040101010101" charset="-122"/>
            </a:endParaRPr>
          </a:p>
        </p:txBody>
      </p:sp>
      <p:sp>
        <p:nvSpPr>
          <p:cNvPr id="5" name="文本框 4"/>
          <p:cNvSpPr txBox="1"/>
          <p:nvPr/>
        </p:nvSpPr>
        <p:spPr>
          <a:xfrm>
            <a:off x="4269105" y="3013075"/>
            <a:ext cx="3651885" cy="829945"/>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实习心得</a:t>
            </a:r>
            <a:endParaRPr lang="zh-CN" altLang="en-US" sz="2800"/>
          </a:p>
        </p:txBody>
      </p:sp>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林芸实习心得</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28" name="Freeform 7"/>
          <p:cNvSpPr/>
          <p:nvPr/>
        </p:nvSpPr>
        <p:spPr bwMode="auto">
          <a:xfrm>
            <a:off x="3524885" y="1613535"/>
            <a:ext cx="1799590" cy="488315"/>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29" name="Freeform 8"/>
          <p:cNvSpPr/>
          <p:nvPr/>
        </p:nvSpPr>
        <p:spPr bwMode="auto">
          <a:xfrm>
            <a:off x="7526020" y="1613535"/>
            <a:ext cx="831850" cy="1120775"/>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0" name="Freeform 9"/>
          <p:cNvSpPr/>
          <p:nvPr/>
        </p:nvSpPr>
        <p:spPr bwMode="auto">
          <a:xfrm>
            <a:off x="6872605" y="4392295"/>
            <a:ext cx="1485265" cy="488315"/>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1" name="Freeform 10"/>
          <p:cNvSpPr/>
          <p:nvPr/>
        </p:nvSpPr>
        <p:spPr bwMode="auto">
          <a:xfrm>
            <a:off x="3524885" y="4327525"/>
            <a:ext cx="1112520" cy="322580"/>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2" name="Freeform 11"/>
          <p:cNvSpPr/>
          <p:nvPr/>
        </p:nvSpPr>
        <p:spPr bwMode="auto">
          <a:xfrm>
            <a:off x="6757670" y="3382010"/>
            <a:ext cx="99060" cy="199390"/>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3" name="Freeform 12"/>
          <p:cNvSpPr/>
          <p:nvPr/>
        </p:nvSpPr>
        <p:spPr bwMode="auto">
          <a:xfrm>
            <a:off x="5308600" y="3382010"/>
            <a:ext cx="99695" cy="199390"/>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4" name="Freeform 13"/>
          <p:cNvSpPr/>
          <p:nvPr/>
        </p:nvSpPr>
        <p:spPr bwMode="auto">
          <a:xfrm>
            <a:off x="5995035" y="4107180"/>
            <a:ext cx="199390" cy="100330"/>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5" name="Freeform 14"/>
          <p:cNvSpPr/>
          <p:nvPr/>
        </p:nvSpPr>
        <p:spPr bwMode="auto">
          <a:xfrm>
            <a:off x="5995670" y="2734310"/>
            <a:ext cx="198755" cy="99060"/>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grpSp>
        <p:nvGrpSpPr>
          <p:cNvPr id="13" name="组合 12"/>
          <p:cNvGrpSpPr/>
          <p:nvPr/>
        </p:nvGrpSpPr>
        <p:grpSpPr>
          <a:xfrm>
            <a:off x="5532120" y="1515110"/>
            <a:ext cx="1123950" cy="1121410"/>
            <a:chOff x="8712" y="2386"/>
            <a:chExt cx="1770" cy="1766"/>
          </a:xfrm>
          <a:solidFill>
            <a:srgbClr val="55463D"/>
          </a:solidFill>
        </p:grpSpPr>
        <p:sp>
          <p:nvSpPr>
            <p:cNvPr id="23" name="Oval 2"/>
            <p:cNvSpPr>
              <a:spLocks noChangeArrowheads="1"/>
            </p:cNvSpPr>
            <p:nvPr/>
          </p:nvSpPr>
          <p:spPr bwMode="auto">
            <a:xfrm>
              <a:off x="8712" y="2386"/>
              <a:ext cx="1771"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sp>
          <p:nvSpPr>
            <p:cNvPr id="40" name="Freeform 19"/>
            <p:cNvSpPr>
              <a:spLocks noEditPoints="1"/>
            </p:cNvSpPr>
            <p:nvPr/>
          </p:nvSpPr>
          <p:spPr bwMode="auto">
            <a:xfrm>
              <a:off x="9276" y="2940"/>
              <a:ext cx="644" cy="65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4119245" y="2924810"/>
            <a:ext cx="1121410" cy="1121410"/>
            <a:chOff x="6487" y="4606"/>
            <a:chExt cx="1766" cy="1766"/>
          </a:xfrm>
          <a:solidFill>
            <a:srgbClr val="55463D"/>
          </a:solidFill>
        </p:grpSpPr>
        <p:sp>
          <p:nvSpPr>
            <p:cNvPr id="26" name="Oval 5"/>
            <p:cNvSpPr>
              <a:spLocks noChangeArrowheads="1"/>
            </p:cNvSpPr>
            <p:nvPr/>
          </p:nvSpPr>
          <p:spPr bwMode="auto">
            <a:xfrm>
              <a:off x="6487" y="4606"/>
              <a:ext cx="1767"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grpSp>
          <p:nvGrpSpPr>
            <p:cNvPr id="41" name="Group 20"/>
            <p:cNvGrpSpPr/>
            <p:nvPr/>
          </p:nvGrpSpPr>
          <p:grpSpPr bwMode="auto">
            <a:xfrm>
              <a:off x="6964" y="5018"/>
              <a:ext cx="812" cy="827"/>
              <a:chOff x="0" y="0"/>
              <a:chExt cx="276" cy="281"/>
            </a:xfrm>
            <a:grpFill/>
          </p:grpSpPr>
          <p:sp>
            <p:nvSpPr>
              <p:cNvPr id="42"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43"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grpSp>
        <p:nvGrpSpPr>
          <p:cNvPr id="16" name="组合 15"/>
          <p:cNvGrpSpPr/>
          <p:nvPr/>
        </p:nvGrpSpPr>
        <p:grpSpPr>
          <a:xfrm>
            <a:off x="5534025" y="4329430"/>
            <a:ext cx="1125220" cy="1125220"/>
            <a:chOff x="8715" y="6818"/>
            <a:chExt cx="1772" cy="1772"/>
          </a:xfrm>
          <a:solidFill>
            <a:srgbClr val="55463D"/>
          </a:solidFill>
        </p:grpSpPr>
        <p:sp>
          <p:nvSpPr>
            <p:cNvPr id="27" name="Oval 6"/>
            <p:cNvSpPr>
              <a:spLocks noChangeArrowheads="1"/>
            </p:cNvSpPr>
            <p:nvPr/>
          </p:nvSpPr>
          <p:spPr bwMode="auto">
            <a:xfrm>
              <a:off x="8715" y="6818"/>
              <a:ext cx="1772" cy="1772"/>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sp>
          <p:nvSpPr>
            <p:cNvPr id="44" name="Freeform 23"/>
            <p:cNvSpPr>
              <a:spLocks noEditPoints="1"/>
            </p:cNvSpPr>
            <p:nvPr/>
          </p:nvSpPr>
          <p:spPr bwMode="auto">
            <a:xfrm>
              <a:off x="9241" y="7323"/>
              <a:ext cx="717" cy="761"/>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nvGrpSpPr>
          <p:cNvPr id="15" name="组合 14"/>
          <p:cNvGrpSpPr/>
          <p:nvPr/>
        </p:nvGrpSpPr>
        <p:grpSpPr>
          <a:xfrm>
            <a:off x="6934200" y="2921000"/>
            <a:ext cx="1122680" cy="1121410"/>
            <a:chOff x="10920" y="4600"/>
            <a:chExt cx="1768" cy="1766"/>
          </a:xfrm>
          <a:solidFill>
            <a:srgbClr val="55463D"/>
          </a:solidFill>
        </p:grpSpPr>
        <p:sp>
          <p:nvSpPr>
            <p:cNvPr id="25" name="Oval 4"/>
            <p:cNvSpPr>
              <a:spLocks noChangeArrowheads="1"/>
            </p:cNvSpPr>
            <p:nvPr/>
          </p:nvSpPr>
          <p:spPr bwMode="auto">
            <a:xfrm>
              <a:off x="10920" y="4600"/>
              <a:ext cx="1768"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grpSp>
          <p:nvGrpSpPr>
            <p:cNvPr id="45" name="Group 24"/>
            <p:cNvGrpSpPr/>
            <p:nvPr/>
          </p:nvGrpSpPr>
          <p:grpSpPr bwMode="auto">
            <a:xfrm>
              <a:off x="11450" y="5125"/>
              <a:ext cx="709" cy="607"/>
              <a:chOff x="0" y="0"/>
              <a:chExt cx="280" cy="240"/>
            </a:xfrm>
            <a:grpFill/>
          </p:grpSpPr>
          <p:sp>
            <p:nvSpPr>
              <p:cNvPr id="46"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47"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grpSp>
        <p:nvGrpSpPr>
          <p:cNvPr id="14" name="组合 13"/>
          <p:cNvGrpSpPr/>
          <p:nvPr/>
        </p:nvGrpSpPr>
        <p:grpSpPr>
          <a:xfrm>
            <a:off x="5675630" y="3061335"/>
            <a:ext cx="840740" cy="840740"/>
            <a:chOff x="8938" y="4821"/>
            <a:chExt cx="1324" cy="1324"/>
          </a:xfrm>
          <a:solidFill>
            <a:srgbClr val="55463D"/>
          </a:solidFill>
        </p:grpSpPr>
        <p:sp>
          <p:nvSpPr>
            <p:cNvPr id="4" name="Oval 3"/>
            <p:cNvSpPr>
              <a:spLocks noChangeArrowheads="1"/>
            </p:cNvSpPr>
            <p:nvPr/>
          </p:nvSpPr>
          <p:spPr bwMode="auto">
            <a:xfrm>
              <a:off x="8938" y="4821"/>
              <a:ext cx="1325" cy="1325"/>
            </a:xfrm>
            <a:prstGeom prst="ellipse">
              <a:avLst/>
            </a:prstGeom>
            <a:solidFill>
              <a:srgbClr val="55463D">
                <a:alpha val="50000"/>
              </a:srgbClr>
            </a:solidFill>
            <a:ln w="9525" cmpd="sng">
              <a:noFill/>
              <a:round/>
            </a:ln>
          </p:spPr>
          <p:txBody>
            <a:bodyPr/>
            <a:lstStyle/>
            <a:p>
              <a:endParaRPr lang="zh-CN" altLang="en-US">
                <a:solidFill>
                  <a:schemeClr val="tx1">
                    <a:lumMod val="65000"/>
                    <a:lumOff val="35000"/>
                  </a:schemeClr>
                </a:solidFill>
              </a:endParaRPr>
            </a:p>
          </p:txBody>
        </p:sp>
        <p:sp>
          <p:nvSpPr>
            <p:cNvPr id="48" name="Freeform 27"/>
            <p:cNvSpPr>
              <a:spLocks noEditPoints="1"/>
            </p:cNvSpPr>
            <p:nvPr/>
          </p:nvSpPr>
          <p:spPr bwMode="auto">
            <a:xfrm>
              <a:off x="9334" y="5169"/>
              <a:ext cx="534" cy="498"/>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lang="zh-CN" altLang="en-US">
                <a:solidFill>
                  <a:schemeClr val="tx1">
                    <a:lumMod val="65000"/>
                    <a:lumOff val="35000"/>
                  </a:schemeClr>
                </a:solidFill>
              </a:endParaRPr>
            </a:p>
          </p:txBody>
        </p:sp>
      </p:grpSp>
      <p:sp>
        <p:nvSpPr>
          <p:cNvPr id="21" name="TextBox 23"/>
          <p:cNvSpPr txBox="1"/>
          <p:nvPr/>
        </p:nvSpPr>
        <p:spPr>
          <a:xfrm>
            <a:off x="824230" y="1073150"/>
            <a:ext cx="3754755" cy="4939030"/>
          </a:xfrm>
          <a:prstGeom prst="rect">
            <a:avLst/>
          </a:prstGeom>
          <a:noFill/>
        </p:spPr>
        <p:txBody>
          <a:bodyPr wrap="square" rtlCol="0">
            <a:spAutoFit/>
          </a:bodyPr>
          <a:lstStyle/>
          <a:p>
            <a:pPr algn="l">
              <a:lnSpc>
                <a:spcPct val="150000"/>
              </a:lnSpc>
            </a:pPr>
            <a:r>
              <a:rPr 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在进行的理论知识积累之后，要有一个踏入公司进行实践的过程，也就是理论与实践的结合，特别是对与室内这种实践性能非常强的一门学科更要强调实际 操作技能的培养。</a:t>
            </a:r>
            <a:endPar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而且 这门学科在很大程度上与书本有一定程度的差异，在这次实习中能使我们所掌握的理论知识得以升华，把理论与实践找到一个最好的切入点。在实践中锻炼自己，进一步了解社会，为今后的自己的发展制定明确的目标。通过实习掌握与专业有关的知识，把所学的设计理论知识与实践结合起来，培养自己的实际工作能力和应变能力。在此期间，我主要从事室内设计的辅助工作，这也锻炼了我软件上的运用，现在的我，动作上是非常的熟练，本专业所学的软件我都可以运用自如之外</a:t>
            </a:r>
            <a:r>
              <a:rPr lang="zh-CN"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a:t>
            </a:r>
            <a:endParaRPr lang="zh-CN"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10" name="TextBox 23"/>
          <p:cNvSpPr txBox="1"/>
          <p:nvPr/>
        </p:nvSpPr>
        <p:spPr>
          <a:xfrm>
            <a:off x="7640320" y="1073150"/>
            <a:ext cx="3905250" cy="4939030"/>
          </a:xfrm>
          <a:prstGeom prst="rect">
            <a:avLst/>
          </a:prstGeom>
          <a:noFill/>
        </p:spPr>
        <p:txBody>
          <a:bodyPr wrap="square" rtlCol="0">
            <a:spAutoFit/>
          </a:bodyPr>
          <a:p>
            <a:pPr algn="l">
              <a:lnSpc>
                <a:spcPct val="150000"/>
              </a:lnSpc>
            </a:pPr>
            <a:r>
              <a:rPr 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在公司的这段时间内，我也看过不少的设计资料，对室内设计方面有了很大的认识，对软装饰有了进一步的认识，在色彩的渐变中也发现了很多有趣的秘密。实习正是应室内设计行业的特殊性而客观存在的一种工作方式。</a:t>
            </a:r>
            <a:endPar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实习的好处在于：第一它给到我的压力是比较小的，只有我自己给自己的压力；第二是实习它能给到我的东西是比较全面的，因为我要做的不单单是替设计师做软件绘制施工图及效果图，我还有机会去现场测量，观察到施工过程及工艺流程，了解到施工中要用的材料</a:t>
            </a:r>
            <a:r>
              <a:rPr lang="zh-CN"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a:t>
            </a: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实习做为毕业生的一个再学习的机会，如何有效把握有效学习对今后的发展是至关重要的。所以这次有机会去实习的我在工作上努力勤恳、能吃苦耐劳，相信自己能做到。</a:t>
            </a:r>
            <a:endPar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par>
                          <p:cTn id="20" fill="hold">
                            <p:stCondLst>
                              <p:cond delay="1500"/>
                            </p:stCondLst>
                            <p:childTnLst>
                              <p:par>
                                <p:cTn id="21" presetID="12" presetClass="entr" presetSubtype="4" fill="hold" grpId="9"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p:tgtEl>
                                          <p:spTgt spid="35"/>
                                        </p:tgtEl>
                                        <p:attrNameLst>
                                          <p:attrName>ppt_y</p:attrName>
                                        </p:attrNameLst>
                                      </p:cBhvr>
                                      <p:tavLst>
                                        <p:tav tm="0">
                                          <p:val>
                                            <p:strVal val="#ppt_y+#ppt_h*1.125000"/>
                                          </p:val>
                                        </p:tav>
                                        <p:tav tm="100000">
                                          <p:val>
                                            <p:strVal val="#ppt_y"/>
                                          </p:val>
                                        </p:tav>
                                      </p:tavLst>
                                    </p:anim>
                                    <p:animEffect transition="in" filter="wipe(up)">
                                      <p:cBhvr>
                                        <p:cTn id="24" dur="500"/>
                                        <p:tgtEl>
                                          <p:spTgt spid="35"/>
                                        </p:tgtEl>
                                      </p:cBhvr>
                                    </p:animEffect>
                                  </p:childTnLst>
                                </p:cTn>
                              </p:par>
                              <p:par>
                                <p:cTn id="25" presetID="21"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500"/>
                                        <p:tgtEl>
                                          <p:spTgt spid="13"/>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ppt_x</p:attrName>
                                        </p:attrNameLst>
                                      </p:cBhvr>
                                      <p:tavLst>
                                        <p:tav tm="0">
                                          <p:val>
                                            <p:strVal val="#ppt_x-#ppt_w*1.125000"/>
                                          </p:val>
                                        </p:tav>
                                        <p:tav tm="100000">
                                          <p:val>
                                            <p:strVal val="#ppt_x"/>
                                          </p:val>
                                        </p:tav>
                                      </p:tavLst>
                                    </p:anim>
                                    <p:animEffect transition="in" filter="wipe(right)">
                                      <p:cBhvr>
                                        <p:cTn id="32" dur="500"/>
                                        <p:tgtEl>
                                          <p:spTgt spid="32"/>
                                        </p:tgtEl>
                                      </p:cBhvr>
                                    </p:animEffect>
                                  </p:childTnLst>
                                </p:cTn>
                              </p:par>
                              <p:par>
                                <p:cTn id="33" presetID="21"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500"/>
                                        <p:tgtEl>
                                          <p:spTgt spid="15"/>
                                        </p:tgtEl>
                                      </p:cBhvr>
                                    </p:animEffect>
                                  </p:childTnLst>
                                </p:cTn>
                              </p:par>
                            </p:childTnLst>
                          </p:cTn>
                        </p:par>
                        <p:par>
                          <p:cTn id="36" fill="hold">
                            <p:stCondLst>
                              <p:cond delay="2500"/>
                            </p:stCondLst>
                            <p:childTnLst>
                              <p:par>
                                <p:cTn id="37" presetID="12" presetClass="entr" presetSubtype="1"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down)">
                                      <p:cBhvr>
                                        <p:cTn id="40" dur="500"/>
                                        <p:tgtEl>
                                          <p:spTgt spid="34"/>
                                        </p:tgtEl>
                                      </p:cBhvr>
                                    </p:animEffect>
                                  </p:childTnLst>
                                </p:cTn>
                              </p:par>
                              <p:par>
                                <p:cTn id="41" presetID="21" presetClass="entr" presetSubtype="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500"/>
                                        <p:tgtEl>
                                          <p:spTgt spid="16"/>
                                        </p:tgtEl>
                                      </p:cBhvr>
                                    </p:animEffect>
                                  </p:childTnLst>
                                </p:cTn>
                              </p:par>
                            </p:childTnLst>
                          </p:cTn>
                        </p:par>
                        <p:par>
                          <p:cTn id="44" fill="hold">
                            <p:stCondLst>
                              <p:cond delay="3000"/>
                            </p:stCondLst>
                            <p:childTnLst>
                              <p:par>
                                <p:cTn id="45" presetID="1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p:tgtEl>
                                          <p:spTgt spid="33"/>
                                        </p:tgtEl>
                                        <p:attrNameLst>
                                          <p:attrName>ppt_x</p:attrName>
                                        </p:attrNameLst>
                                      </p:cBhvr>
                                      <p:tavLst>
                                        <p:tav tm="0">
                                          <p:val>
                                            <p:strVal val="#ppt_x+#ppt_w*1.125000"/>
                                          </p:val>
                                        </p:tav>
                                        <p:tav tm="100000">
                                          <p:val>
                                            <p:strVal val="#ppt_x"/>
                                          </p:val>
                                        </p:tav>
                                      </p:tavLst>
                                    </p:anim>
                                    <p:animEffect transition="in" filter="wipe(left)">
                                      <p:cBhvr>
                                        <p:cTn id="48" dur="500"/>
                                        <p:tgtEl>
                                          <p:spTgt spid="33"/>
                                        </p:tgtEl>
                                      </p:cBhvr>
                                    </p:animEffect>
                                  </p:childTnLst>
                                </p:cTn>
                              </p:par>
                              <p:par>
                                <p:cTn id="49" presetID="21" presetClass="entr" presetSubtype="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500"/>
                                        <p:tgtEl>
                                          <p:spTgt spid="17"/>
                                        </p:tgtEl>
                                      </p:cBhvr>
                                    </p:animEffect>
                                  </p:childTnLst>
                                </p:cTn>
                              </p:par>
                            </p:childTnLst>
                          </p:cTn>
                        </p:par>
                        <p:par>
                          <p:cTn id="52" fill="hold">
                            <p:stCondLst>
                              <p:cond delay="3500"/>
                            </p:stCondLst>
                            <p:childTnLst>
                              <p:par>
                                <p:cTn id="53" presetID="12" presetClass="entr" presetSubtype="2"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p:tgtEl>
                                          <p:spTgt spid="28"/>
                                        </p:tgtEl>
                                        <p:attrNameLst>
                                          <p:attrName>ppt_x</p:attrName>
                                        </p:attrNameLst>
                                      </p:cBhvr>
                                      <p:tavLst>
                                        <p:tav tm="0">
                                          <p:val>
                                            <p:strVal val="#ppt_x+#ppt_w*1.125000"/>
                                          </p:val>
                                        </p:tav>
                                        <p:tav tm="100000">
                                          <p:val>
                                            <p:strVal val="#ppt_x"/>
                                          </p:val>
                                        </p:tav>
                                      </p:tavLst>
                                    </p:anim>
                                    <p:animEffect transition="in" filter="wipe(left)">
                                      <p:cBhvr>
                                        <p:cTn id="56" dur="500"/>
                                        <p:tgtEl>
                                          <p:spTgt spid="28"/>
                                        </p:tgtEl>
                                      </p:cBhvr>
                                    </p:animEffect>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12" presetClass="entr" presetSubtype="4"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ppt_y</p:attrName>
                                        </p:attrNameLst>
                                      </p:cBhvr>
                                      <p:tavLst>
                                        <p:tav tm="0">
                                          <p:val>
                                            <p:strVal val="#ppt_y+#ppt_h*1.125000"/>
                                          </p:val>
                                        </p:tav>
                                        <p:tav tm="100000">
                                          <p:val>
                                            <p:strVal val="#ppt_y"/>
                                          </p:val>
                                        </p:tav>
                                      </p:tavLst>
                                    </p:anim>
                                    <p:animEffect transition="in" filter="wipe(up)">
                                      <p:cBhvr>
                                        <p:cTn id="67" dur="500"/>
                                        <p:tgtEl>
                                          <p:spTgt spid="29"/>
                                        </p:tgtEl>
                                      </p:cBhvr>
                                    </p:animEffect>
                                  </p:childTnLst>
                                </p:cTn>
                              </p:par>
                            </p:childTnLst>
                          </p:cTn>
                        </p:par>
                        <p:par>
                          <p:cTn id="68" fill="hold">
                            <p:stCondLst>
                              <p:cond delay="5000"/>
                            </p:stCondLst>
                            <p:childTnLst>
                              <p:par>
                                <p:cTn id="69" presetID="12" presetClass="entr" presetSubtype="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p:tgtEl>
                                          <p:spTgt spid="30"/>
                                        </p:tgtEl>
                                        <p:attrNameLst>
                                          <p:attrName>ppt_x</p:attrName>
                                        </p:attrNameLst>
                                      </p:cBhvr>
                                      <p:tavLst>
                                        <p:tav tm="0">
                                          <p:val>
                                            <p:strVal val="#ppt_x-#ppt_w*1.125000"/>
                                          </p:val>
                                        </p:tav>
                                        <p:tav tm="100000">
                                          <p:val>
                                            <p:strVal val="#ppt_x"/>
                                          </p:val>
                                        </p:tav>
                                      </p:tavLst>
                                    </p:anim>
                                    <p:animEffect transition="in" filter="wipe(right)">
                                      <p:cBhvr>
                                        <p:cTn id="72" dur="500"/>
                                        <p:tgtEl>
                                          <p:spTgt spid="30"/>
                                        </p:tgtEl>
                                      </p:cBhvr>
                                    </p:animEffect>
                                  </p:childTnLst>
                                </p:cTn>
                              </p:par>
                            </p:childTnLst>
                          </p:cTn>
                        </p:par>
                        <p:par>
                          <p:cTn id="73" fill="hold">
                            <p:stCondLst>
                              <p:cond delay="5500"/>
                            </p:stCondLst>
                            <p:childTnLst>
                              <p:par>
                                <p:cTn id="74" presetID="12" presetClass="entr" presetSubtype="1"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p:tgtEl>
                                          <p:spTgt spid="31"/>
                                        </p:tgtEl>
                                        <p:attrNameLst>
                                          <p:attrName>ppt_y</p:attrName>
                                        </p:attrNameLst>
                                      </p:cBhvr>
                                      <p:tavLst>
                                        <p:tav tm="0">
                                          <p:val>
                                            <p:strVal val="#ppt_y-#ppt_h*1.125000"/>
                                          </p:val>
                                        </p:tav>
                                        <p:tav tm="100000">
                                          <p:val>
                                            <p:strVal val="#ppt_y"/>
                                          </p:val>
                                        </p:tav>
                                      </p:tavLst>
                                    </p:anim>
                                    <p:animEffect transition="in" filter="wipe(down)">
                                      <p:cBhvr>
                                        <p:cTn id="77" dur="500"/>
                                        <p:tgtEl>
                                          <p:spTgt spid="31"/>
                                        </p:tgtEl>
                                      </p:cBhvr>
                                    </p:animEffect>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anim calcmode="lin" valueType="num">
                                      <p:cBhvr>
                                        <p:cTn id="82" dur="500" fill="hold"/>
                                        <p:tgtEl>
                                          <p:spTgt spid="10"/>
                                        </p:tgtEl>
                                        <p:attrNameLst>
                                          <p:attrName>ppt_x</p:attrName>
                                        </p:attrNameLst>
                                      </p:cBhvr>
                                      <p:tavLst>
                                        <p:tav tm="0">
                                          <p:val>
                                            <p:strVal val="#ppt_x"/>
                                          </p:val>
                                        </p:tav>
                                        <p:tav tm="100000">
                                          <p:val>
                                            <p:strVal val="#ppt_x"/>
                                          </p:val>
                                        </p:tav>
                                      </p:tavLst>
                                    </p:anim>
                                    <p:anim calcmode="lin" valueType="num">
                                      <p:cBhvr>
                                        <p:cTn id="8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bldLvl="0" animBg="1"/>
      <p:bldP spid="29" grpId="0" bldLvl="0" animBg="1"/>
      <p:bldP spid="30" grpId="0" bldLvl="0" animBg="1"/>
      <p:bldP spid="31" grpId="0" bldLvl="0" animBg="1"/>
      <p:bldP spid="32" grpId="0" bldLvl="0" animBg="1"/>
      <p:bldP spid="33" grpId="0" bldLvl="0" animBg="1"/>
      <p:bldP spid="34" grpId="0" bldLvl="0" animBg="1"/>
      <p:bldP spid="35" grpId="0" animBg="1"/>
      <p:bldP spid="35" grpId="1" animBg="1"/>
      <p:bldP spid="35" grpId="2" animBg="1"/>
      <p:bldP spid="35" grpId="3" animBg="1"/>
      <p:bldP spid="35" grpId="4" animBg="1"/>
      <p:bldP spid="35" grpId="5" animBg="1"/>
      <p:bldP spid="35" grpId="6" animBg="1"/>
      <p:bldP spid="35" grpId="7" animBg="1"/>
      <p:bldP spid="35" grpId="8" animBg="1"/>
      <p:bldP spid="35" grpId="9" bldLvl="0" animBg="1"/>
      <p:bldP spid="21"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邱珍珍实习心得</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grpSp>
        <p:nvGrpSpPr>
          <p:cNvPr id="8" name="组合 7"/>
          <p:cNvGrpSpPr/>
          <p:nvPr/>
        </p:nvGrpSpPr>
        <p:grpSpPr>
          <a:xfrm>
            <a:off x="4309745" y="2014855"/>
            <a:ext cx="3445510" cy="3444240"/>
            <a:chOff x="6785" y="1613"/>
            <a:chExt cx="5426" cy="5424"/>
          </a:xfrm>
          <a:solidFill>
            <a:srgbClr val="55463D">
              <a:alpha val="50000"/>
            </a:srgbClr>
          </a:solidFill>
        </p:grpSpPr>
        <p:sp>
          <p:nvSpPr>
            <p:cNvPr id="4" name="饼形 3"/>
            <p:cNvSpPr/>
            <p:nvPr/>
          </p:nvSpPr>
          <p:spPr>
            <a:xfrm>
              <a:off x="6785" y="4325"/>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饼形 4"/>
            <p:cNvSpPr/>
            <p:nvPr/>
          </p:nvSpPr>
          <p:spPr>
            <a:xfrm flipH="1">
              <a:off x="9499" y="4325"/>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5"/>
            <p:cNvSpPr/>
            <p:nvPr/>
          </p:nvSpPr>
          <p:spPr>
            <a:xfrm flipH="1" flipV="1">
              <a:off x="9497" y="1613"/>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flipV="1">
              <a:off x="6787" y="1613"/>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1" name="TextBox 23"/>
          <p:cNvSpPr txBox="1"/>
          <p:nvPr/>
        </p:nvSpPr>
        <p:spPr>
          <a:xfrm>
            <a:off x="709930" y="1297305"/>
            <a:ext cx="4464050" cy="4615815"/>
          </a:xfrm>
          <a:prstGeom prst="rect">
            <a:avLst/>
          </a:prstGeom>
          <a:noFill/>
        </p:spPr>
        <p:txBody>
          <a:bodyPr wrap="square" rtlCol="0">
            <a:spAutoFit/>
          </a:bodyPr>
          <a:lstStyle/>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第一次到公司实习，刚来的时候心理很没底，不知道怎样与别人相处。实习几天后发现，与同事相处并不难。当你遇到不明白的地方时，你就要多问，在问的同时，就增添了你和同事交流的机会，这样，不仅问题解决，也很快融入了集体。在这里，要勤学好问，多与人交流，要以诚待人。通过这次实习，在设计方面我感觉自己有了一定的收获。实习主要是为了我们今后在工作及业务上能力的提高起到了促进的作用，增强了我们今后的竞争力，为我们能在以后立足增添了一块基石。实习单位的王总也给了我们机会，让我们参与他们的设计使我们见识到了很多以前没有见识过的东西，以及讲解了将来从事设计工作所要面对的问题。</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这次实习丰富了我在这方面的知识，使我向更深的层次迈进，对我在今后的社会当中立足有一定的促进作用，</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22" name="TextBox 23"/>
          <p:cNvSpPr txBox="1"/>
          <p:nvPr/>
        </p:nvSpPr>
        <p:spPr>
          <a:xfrm>
            <a:off x="6892925" y="1148080"/>
            <a:ext cx="4464050" cy="5262245"/>
          </a:xfrm>
          <a:prstGeom prst="rect">
            <a:avLst/>
          </a:prstGeom>
          <a:noFill/>
        </p:spPr>
        <p:txBody>
          <a:bodyPr wrap="square" rtlCol="0">
            <a:spAutoFit/>
          </a:bodyPr>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但我也认识到，要想做好这方面的工作单靠这这几天的实习是不行的，还需要我在平时的学习和工作中一点一点的积累，不断丰富自己的经验才行。我面前的路还是很漫长的，需要不断的努力和奋斗才能真正地走好。我坚信通过这一段时间的实习，所获得的实践经验对我终身受益，在我毕业后的实际工作中将不断的得到验证，我会不断的理解和体会实习中所学到的知识，在未来的工作中我将把我所学到的理论知识和实践经验不断的应用到实际工作来，充分展示自我的个人价值和人生价值。为实现自我的理想和光明的前程努力。感谢前辈们对我的教诲，感谢在这期间帮助过我的，让我学会从客观的角度来审视自己的作品，在审美方面更加成熟;通过与同事的相处，我的人际交往能力也得到了很大的提高，这些经验都让我得到了成长，让我在以后的工作中更加成熟、更加顺利。</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3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style.rotation</p:attrName>
                                        </p:attrNameLst>
                                      </p:cBhvr>
                                      <p:tavLst>
                                        <p:tav tm="0">
                                          <p:val>
                                            <p:fltVal val="720"/>
                                          </p:val>
                                        </p:tav>
                                        <p:tav tm="100000">
                                          <p:val>
                                            <p:fltVal val="0"/>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ppt_w</p:attrName>
                                        </p:attrNameLst>
                                      </p:cBhvr>
                                      <p:tavLst>
                                        <p:tav tm="0">
                                          <p:val>
                                            <p:fltVal val="0"/>
                                          </p:val>
                                        </p:tav>
                                        <p:tav tm="100000">
                                          <p:val>
                                            <p:strVal val="#ppt_w"/>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1" cstate="screen"/>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2" cstate="screen"/>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Part.04</a:t>
            </a:r>
            <a:endParaRPr lang="en-US" altLang="zh-CN" sz="4000">
              <a:solidFill>
                <a:srgbClr val="55463D"/>
              </a:solidFill>
              <a:latin typeface="罗西钢笔行楷" panose="02010800040101010101" charset="-122"/>
              <a:ea typeface="罗西钢笔行楷" panose="02010800040101010101" charset="-122"/>
            </a:endParaRPr>
          </a:p>
        </p:txBody>
      </p:sp>
      <p:sp>
        <p:nvSpPr>
          <p:cNvPr id="5" name="文本框 4"/>
          <p:cNvSpPr txBox="1"/>
          <p:nvPr/>
        </p:nvSpPr>
        <p:spPr>
          <a:xfrm>
            <a:off x="4269105" y="3013075"/>
            <a:ext cx="3651885" cy="829945"/>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实习总结</a:t>
            </a:r>
            <a:endParaRPr lang="zh-CN" altLang="en-US" sz="2800"/>
          </a:p>
        </p:txBody>
      </p:sp>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实习总结</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cxnSp>
        <p:nvCxnSpPr>
          <p:cNvPr id="14" name="直接连接符 13"/>
          <p:cNvCxnSpPr/>
          <p:nvPr/>
        </p:nvCxnSpPr>
        <p:spPr>
          <a:xfrm>
            <a:off x="378460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9216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056005" y="1396365"/>
            <a:ext cx="2519680" cy="5262245"/>
          </a:xfrm>
          <a:prstGeom prst="rect">
            <a:avLst/>
          </a:prstGeom>
          <a:noFill/>
        </p:spPr>
        <p:txBody>
          <a:bodyPr wrap="square" rtlCol="0">
            <a:spAutoFit/>
          </a:bodyPr>
          <a:lstStyle/>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透过这次实习，我们收获了很多，一方面学习到了许多以前没学过的专业知识与知识的应用，另一方面还提高了自己的观察能力。本次实习，是对我们潜力的进一步锻炼，也是一种考验。从中获得的诸多收获。</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在实习中我们学到了许多新的知识。是一个让我们把书本上的理论知识运用于实践中的好机会，原先，学的时候感叹学的资料太难懂，此刻想来，有些其实并不难，关键在于理解。</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9" name="TextBox 24"/>
          <p:cNvSpPr txBox="1"/>
          <p:nvPr/>
        </p:nvSpPr>
        <p:spPr>
          <a:xfrm>
            <a:off x="8510905" y="1530350"/>
            <a:ext cx="3338195" cy="4939030"/>
          </a:xfrm>
          <a:prstGeom prst="rect">
            <a:avLst/>
          </a:prstGeom>
          <a:noFill/>
        </p:spPr>
        <p:txBody>
          <a:bodyPr wrap="square" rtlCol="0">
            <a:spAutoFit/>
          </a:bodyPr>
          <a:lstStyle/>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二、努力实践，自觉进行主角转化。</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只有将理论付诸于实践才能实现理论自身的价值，也只有将理论付诸于实践才能使理论得以检验。同样，一个人的价值也是透过实践活动来实现的务必在实际的工作和生活中潜心体会，并自觉的进行这种主角的转换。</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三、提高工作用心性和主动性</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实习，是开端也是结束。展此刻自己面前的是一片任自己驰骋的沃土，也分明感受到了沉甸甸的职责。在今后的工作和生活中，我们将继续学习，深入实践，不断提升自我，努力创造业绩，继续创造更多的价值。</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4" name="TextBox 24"/>
          <p:cNvSpPr txBox="1"/>
          <p:nvPr/>
        </p:nvSpPr>
        <p:spPr>
          <a:xfrm>
            <a:off x="3975735" y="1530350"/>
            <a:ext cx="4110990" cy="4615815"/>
          </a:xfrm>
          <a:prstGeom prst="rect">
            <a:avLst/>
          </a:prstGeom>
          <a:noFill/>
        </p:spPr>
        <p:txBody>
          <a:bodyPr wrap="square" rtlCol="0">
            <a:spAutoFit/>
          </a:bodyPr>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在这次实习中还锻炼了我们其他方面的潜力，提高了我们的综合素质。首先，它提高了独立思考问题、自己动手操作的潜力，在工作的过程中，复习了以前学习过的知识，并掌握了一些应用知识的技巧等。　　从那里，我们学会了下面几点找工作的心态：</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一、继续学习，不断提升理论涵养。</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a:p>
            <a:pPr algn="just">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　　在信息时代，学习是不断地汲取新信息，获得事业进步的动力。作为一名青年学子更就应把学习作为持续工作用心性的重要途径。走上工作岗位后，我们会用心响应单位号召，结合工作实际，不断学习理论、业务知识和社会知识，用先进的理论武装头脑，用精良的业务知识提升潜力，以广博的社会知识拓展视野。</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1" cstate="screen"/>
          <a:stretch>
            <a:fillRect/>
          </a:stretch>
        </p:blipFill>
        <p:spPr>
          <a:xfrm>
            <a:off x="3942715" y="1099185"/>
            <a:ext cx="4306570" cy="4298315"/>
          </a:xfrm>
          <a:prstGeom prst="rect">
            <a:avLst/>
          </a:prstGeom>
        </p:spPr>
      </p:pic>
      <p:pic>
        <p:nvPicPr>
          <p:cNvPr id="6" name="图片 5" descr="面包"/>
          <p:cNvPicPr>
            <a:picLocks noChangeAspect="1"/>
          </p:cNvPicPr>
          <p:nvPr/>
        </p:nvPicPr>
        <p:blipFill>
          <a:blip r:embed="rId2" cstate="screen"/>
          <a:stretch>
            <a:fillRect/>
          </a:stretch>
        </p:blipFill>
        <p:spPr>
          <a:xfrm>
            <a:off x="9199245" y="5033645"/>
            <a:ext cx="2394585" cy="1304290"/>
          </a:xfrm>
          <a:prstGeom prst="rect">
            <a:avLst/>
          </a:prstGeom>
        </p:spPr>
      </p:pic>
      <p:pic>
        <p:nvPicPr>
          <p:cNvPr id="9" name="图片 8" descr="树枝"/>
          <p:cNvPicPr>
            <a:picLocks noChangeAspect="1"/>
          </p:cNvPicPr>
          <p:nvPr/>
        </p:nvPicPr>
        <p:blipFill>
          <a:blip r:embed="rId3" cstate="screen"/>
          <a:stretch>
            <a:fillRect/>
          </a:stretch>
        </p:blipFill>
        <p:spPr>
          <a:xfrm>
            <a:off x="-10160" y="-22225"/>
            <a:ext cx="1713230" cy="1844040"/>
          </a:xfrm>
          <a:prstGeom prst="rect">
            <a:avLst/>
          </a:prstGeom>
        </p:spPr>
      </p:pic>
      <p:grpSp>
        <p:nvGrpSpPr>
          <p:cNvPr id="13" name="组合 12"/>
          <p:cNvGrpSpPr/>
          <p:nvPr/>
        </p:nvGrpSpPr>
        <p:grpSpPr>
          <a:xfrm>
            <a:off x="5886450" y="1789430"/>
            <a:ext cx="417830" cy="589280"/>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5894070" y="4150360"/>
            <a:ext cx="417830" cy="589280"/>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697730" y="2601595"/>
            <a:ext cx="2811780" cy="822960"/>
          </a:xfrm>
          <a:prstGeom prst="rect">
            <a:avLst/>
          </a:prstGeom>
          <a:noFill/>
        </p:spPr>
        <p:txBody>
          <a:bodyPr wrap="square" rtlCol="0">
            <a:spAutoFit/>
          </a:bodyPr>
          <a:lstStyle/>
          <a:p>
            <a:pPr algn="ctr"/>
            <a:r>
              <a:rPr lang="zh-CN" altLang="en-US" sz="4800" dirty="0">
                <a:solidFill>
                  <a:srgbClr val="55463D"/>
                </a:solidFill>
                <a:latin typeface="罗西钢笔行楷" panose="02010800040101010101" charset="-122"/>
                <a:ea typeface="罗西钢笔行楷" panose="02010800040101010101" charset="-122"/>
              </a:rPr>
              <a:t>谢谢观看</a:t>
            </a:r>
            <a:endParaRPr lang="zh-CN" altLang="en-US" sz="4800" dirty="0">
              <a:solidFill>
                <a:srgbClr val="55463D"/>
              </a:solidFill>
              <a:latin typeface="罗西钢笔行楷" panose="02010800040101010101" charset="-122"/>
              <a:ea typeface="罗西钢笔行楷" panose="02010800040101010101" charset="-122"/>
            </a:endParaRPr>
          </a:p>
        </p:txBody>
      </p:sp>
      <p:sp>
        <p:nvSpPr>
          <p:cNvPr id="19" name="文本框 18"/>
          <p:cNvSpPr txBox="1"/>
          <p:nvPr/>
        </p:nvSpPr>
        <p:spPr>
          <a:xfrm>
            <a:off x="4436110" y="3497580"/>
            <a:ext cx="3319145" cy="954107"/>
          </a:xfrm>
          <a:prstGeom prst="rect">
            <a:avLst/>
          </a:prstGeom>
          <a:noFill/>
        </p:spPr>
        <p:txBody>
          <a:bodyPr wrap="square" rtlCol="0">
            <a:spAutoFit/>
          </a:bodyPr>
          <a:lstStyle/>
          <a:p>
            <a:pPr algn="ctr"/>
            <a:r>
              <a:rPr lang="en-US" altLang="zh-CN" sz="2800" dirty="0">
                <a:solidFill>
                  <a:srgbClr val="55463D"/>
                </a:solidFill>
                <a:latin typeface="Adobe Caslon Pro" pitchFamily="18" charset="0"/>
                <a:ea typeface="罗西钢笔行楷" panose="02010800040101010101" charset="-122"/>
              </a:rPr>
              <a:t>Thank you for watching</a:t>
            </a:r>
            <a:endParaRPr lang="en-US" altLang="zh-CN" sz="2800" dirty="0">
              <a:solidFill>
                <a:srgbClr val="55463D"/>
              </a:solidFill>
              <a:latin typeface="Adobe Caslon Pro" pitchFamily="18" charset="0"/>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4" presetClass="entr" presetSubtype="5"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vertic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par>
                          <p:cTn id="22" fill="hold">
                            <p:stCondLst>
                              <p:cond delay="1500"/>
                            </p:stCondLst>
                            <p:childTnLst>
                              <p:par>
                                <p:cTn id="23" presetID="12" presetClass="entr" presetSubtype="4" fill="hold" grpId="1"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par>
                          <p:cTn id="27" fill="hold">
                            <p:stCondLst>
                              <p:cond delay="2000"/>
                            </p:stCondLst>
                            <p:childTnLst>
                              <p:par>
                                <p:cTn id="28" presetID="12" presetClass="entr" presetSubtype="4" fill="hold" grpId="1"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ppt_y</p:attrName>
                                        </p:attrNameLst>
                                      </p:cBhvr>
                                      <p:tavLst>
                                        <p:tav tm="0">
                                          <p:val>
                                            <p:strVal val="#ppt_y+#ppt_h*1.125000"/>
                                          </p:val>
                                        </p:tav>
                                        <p:tav tm="100000">
                                          <p:val>
                                            <p:strVal val="#ppt_y"/>
                                          </p:val>
                                        </p:tav>
                                      </p:tavLst>
                                    </p:anim>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1" cstate="screen"/>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2" cstate="screen"/>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Part.01</a:t>
            </a:r>
            <a:endParaRPr lang="en-US" altLang="zh-CN" sz="4000">
              <a:solidFill>
                <a:srgbClr val="55463D"/>
              </a:solidFill>
              <a:latin typeface="罗西钢笔行楷" panose="02010800040101010101" charset="-122"/>
              <a:ea typeface="罗西钢笔行楷" panose="02010800040101010101" charset="-122"/>
            </a:endParaRPr>
          </a:p>
        </p:txBody>
      </p:sp>
      <p:sp>
        <p:nvSpPr>
          <p:cNvPr id="5" name="文本框 4"/>
          <p:cNvSpPr txBox="1"/>
          <p:nvPr/>
        </p:nvSpPr>
        <p:spPr>
          <a:xfrm>
            <a:off x="4269105" y="3013075"/>
            <a:ext cx="3651885" cy="829945"/>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实习目标</a:t>
            </a:r>
            <a:endParaRPr lang="zh-CN" altLang="en-US" sz="2800"/>
          </a:p>
        </p:txBody>
      </p:sp>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4795520" y="567055"/>
            <a:ext cx="2600960" cy="368300"/>
          </a:xfrm>
          <a:prstGeom prst="rect">
            <a:avLst/>
          </a:prstGeom>
          <a:noFill/>
        </p:spPr>
        <p:txBody>
          <a:bodyPr wrap="square" rtlCol="0">
            <a:spAutoFit/>
          </a:bodyPr>
          <a:lstStyle/>
          <a:p>
            <a:pPr algn="ctr"/>
            <a:r>
              <a:rPr lang="zh-CN" altLang="en-US">
                <a:solidFill>
                  <a:srgbClr val="55463D"/>
                </a:solidFill>
                <a:latin typeface="罗西钢笔行楷" panose="02010800040101010101" charset="-122"/>
                <a:ea typeface="罗西钢笔行楷" panose="02010800040101010101" charset="-122"/>
              </a:rPr>
              <a:t>实习目标</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12" name="七角星 11"/>
          <p:cNvSpPr/>
          <p:nvPr/>
        </p:nvSpPr>
        <p:spPr>
          <a:xfrm>
            <a:off x="4091940" y="1862455"/>
            <a:ext cx="4008120" cy="4008120"/>
          </a:xfrm>
          <a:prstGeom prst="star7">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78460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9216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2004507" y="2304701"/>
            <a:ext cx="591820" cy="337185"/>
          </a:xfrm>
          <a:prstGeom prst="rect">
            <a:avLst/>
          </a:prstGeom>
          <a:noFill/>
        </p:spPr>
        <p:txBody>
          <a:bodyPr wrap="none" rtlCol="0">
            <a:spAutoFit/>
          </a:bodyPr>
          <a:lstStyle/>
          <a:p>
            <a:pPr algn="ctr"/>
            <a:r>
              <a:rPr lang="zh-CN" sz="1600" b="1" dirty="0">
                <a:solidFill>
                  <a:schemeClr val="tx1">
                    <a:lumMod val="65000"/>
                    <a:lumOff val="35000"/>
                  </a:schemeClr>
                </a:solidFill>
                <a:latin typeface="罗西钢笔行楷" panose="02010800040101010101" charset="-122"/>
                <a:ea typeface="罗西钢笔行楷" panose="02010800040101010101" charset="-122"/>
              </a:rPr>
              <a:t>林芸</a:t>
            </a:r>
            <a:endParaRPr lang="zh-CN"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7" name="TextBox 24"/>
          <p:cNvSpPr txBox="1"/>
          <p:nvPr/>
        </p:nvSpPr>
        <p:spPr>
          <a:xfrm>
            <a:off x="1005205" y="2944495"/>
            <a:ext cx="2590800" cy="2353310"/>
          </a:xfrm>
          <a:prstGeom prst="rect">
            <a:avLst/>
          </a:prstGeom>
          <a:noFill/>
        </p:spPr>
        <p:txBody>
          <a:bodyPr wrap="square" rtlCol="0">
            <a:spAutoFit/>
          </a:bodyPr>
          <a:lstStyle/>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主动协助同事工作，并能按照要求完成实习单位安排的工作任务；实习期间，结合工作任务，做毕业设计作品，了解和熟悉装饰材料，装饰材料在室内设计中的运用，了解和熟悉室内施工工艺流程。</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8" name="TextBox 24"/>
          <p:cNvSpPr txBox="1"/>
          <p:nvPr/>
        </p:nvSpPr>
        <p:spPr>
          <a:xfrm>
            <a:off x="9496872" y="2304701"/>
            <a:ext cx="796290" cy="337185"/>
          </a:xfrm>
          <a:prstGeom prst="rect">
            <a:avLst/>
          </a:prstGeom>
          <a:noFill/>
        </p:spPr>
        <p:txBody>
          <a:bodyPr wrap="none" rtlCol="0">
            <a:spAutoFit/>
          </a:bodyPr>
          <a:lstStyle/>
          <a:p>
            <a:pPr algn="ctr"/>
            <a:r>
              <a:rPr lang="zh-CN" sz="1600" b="1" dirty="0">
                <a:solidFill>
                  <a:schemeClr val="tx1">
                    <a:lumMod val="65000"/>
                    <a:lumOff val="35000"/>
                  </a:schemeClr>
                </a:solidFill>
                <a:latin typeface="罗西钢笔行楷" panose="02010800040101010101" charset="-122"/>
                <a:ea typeface="罗西钢笔行楷" panose="02010800040101010101" charset="-122"/>
              </a:rPr>
              <a:t>邱珍珍</a:t>
            </a:r>
            <a:endParaRPr lang="zh-CN"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9" name="TextBox 24"/>
          <p:cNvSpPr txBox="1"/>
          <p:nvPr/>
        </p:nvSpPr>
        <p:spPr>
          <a:xfrm>
            <a:off x="8599805" y="2944495"/>
            <a:ext cx="2590800" cy="2353310"/>
          </a:xfrm>
          <a:prstGeom prst="rect">
            <a:avLst/>
          </a:prstGeom>
          <a:noFill/>
        </p:spPr>
        <p:txBody>
          <a:bodyPr wrap="square" rtlCol="0">
            <a:spAutoFit/>
          </a:bodyPr>
          <a:lstStyle/>
          <a:p>
            <a:pPr algn="just">
              <a:lnSpc>
                <a:spcPct val="150000"/>
              </a:lnSpc>
              <a:buFont typeface="Wingdings" panose="05000000000000000000" pitchFamily="2" charset="2"/>
            </a:pPr>
            <a:r>
              <a:rPr lang="en-US" altLang="zh-CN" sz="1400">
                <a:solidFill>
                  <a:schemeClr val="tx1">
                    <a:lumMod val="65000"/>
                    <a:lumOff val="35000"/>
                  </a:schemeClr>
                </a:solidFill>
                <a:latin typeface="罗西钢笔行楷" panose="02010800040101010101" charset="-122"/>
                <a:ea typeface="罗西钢笔行楷" panose="02010800040101010101" charset="-122"/>
                <a:sym typeface="+mn-ea"/>
              </a:rPr>
              <a:t>    </a:t>
            </a: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深入了解工作流程、工作环境，对于日常的生活开展以及对电脑绘图应用提升，除此之外对于修整制图过程中，加深对设计的认知，在日常要积极交流，不断提升自己操作水平。</a:t>
            </a:r>
            <a:endParaRPr lang="zh-CN" altLang="en-US" sz="140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00"/>
                            </p:stCondLst>
                            <p:childTnLst>
                              <p:par>
                                <p:cTn id="29" presetID="14" presetClass="entr" presetSubtype="5"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vertical)">
                                      <p:cBhvr>
                                        <p:cTn id="31" dur="500"/>
                                        <p:tgtEl>
                                          <p:spTgt spid="1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1" cstate="screen"/>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2" cstate="screen"/>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Part.02</a:t>
            </a:r>
            <a:endParaRPr lang="en-US" altLang="zh-CN" sz="4000">
              <a:solidFill>
                <a:srgbClr val="55463D"/>
              </a:solidFill>
              <a:latin typeface="罗西钢笔行楷" panose="02010800040101010101" charset="-122"/>
              <a:ea typeface="罗西钢笔行楷" panose="02010800040101010101" charset="-122"/>
            </a:endParaRPr>
          </a:p>
        </p:txBody>
      </p:sp>
      <p:sp>
        <p:nvSpPr>
          <p:cNvPr id="5" name="文本框 4"/>
          <p:cNvSpPr txBox="1"/>
          <p:nvPr/>
        </p:nvSpPr>
        <p:spPr>
          <a:xfrm>
            <a:off x="4270375" y="3023235"/>
            <a:ext cx="3651885" cy="829945"/>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实习过程</a:t>
            </a:r>
            <a:endParaRPr lang="zh-CN" altLang="en-US" sz="2800"/>
          </a:p>
        </p:txBody>
      </p:sp>
      <p:pic>
        <p:nvPicPr>
          <p:cNvPr id="24" name="图片 23" descr="树枝"/>
          <p:cNvPicPr>
            <a:picLocks noChangeAspect="1"/>
          </p:cNvPicPr>
          <p:nvPr/>
        </p:nvPicPr>
        <p:blipFill>
          <a:blip r:embed="rId3" cstate="screen"/>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grpSp>
        <p:nvGrpSpPr>
          <p:cNvPr id="7" name="组合 6"/>
          <p:cNvGrpSpPr/>
          <p:nvPr/>
        </p:nvGrpSpPr>
        <p:grpSpPr>
          <a:xfrm>
            <a:off x="1020445" y="1649095"/>
            <a:ext cx="5013960" cy="4436110"/>
            <a:chOff x="1703" y="2525"/>
            <a:chExt cx="7896" cy="3259"/>
          </a:xfrm>
        </p:grpSpPr>
        <p:sp>
          <p:nvSpPr>
            <p:cNvPr id="4" name="矩形 3"/>
            <p:cNvSpPr/>
            <p:nvPr/>
          </p:nvSpPr>
          <p:spPr>
            <a:xfrm>
              <a:off x="1703" y="2525"/>
              <a:ext cx="7896" cy="288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29" y="5016"/>
              <a:ext cx="3844" cy="768"/>
            </a:xfrm>
            <a:prstGeom prst="rect">
              <a:avLst/>
            </a:pr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罗西钢笔行楷" panose="02010800040101010101" charset="-122"/>
                <a:ea typeface="罗西钢笔行楷" panose="02010800040101010101" charset="-122"/>
              </a:endParaRPr>
            </a:p>
          </p:txBody>
        </p:sp>
      </p:grpSp>
      <p:sp>
        <p:nvSpPr>
          <p:cNvPr id="13" name="矩形 12"/>
          <p:cNvSpPr/>
          <p:nvPr/>
        </p:nvSpPr>
        <p:spPr>
          <a:xfrm>
            <a:off x="6247765" y="1649095"/>
            <a:ext cx="4907280" cy="443674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23"/>
          <p:cNvSpPr txBox="1"/>
          <p:nvPr/>
        </p:nvSpPr>
        <p:spPr>
          <a:xfrm>
            <a:off x="1183005" y="1838960"/>
            <a:ext cx="4688840" cy="2953385"/>
          </a:xfrm>
          <a:prstGeom prst="rect">
            <a:avLst/>
          </a:prstGeom>
          <a:noFill/>
        </p:spPr>
        <p:txBody>
          <a:bodyPr wrap="square" rtlCol="0">
            <a:spAutoFit/>
          </a:bodyPr>
          <a:lstStyle/>
          <a:p>
            <a:pPr algn="just">
              <a:lnSpc>
                <a:spcPct val="150000"/>
              </a:lnSpc>
            </a:pPr>
            <a:r>
              <a:rPr lang="zh-CN" altLang="en-US" sz="2400" dirty="0">
                <a:solidFill>
                  <a:schemeClr val="tx1">
                    <a:lumMod val="65000"/>
                    <a:lumOff val="35000"/>
                  </a:schemeClr>
                </a:solidFill>
                <a:latin typeface="罗西钢笔行楷" panose="02010800040101010101" charset="-122"/>
                <a:ea typeface="罗西钢笔行楷" panose="02010800040101010101" charset="-122"/>
                <a:cs typeface="+mn-ea"/>
                <a:sym typeface="+mn-lt"/>
              </a:rPr>
              <a:t>机械厂</a:t>
            </a:r>
            <a:r>
              <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lt"/>
              </a:rPr>
              <a:t>:</a:t>
            </a:r>
            <a:endParaRPr lang="en-US" altLang="zh-CN" sz="2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just">
              <a:lnSpc>
                <a:spcPct val="150000"/>
              </a:lnSpc>
            </a:pP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       1.</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用仅有的尺寸根据图纸将其用</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CAD</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绘制出来</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just">
              <a:lnSpc>
                <a:spcPct val="150000"/>
              </a:lnSpc>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2.</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标明图纸上写出的材料和文字</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just">
              <a:lnSpc>
                <a:spcPct val="150000"/>
              </a:lnSpc>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3.</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填充相应部分</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a:p>
            <a:pPr algn="just">
              <a:lnSpc>
                <a:spcPct val="150000"/>
              </a:lnSpc>
            </a:pP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r>
              <a:rPr lang="en-US" altLang="zh-CN"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4.</a:t>
            </a:r>
            <a:r>
              <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rPr>
              <a:t>分好相应图层</a:t>
            </a:r>
            <a:endParaRPr lang="zh-CN" altLang="en-US" sz="20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15" name="TextBox 23"/>
          <p:cNvSpPr txBox="1"/>
          <p:nvPr/>
        </p:nvSpPr>
        <p:spPr>
          <a:xfrm>
            <a:off x="1183005" y="4534535"/>
            <a:ext cx="4688840" cy="414020"/>
          </a:xfrm>
          <a:prstGeom prst="rect">
            <a:avLst/>
          </a:prstGeom>
          <a:noFill/>
        </p:spPr>
        <p:txBody>
          <a:bodyPr wrap="square" rtlCol="0">
            <a:spAutoFit/>
          </a:bodyPr>
          <a:lstStyle/>
          <a:p>
            <a:pPr algn="just">
              <a:lnSpc>
                <a:spcPct val="150000"/>
              </a:lnSpc>
            </a:pPr>
            <a:r>
              <a:rPr lang="en-US" altLang="zh-CN"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    </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10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4" presetClass="entr" presetSubtype="5"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pic>
        <p:nvPicPr>
          <p:cNvPr id="4" name="图片 3" descr="Screenshot 2021-12-10 085958"/>
          <p:cNvPicPr>
            <a:picLocks noChangeAspect="1"/>
          </p:cNvPicPr>
          <p:nvPr/>
        </p:nvPicPr>
        <p:blipFill>
          <a:blip r:embed="rId3"/>
          <a:stretch>
            <a:fillRect/>
          </a:stretch>
        </p:blipFill>
        <p:spPr>
          <a:xfrm>
            <a:off x="2388235" y="1175385"/>
            <a:ext cx="7059930" cy="545592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矩形 3"/>
          <p:cNvSpPr/>
          <p:nvPr/>
        </p:nvSpPr>
        <p:spPr>
          <a:xfrm>
            <a:off x="6663055" y="1603375"/>
            <a:ext cx="4831080" cy="469392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50925" y="1603375"/>
            <a:ext cx="5135245" cy="469392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500"/>
                                        <p:tgtEl>
                                          <p:spTgt spid="5"/>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cstate="screen"/>
          <a:stretch>
            <a:fillRect/>
          </a:stretch>
        </p:blipFill>
        <p:spPr>
          <a:xfrm>
            <a:off x="4308475" y="429260"/>
            <a:ext cx="3445510" cy="643890"/>
          </a:xfrm>
          <a:prstGeom prst="rect">
            <a:avLst/>
          </a:prstGeom>
        </p:spPr>
      </p:pic>
      <p:sp>
        <p:nvSpPr>
          <p:cNvPr id="3" name="文本框 2"/>
          <p:cNvSpPr txBox="1"/>
          <p:nvPr/>
        </p:nvSpPr>
        <p:spPr>
          <a:xfrm>
            <a:off x="5039360" y="568325"/>
            <a:ext cx="2600960" cy="368300"/>
          </a:xfrm>
          <a:prstGeom prst="rect">
            <a:avLst/>
          </a:prstGeom>
          <a:noFill/>
        </p:spPr>
        <p:txBody>
          <a:bodyPr wrap="square" rtlCol="0">
            <a:spAutoFit/>
          </a:bodyPr>
          <a:lstStyle/>
          <a:p>
            <a:r>
              <a:rPr lang="en-US" altLang="zh-CN">
                <a:solidFill>
                  <a:srgbClr val="55463D"/>
                </a:solidFill>
                <a:latin typeface="罗西钢笔行楷" panose="02010800040101010101" charset="-122"/>
                <a:ea typeface="罗西钢笔行楷" panose="02010800040101010101" charset="-122"/>
              </a:rPr>
              <a:t>      </a:t>
            </a:r>
            <a:r>
              <a:rPr lang="zh-CN" altLang="en-US">
                <a:solidFill>
                  <a:srgbClr val="55463D"/>
                </a:solidFill>
                <a:latin typeface="罗西钢笔行楷" panose="02010800040101010101" charset="-122"/>
                <a:ea typeface="罗西钢笔行楷" panose="02010800040101010101" charset="-122"/>
              </a:rPr>
              <a:t>实习过程</a:t>
            </a:r>
            <a:endParaRPr lang="zh-CN" altLang="en-US">
              <a:solidFill>
                <a:srgbClr val="55463D"/>
              </a:solidFill>
              <a:latin typeface="罗西钢笔行楷" panose="02010800040101010101" charset="-122"/>
              <a:ea typeface="罗西钢笔行楷" panose="02010800040101010101" charset="-122"/>
            </a:endParaRPr>
          </a:p>
        </p:txBody>
      </p:sp>
      <p:pic>
        <p:nvPicPr>
          <p:cNvPr id="24" name="图片 23" descr="树枝"/>
          <p:cNvPicPr>
            <a:picLocks noChangeAspect="1"/>
          </p:cNvPicPr>
          <p:nvPr/>
        </p:nvPicPr>
        <p:blipFill>
          <a:blip r:embed="rId2" cstate="screen"/>
          <a:stretch>
            <a:fillRect/>
          </a:stretch>
        </p:blipFill>
        <p:spPr>
          <a:xfrm>
            <a:off x="-107315" y="-313690"/>
            <a:ext cx="1713230" cy="1844040"/>
          </a:xfrm>
          <a:prstGeom prst="rect">
            <a:avLst/>
          </a:prstGeom>
        </p:spPr>
      </p:pic>
      <p:sp>
        <p:nvSpPr>
          <p:cNvPr id="4" name="花"/>
          <p:cNvSpPr/>
          <p:nvPr/>
        </p:nvSpPr>
        <p:spPr bwMode="auto">
          <a:xfrm>
            <a:off x="4246880" y="1851660"/>
            <a:ext cx="3698875" cy="3698875"/>
          </a:xfrm>
          <a:custGeom>
            <a:avLst/>
            <a:gdLst/>
            <a:ahLst/>
            <a:cxnLst/>
            <a:rect l="0" t="0" r="r" b="b"/>
            <a:pathLst>
              <a:path w="2238375" h="2093912">
                <a:moveTo>
                  <a:pt x="1193252" y="1157287"/>
                </a:moveTo>
                <a:lnTo>
                  <a:pt x="1210731" y="1180306"/>
                </a:lnTo>
                <a:lnTo>
                  <a:pt x="1227018" y="1203722"/>
                </a:lnTo>
                <a:lnTo>
                  <a:pt x="1242511" y="1226740"/>
                </a:lnTo>
                <a:lnTo>
                  <a:pt x="1256415" y="1249759"/>
                </a:lnTo>
                <a:lnTo>
                  <a:pt x="1269921" y="1272778"/>
                </a:lnTo>
                <a:lnTo>
                  <a:pt x="1281442" y="1295003"/>
                </a:lnTo>
                <a:lnTo>
                  <a:pt x="1292962" y="1317625"/>
                </a:lnTo>
                <a:lnTo>
                  <a:pt x="1302496" y="1340247"/>
                </a:lnTo>
                <a:lnTo>
                  <a:pt x="1311236" y="1362472"/>
                </a:lnTo>
                <a:lnTo>
                  <a:pt x="1319578" y="1384697"/>
                </a:lnTo>
                <a:lnTo>
                  <a:pt x="1326331" y="1406128"/>
                </a:lnTo>
                <a:lnTo>
                  <a:pt x="1332687" y="1427956"/>
                </a:lnTo>
                <a:lnTo>
                  <a:pt x="1337852" y="1449784"/>
                </a:lnTo>
                <a:lnTo>
                  <a:pt x="1342221" y="1471215"/>
                </a:lnTo>
                <a:lnTo>
                  <a:pt x="1345797" y="1491853"/>
                </a:lnTo>
                <a:lnTo>
                  <a:pt x="1348577" y="1512887"/>
                </a:lnTo>
                <a:lnTo>
                  <a:pt x="1350564" y="1533922"/>
                </a:lnTo>
                <a:lnTo>
                  <a:pt x="1352153" y="1554559"/>
                </a:lnTo>
                <a:lnTo>
                  <a:pt x="1352550" y="1574403"/>
                </a:lnTo>
                <a:lnTo>
                  <a:pt x="1352550" y="1594643"/>
                </a:lnTo>
                <a:lnTo>
                  <a:pt x="1351756" y="1614487"/>
                </a:lnTo>
                <a:lnTo>
                  <a:pt x="1350564" y="1633934"/>
                </a:lnTo>
                <a:lnTo>
                  <a:pt x="1348577" y="1652984"/>
                </a:lnTo>
                <a:lnTo>
                  <a:pt x="1346194" y="1672034"/>
                </a:lnTo>
                <a:lnTo>
                  <a:pt x="1343413" y="1690687"/>
                </a:lnTo>
                <a:lnTo>
                  <a:pt x="1339441" y="1708547"/>
                </a:lnTo>
                <a:lnTo>
                  <a:pt x="1335865" y="1726803"/>
                </a:lnTo>
                <a:lnTo>
                  <a:pt x="1331496" y="1744662"/>
                </a:lnTo>
                <a:lnTo>
                  <a:pt x="1326729" y="1761728"/>
                </a:lnTo>
                <a:lnTo>
                  <a:pt x="1321962" y="1778793"/>
                </a:lnTo>
                <a:lnTo>
                  <a:pt x="1316400" y="1795462"/>
                </a:lnTo>
                <a:lnTo>
                  <a:pt x="1310441" y="1811734"/>
                </a:lnTo>
                <a:lnTo>
                  <a:pt x="1304482" y="1827609"/>
                </a:lnTo>
                <a:lnTo>
                  <a:pt x="1298126" y="1843484"/>
                </a:lnTo>
                <a:lnTo>
                  <a:pt x="1291770" y="1858565"/>
                </a:lnTo>
                <a:lnTo>
                  <a:pt x="1284620" y="1873250"/>
                </a:lnTo>
                <a:lnTo>
                  <a:pt x="1277866" y="1887934"/>
                </a:lnTo>
                <a:lnTo>
                  <a:pt x="1270716" y="1901825"/>
                </a:lnTo>
                <a:lnTo>
                  <a:pt x="1263963" y="1915715"/>
                </a:lnTo>
                <a:lnTo>
                  <a:pt x="1256415" y="1928415"/>
                </a:lnTo>
                <a:lnTo>
                  <a:pt x="1249264" y="1941512"/>
                </a:lnTo>
                <a:lnTo>
                  <a:pt x="1241716" y="1953418"/>
                </a:lnTo>
                <a:lnTo>
                  <a:pt x="1227018" y="1976834"/>
                </a:lnTo>
                <a:lnTo>
                  <a:pt x="1213114" y="1998265"/>
                </a:lnTo>
                <a:lnTo>
                  <a:pt x="1199210" y="2017315"/>
                </a:lnTo>
                <a:lnTo>
                  <a:pt x="1186101" y="2034778"/>
                </a:lnTo>
                <a:lnTo>
                  <a:pt x="1173786" y="2049859"/>
                </a:lnTo>
                <a:lnTo>
                  <a:pt x="1163060" y="2063353"/>
                </a:lnTo>
                <a:lnTo>
                  <a:pt x="1153923" y="2074068"/>
                </a:lnTo>
                <a:lnTo>
                  <a:pt x="1140020" y="2088753"/>
                </a:lnTo>
                <a:lnTo>
                  <a:pt x="1135253" y="2093912"/>
                </a:lnTo>
                <a:lnTo>
                  <a:pt x="1119362" y="2079625"/>
                </a:lnTo>
                <a:lnTo>
                  <a:pt x="1103870" y="2065734"/>
                </a:lnTo>
                <a:lnTo>
                  <a:pt x="1089171" y="2051050"/>
                </a:lnTo>
                <a:lnTo>
                  <a:pt x="1075267" y="2036365"/>
                </a:lnTo>
                <a:lnTo>
                  <a:pt x="1062158" y="2020887"/>
                </a:lnTo>
                <a:lnTo>
                  <a:pt x="1050240" y="2005806"/>
                </a:lnTo>
                <a:lnTo>
                  <a:pt x="1038720" y="1989931"/>
                </a:lnTo>
                <a:lnTo>
                  <a:pt x="1027597" y="1974453"/>
                </a:lnTo>
                <a:lnTo>
                  <a:pt x="1017666" y="1958181"/>
                </a:lnTo>
                <a:lnTo>
                  <a:pt x="1008529" y="1942306"/>
                </a:lnTo>
                <a:lnTo>
                  <a:pt x="999392" y="1926034"/>
                </a:lnTo>
                <a:lnTo>
                  <a:pt x="991447" y="1909365"/>
                </a:lnTo>
                <a:lnTo>
                  <a:pt x="984296" y="1893093"/>
                </a:lnTo>
                <a:lnTo>
                  <a:pt x="977146" y="1876028"/>
                </a:lnTo>
                <a:lnTo>
                  <a:pt x="970790" y="1859359"/>
                </a:lnTo>
                <a:lnTo>
                  <a:pt x="965228" y="1842690"/>
                </a:lnTo>
                <a:lnTo>
                  <a:pt x="960064" y="1825625"/>
                </a:lnTo>
                <a:lnTo>
                  <a:pt x="955694" y="1808559"/>
                </a:lnTo>
                <a:lnTo>
                  <a:pt x="951324" y="1791493"/>
                </a:lnTo>
                <a:lnTo>
                  <a:pt x="947749" y="1774825"/>
                </a:lnTo>
                <a:lnTo>
                  <a:pt x="944571" y="1757759"/>
                </a:lnTo>
                <a:lnTo>
                  <a:pt x="941790" y="1740693"/>
                </a:lnTo>
                <a:lnTo>
                  <a:pt x="939804" y="1724025"/>
                </a:lnTo>
                <a:lnTo>
                  <a:pt x="938215" y="1706959"/>
                </a:lnTo>
                <a:lnTo>
                  <a:pt x="936626" y="1690290"/>
                </a:lnTo>
                <a:lnTo>
                  <a:pt x="935832" y="1673622"/>
                </a:lnTo>
                <a:lnTo>
                  <a:pt x="935037" y="1656953"/>
                </a:lnTo>
                <a:lnTo>
                  <a:pt x="935037" y="1640681"/>
                </a:lnTo>
                <a:lnTo>
                  <a:pt x="935037" y="1624409"/>
                </a:lnTo>
                <a:lnTo>
                  <a:pt x="935434" y="1608534"/>
                </a:lnTo>
                <a:lnTo>
                  <a:pt x="936229" y="1592262"/>
                </a:lnTo>
                <a:lnTo>
                  <a:pt x="937023" y="1576784"/>
                </a:lnTo>
                <a:lnTo>
                  <a:pt x="938215" y="1560909"/>
                </a:lnTo>
                <a:lnTo>
                  <a:pt x="939804" y="1545431"/>
                </a:lnTo>
                <a:lnTo>
                  <a:pt x="943379" y="1515665"/>
                </a:lnTo>
                <a:lnTo>
                  <a:pt x="947352" y="1487090"/>
                </a:lnTo>
                <a:lnTo>
                  <a:pt x="952913" y="1459706"/>
                </a:lnTo>
                <a:lnTo>
                  <a:pt x="958078" y="1433909"/>
                </a:lnTo>
                <a:lnTo>
                  <a:pt x="963639" y="1409700"/>
                </a:lnTo>
                <a:lnTo>
                  <a:pt x="969598" y="1386681"/>
                </a:lnTo>
                <a:lnTo>
                  <a:pt x="975160" y="1365647"/>
                </a:lnTo>
                <a:lnTo>
                  <a:pt x="981118" y="1346597"/>
                </a:lnTo>
                <a:lnTo>
                  <a:pt x="986680" y="1329928"/>
                </a:lnTo>
                <a:lnTo>
                  <a:pt x="991447" y="1315243"/>
                </a:lnTo>
                <a:lnTo>
                  <a:pt x="995817" y="1302940"/>
                </a:lnTo>
                <a:lnTo>
                  <a:pt x="1002173" y="1285875"/>
                </a:lnTo>
                <a:lnTo>
                  <a:pt x="1004556" y="1279922"/>
                </a:lnTo>
                <a:lnTo>
                  <a:pt x="1010515" y="1284684"/>
                </a:lnTo>
                <a:lnTo>
                  <a:pt x="1015679" y="1289447"/>
                </a:lnTo>
                <a:lnTo>
                  <a:pt x="1020446" y="1294606"/>
                </a:lnTo>
                <a:lnTo>
                  <a:pt x="1025611" y="1300162"/>
                </a:lnTo>
                <a:lnTo>
                  <a:pt x="1029980" y="1305718"/>
                </a:lnTo>
                <a:lnTo>
                  <a:pt x="1034748" y="1311275"/>
                </a:lnTo>
                <a:lnTo>
                  <a:pt x="1043884" y="1323578"/>
                </a:lnTo>
                <a:lnTo>
                  <a:pt x="1052227" y="1336675"/>
                </a:lnTo>
                <a:lnTo>
                  <a:pt x="1060172" y="1350168"/>
                </a:lnTo>
                <a:lnTo>
                  <a:pt x="1068117" y="1364456"/>
                </a:lnTo>
                <a:lnTo>
                  <a:pt x="1075267" y="1378743"/>
                </a:lnTo>
                <a:lnTo>
                  <a:pt x="1081623" y="1394222"/>
                </a:lnTo>
                <a:lnTo>
                  <a:pt x="1087582" y="1409700"/>
                </a:lnTo>
                <a:lnTo>
                  <a:pt x="1093938" y="1425178"/>
                </a:lnTo>
                <a:lnTo>
                  <a:pt x="1099103" y="1441053"/>
                </a:lnTo>
                <a:lnTo>
                  <a:pt x="1103870" y="1456928"/>
                </a:lnTo>
                <a:lnTo>
                  <a:pt x="1108637" y="1472803"/>
                </a:lnTo>
                <a:lnTo>
                  <a:pt x="1112609" y="1488281"/>
                </a:lnTo>
                <a:lnTo>
                  <a:pt x="1116582" y="1504156"/>
                </a:lnTo>
                <a:lnTo>
                  <a:pt x="1120554" y="1518840"/>
                </a:lnTo>
                <a:lnTo>
                  <a:pt x="1123335" y="1533922"/>
                </a:lnTo>
                <a:lnTo>
                  <a:pt x="1128897" y="1562497"/>
                </a:lnTo>
                <a:lnTo>
                  <a:pt x="1133266" y="1588293"/>
                </a:lnTo>
                <a:lnTo>
                  <a:pt x="1136444" y="1610915"/>
                </a:lnTo>
                <a:lnTo>
                  <a:pt x="1138828" y="1629568"/>
                </a:lnTo>
                <a:lnTo>
                  <a:pt x="1140417" y="1643856"/>
                </a:lnTo>
                <a:lnTo>
                  <a:pt x="1141609" y="1656159"/>
                </a:lnTo>
                <a:lnTo>
                  <a:pt x="1147170" y="1646237"/>
                </a:lnTo>
                <a:lnTo>
                  <a:pt x="1151937" y="1636712"/>
                </a:lnTo>
                <a:lnTo>
                  <a:pt x="1156307" y="1626393"/>
                </a:lnTo>
                <a:lnTo>
                  <a:pt x="1160677" y="1616472"/>
                </a:lnTo>
                <a:lnTo>
                  <a:pt x="1165047" y="1606550"/>
                </a:lnTo>
                <a:lnTo>
                  <a:pt x="1169019" y="1595834"/>
                </a:lnTo>
                <a:lnTo>
                  <a:pt x="1176567" y="1574800"/>
                </a:lnTo>
                <a:lnTo>
                  <a:pt x="1182923" y="1554162"/>
                </a:lnTo>
                <a:lnTo>
                  <a:pt x="1188087" y="1533128"/>
                </a:lnTo>
                <a:lnTo>
                  <a:pt x="1193252" y="1511697"/>
                </a:lnTo>
                <a:lnTo>
                  <a:pt x="1197224" y="1490265"/>
                </a:lnTo>
                <a:lnTo>
                  <a:pt x="1200402" y="1469628"/>
                </a:lnTo>
                <a:lnTo>
                  <a:pt x="1203580" y="1448593"/>
                </a:lnTo>
                <a:lnTo>
                  <a:pt x="1205964" y="1427559"/>
                </a:lnTo>
                <a:lnTo>
                  <a:pt x="1207553" y="1406922"/>
                </a:lnTo>
                <a:lnTo>
                  <a:pt x="1208744" y="1387078"/>
                </a:lnTo>
                <a:lnTo>
                  <a:pt x="1209539" y="1366837"/>
                </a:lnTo>
                <a:lnTo>
                  <a:pt x="1209936" y="1347390"/>
                </a:lnTo>
                <a:lnTo>
                  <a:pt x="1209936" y="1329134"/>
                </a:lnTo>
                <a:lnTo>
                  <a:pt x="1209539" y="1310481"/>
                </a:lnTo>
                <a:lnTo>
                  <a:pt x="1208744" y="1293018"/>
                </a:lnTo>
                <a:lnTo>
                  <a:pt x="1207950" y="1276350"/>
                </a:lnTo>
                <a:lnTo>
                  <a:pt x="1206758" y="1260475"/>
                </a:lnTo>
                <a:lnTo>
                  <a:pt x="1203977" y="1231106"/>
                </a:lnTo>
                <a:lnTo>
                  <a:pt x="1200799" y="1206103"/>
                </a:lnTo>
                <a:lnTo>
                  <a:pt x="1198019" y="1185862"/>
                </a:lnTo>
                <a:lnTo>
                  <a:pt x="1195635" y="1170384"/>
                </a:lnTo>
                <a:lnTo>
                  <a:pt x="1193252" y="1157287"/>
                </a:lnTo>
                <a:close/>
                <a:moveTo>
                  <a:pt x="678687" y="949325"/>
                </a:moveTo>
                <a:lnTo>
                  <a:pt x="696516" y="949325"/>
                </a:lnTo>
                <a:lnTo>
                  <a:pt x="712760" y="949325"/>
                </a:lnTo>
                <a:lnTo>
                  <a:pt x="725835" y="949722"/>
                </a:lnTo>
                <a:lnTo>
                  <a:pt x="744456" y="950515"/>
                </a:lnTo>
                <a:lnTo>
                  <a:pt x="750795" y="950911"/>
                </a:lnTo>
                <a:lnTo>
                  <a:pt x="748022" y="957256"/>
                </a:lnTo>
                <a:lnTo>
                  <a:pt x="744852" y="963600"/>
                </a:lnTo>
                <a:lnTo>
                  <a:pt x="741683" y="969945"/>
                </a:lnTo>
                <a:lnTo>
                  <a:pt x="738117" y="976289"/>
                </a:lnTo>
                <a:lnTo>
                  <a:pt x="734155" y="982237"/>
                </a:lnTo>
                <a:lnTo>
                  <a:pt x="729400" y="988185"/>
                </a:lnTo>
                <a:lnTo>
                  <a:pt x="720684" y="1000477"/>
                </a:lnTo>
                <a:lnTo>
                  <a:pt x="710779" y="1012373"/>
                </a:lnTo>
                <a:lnTo>
                  <a:pt x="699686" y="1024269"/>
                </a:lnTo>
                <a:lnTo>
                  <a:pt x="688592" y="1035371"/>
                </a:lnTo>
                <a:lnTo>
                  <a:pt x="676706" y="1046870"/>
                </a:lnTo>
                <a:lnTo>
                  <a:pt x="663632" y="1057577"/>
                </a:lnTo>
                <a:lnTo>
                  <a:pt x="650953" y="1067886"/>
                </a:lnTo>
                <a:lnTo>
                  <a:pt x="637086" y="1078196"/>
                </a:lnTo>
                <a:lnTo>
                  <a:pt x="623616" y="1087713"/>
                </a:lnTo>
                <a:lnTo>
                  <a:pt x="609749" y="1097229"/>
                </a:lnTo>
                <a:lnTo>
                  <a:pt x="595882" y="1106746"/>
                </a:lnTo>
                <a:lnTo>
                  <a:pt x="581619" y="1115469"/>
                </a:lnTo>
                <a:lnTo>
                  <a:pt x="568148" y="1123400"/>
                </a:lnTo>
                <a:lnTo>
                  <a:pt x="554281" y="1131727"/>
                </a:lnTo>
                <a:lnTo>
                  <a:pt x="540810" y="1139261"/>
                </a:lnTo>
                <a:lnTo>
                  <a:pt x="515057" y="1152743"/>
                </a:lnTo>
                <a:lnTo>
                  <a:pt x="491285" y="1165035"/>
                </a:lnTo>
                <a:lnTo>
                  <a:pt x="469891" y="1174948"/>
                </a:lnTo>
                <a:lnTo>
                  <a:pt x="452854" y="1182879"/>
                </a:lnTo>
                <a:lnTo>
                  <a:pt x="438987" y="1189223"/>
                </a:lnTo>
                <a:lnTo>
                  <a:pt x="427498" y="1193981"/>
                </a:lnTo>
                <a:lnTo>
                  <a:pt x="438591" y="1195567"/>
                </a:lnTo>
                <a:lnTo>
                  <a:pt x="449685" y="1197153"/>
                </a:lnTo>
                <a:lnTo>
                  <a:pt x="461174" y="1198343"/>
                </a:lnTo>
                <a:lnTo>
                  <a:pt x="472268" y="1199136"/>
                </a:lnTo>
                <a:lnTo>
                  <a:pt x="494455" y="1200326"/>
                </a:lnTo>
                <a:lnTo>
                  <a:pt x="517038" y="1200722"/>
                </a:lnTo>
                <a:lnTo>
                  <a:pt x="539622" y="1200326"/>
                </a:lnTo>
                <a:lnTo>
                  <a:pt x="561412" y="1199136"/>
                </a:lnTo>
                <a:lnTo>
                  <a:pt x="583996" y="1197153"/>
                </a:lnTo>
                <a:lnTo>
                  <a:pt x="605787" y="1194378"/>
                </a:lnTo>
                <a:lnTo>
                  <a:pt x="627578" y="1191206"/>
                </a:lnTo>
                <a:lnTo>
                  <a:pt x="648972" y="1187240"/>
                </a:lnTo>
                <a:lnTo>
                  <a:pt x="669575" y="1182482"/>
                </a:lnTo>
                <a:lnTo>
                  <a:pt x="690177" y="1177724"/>
                </a:lnTo>
                <a:lnTo>
                  <a:pt x="710383" y="1172569"/>
                </a:lnTo>
                <a:lnTo>
                  <a:pt x="729400" y="1167414"/>
                </a:lnTo>
                <a:lnTo>
                  <a:pt x="748418" y="1161863"/>
                </a:lnTo>
                <a:lnTo>
                  <a:pt x="767039" y="1155518"/>
                </a:lnTo>
                <a:lnTo>
                  <a:pt x="784472" y="1149570"/>
                </a:lnTo>
                <a:lnTo>
                  <a:pt x="801112" y="1143623"/>
                </a:lnTo>
                <a:lnTo>
                  <a:pt x="817356" y="1137675"/>
                </a:lnTo>
                <a:lnTo>
                  <a:pt x="832412" y="1131727"/>
                </a:lnTo>
                <a:lnTo>
                  <a:pt x="860146" y="1120228"/>
                </a:lnTo>
                <a:lnTo>
                  <a:pt x="883521" y="1109521"/>
                </a:lnTo>
                <a:lnTo>
                  <a:pt x="902935" y="1100798"/>
                </a:lnTo>
                <a:lnTo>
                  <a:pt x="916802" y="1093264"/>
                </a:lnTo>
                <a:lnTo>
                  <a:pt x="928688" y="1087316"/>
                </a:lnTo>
                <a:lnTo>
                  <a:pt x="911255" y="1111108"/>
                </a:lnTo>
                <a:lnTo>
                  <a:pt x="893823" y="1133313"/>
                </a:lnTo>
                <a:lnTo>
                  <a:pt x="876390" y="1154329"/>
                </a:lnTo>
                <a:lnTo>
                  <a:pt x="858165" y="1174948"/>
                </a:lnTo>
                <a:lnTo>
                  <a:pt x="839940" y="1193981"/>
                </a:lnTo>
                <a:lnTo>
                  <a:pt x="822111" y="1211825"/>
                </a:lnTo>
                <a:lnTo>
                  <a:pt x="803093" y="1229272"/>
                </a:lnTo>
                <a:lnTo>
                  <a:pt x="784472" y="1245530"/>
                </a:lnTo>
                <a:lnTo>
                  <a:pt x="765851" y="1260597"/>
                </a:lnTo>
                <a:lnTo>
                  <a:pt x="746833" y="1274872"/>
                </a:lnTo>
                <a:lnTo>
                  <a:pt x="727419" y="1287958"/>
                </a:lnTo>
                <a:lnTo>
                  <a:pt x="708402" y="1300647"/>
                </a:lnTo>
                <a:lnTo>
                  <a:pt x="688988" y="1311749"/>
                </a:lnTo>
                <a:lnTo>
                  <a:pt x="669575" y="1322455"/>
                </a:lnTo>
                <a:lnTo>
                  <a:pt x="650161" y="1332369"/>
                </a:lnTo>
                <a:lnTo>
                  <a:pt x="630747" y="1341489"/>
                </a:lnTo>
                <a:lnTo>
                  <a:pt x="610937" y="1349419"/>
                </a:lnTo>
                <a:lnTo>
                  <a:pt x="591920" y="1357350"/>
                </a:lnTo>
                <a:lnTo>
                  <a:pt x="572110" y="1364091"/>
                </a:lnTo>
                <a:lnTo>
                  <a:pt x="552696" y="1370038"/>
                </a:lnTo>
                <a:lnTo>
                  <a:pt x="532886" y="1375590"/>
                </a:lnTo>
                <a:lnTo>
                  <a:pt x="513869" y="1380745"/>
                </a:lnTo>
                <a:lnTo>
                  <a:pt x="494851" y="1384710"/>
                </a:lnTo>
                <a:lnTo>
                  <a:pt x="475438" y="1388279"/>
                </a:lnTo>
                <a:lnTo>
                  <a:pt x="456816" y="1391451"/>
                </a:lnTo>
                <a:lnTo>
                  <a:pt x="437799" y="1393830"/>
                </a:lnTo>
                <a:lnTo>
                  <a:pt x="418781" y="1395813"/>
                </a:lnTo>
                <a:lnTo>
                  <a:pt x="400556" y="1397002"/>
                </a:lnTo>
                <a:lnTo>
                  <a:pt x="381935" y="1398192"/>
                </a:lnTo>
                <a:lnTo>
                  <a:pt x="363710" y="1398588"/>
                </a:lnTo>
                <a:lnTo>
                  <a:pt x="346277" y="1398588"/>
                </a:lnTo>
                <a:lnTo>
                  <a:pt x="328448" y="1398192"/>
                </a:lnTo>
                <a:lnTo>
                  <a:pt x="311015" y="1397399"/>
                </a:lnTo>
                <a:lnTo>
                  <a:pt x="293979" y="1396606"/>
                </a:lnTo>
                <a:lnTo>
                  <a:pt x="276942" y="1395020"/>
                </a:lnTo>
                <a:lnTo>
                  <a:pt x="260698" y="1393433"/>
                </a:lnTo>
                <a:lnTo>
                  <a:pt x="244454" y="1391451"/>
                </a:lnTo>
                <a:lnTo>
                  <a:pt x="228606" y="1389468"/>
                </a:lnTo>
                <a:lnTo>
                  <a:pt x="213551" y="1387089"/>
                </a:lnTo>
                <a:lnTo>
                  <a:pt x="198099" y="1384313"/>
                </a:lnTo>
                <a:lnTo>
                  <a:pt x="183836" y="1381538"/>
                </a:lnTo>
                <a:lnTo>
                  <a:pt x="169573" y="1378365"/>
                </a:lnTo>
                <a:lnTo>
                  <a:pt x="142235" y="1372021"/>
                </a:lnTo>
                <a:lnTo>
                  <a:pt x="117275" y="1365280"/>
                </a:lnTo>
                <a:lnTo>
                  <a:pt x="94295" y="1358539"/>
                </a:lnTo>
                <a:lnTo>
                  <a:pt x="73297" y="1351798"/>
                </a:lnTo>
                <a:lnTo>
                  <a:pt x="54675" y="1345454"/>
                </a:lnTo>
                <a:lnTo>
                  <a:pt x="38827" y="1339506"/>
                </a:lnTo>
                <a:lnTo>
                  <a:pt x="25357" y="1333955"/>
                </a:lnTo>
                <a:lnTo>
                  <a:pt x="6339" y="1326024"/>
                </a:lnTo>
                <a:lnTo>
                  <a:pt x="0" y="1322852"/>
                </a:lnTo>
                <a:lnTo>
                  <a:pt x="9113" y="1303819"/>
                </a:lnTo>
                <a:lnTo>
                  <a:pt x="18225" y="1284786"/>
                </a:lnTo>
                <a:lnTo>
                  <a:pt x="27734" y="1266942"/>
                </a:lnTo>
                <a:lnTo>
                  <a:pt x="38035" y="1249891"/>
                </a:lnTo>
                <a:lnTo>
                  <a:pt x="48732" y="1232841"/>
                </a:lnTo>
                <a:lnTo>
                  <a:pt x="59430" y="1216980"/>
                </a:lnTo>
                <a:lnTo>
                  <a:pt x="71316" y="1201119"/>
                </a:lnTo>
                <a:lnTo>
                  <a:pt x="83202" y="1186447"/>
                </a:lnTo>
                <a:lnTo>
                  <a:pt x="95880" y="1172172"/>
                </a:lnTo>
                <a:lnTo>
                  <a:pt x="108558" y="1158691"/>
                </a:lnTo>
                <a:lnTo>
                  <a:pt x="122029" y="1145209"/>
                </a:lnTo>
                <a:lnTo>
                  <a:pt x="135104" y="1132916"/>
                </a:lnTo>
                <a:lnTo>
                  <a:pt x="149367" y="1120624"/>
                </a:lnTo>
                <a:lnTo>
                  <a:pt x="163234" y="1109125"/>
                </a:lnTo>
                <a:lnTo>
                  <a:pt x="177893" y="1098022"/>
                </a:lnTo>
                <a:lnTo>
                  <a:pt x="192156" y="1087713"/>
                </a:lnTo>
                <a:lnTo>
                  <a:pt x="207212" y="1077799"/>
                </a:lnTo>
                <a:lnTo>
                  <a:pt x="222267" y="1067886"/>
                </a:lnTo>
                <a:lnTo>
                  <a:pt x="237719" y="1059163"/>
                </a:lnTo>
                <a:lnTo>
                  <a:pt x="252774" y="1050836"/>
                </a:lnTo>
                <a:lnTo>
                  <a:pt x="268622" y="1042112"/>
                </a:lnTo>
                <a:lnTo>
                  <a:pt x="283678" y="1034578"/>
                </a:lnTo>
                <a:lnTo>
                  <a:pt x="299922" y="1027441"/>
                </a:lnTo>
                <a:lnTo>
                  <a:pt x="315770" y="1020700"/>
                </a:lnTo>
                <a:lnTo>
                  <a:pt x="331222" y="1013959"/>
                </a:lnTo>
                <a:lnTo>
                  <a:pt x="347466" y="1008011"/>
                </a:lnTo>
                <a:lnTo>
                  <a:pt x="363314" y="1002460"/>
                </a:lnTo>
                <a:lnTo>
                  <a:pt x="379161" y="997305"/>
                </a:lnTo>
                <a:lnTo>
                  <a:pt x="394613" y="992546"/>
                </a:lnTo>
                <a:lnTo>
                  <a:pt x="410857" y="987392"/>
                </a:lnTo>
                <a:lnTo>
                  <a:pt x="426705" y="983426"/>
                </a:lnTo>
                <a:lnTo>
                  <a:pt x="441761" y="979461"/>
                </a:lnTo>
                <a:lnTo>
                  <a:pt x="457609" y="975892"/>
                </a:lnTo>
                <a:lnTo>
                  <a:pt x="472664" y="972324"/>
                </a:lnTo>
                <a:lnTo>
                  <a:pt x="502775" y="966772"/>
                </a:lnTo>
                <a:lnTo>
                  <a:pt x="531698" y="962014"/>
                </a:lnTo>
                <a:lnTo>
                  <a:pt x="559828" y="957652"/>
                </a:lnTo>
                <a:lnTo>
                  <a:pt x="586769" y="954877"/>
                </a:lnTo>
                <a:lnTo>
                  <a:pt x="612126" y="952497"/>
                </a:lnTo>
                <a:lnTo>
                  <a:pt x="636294" y="950911"/>
                </a:lnTo>
                <a:lnTo>
                  <a:pt x="658481" y="949722"/>
                </a:lnTo>
                <a:lnTo>
                  <a:pt x="678687" y="949325"/>
                </a:lnTo>
                <a:close/>
                <a:moveTo>
                  <a:pt x="1603324" y="885825"/>
                </a:moveTo>
                <a:lnTo>
                  <a:pt x="1627168" y="885825"/>
                </a:lnTo>
                <a:lnTo>
                  <a:pt x="1650218" y="887014"/>
                </a:lnTo>
                <a:lnTo>
                  <a:pt x="1672472" y="888997"/>
                </a:lnTo>
                <a:lnTo>
                  <a:pt x="1694727" y="891376"/>
                </a:lnTo>
                <a:lnTo>
                  <a:pt x="1716584" y="894549"/>
                </a:lnTo>
                <a:lnTo>
                  <a:pt x="1738044" y="898117"/>
                </a:lnTo>
                <a:lnTo>
                  <a:pt x="1758709" y="902876"/>
                </a:lnTo>
                <a:lnTo>
                  <a:pt x="1778977" y="908031"/>
                </a:lnTo>
                <a:lnTo>
                  <a:pt x="1798847" y="913979"/>
                </a:lnTo>
                <a:lnTo>
                  <a:pt x="1818717" y="919927"/>
                </a:lnTo>
                <a:lnTo>
                  <a:pt x="1837395" y="926668"/>
                </a:lnTo>
                <a:lnTo>
                  <a:pt x="1856073" y="934203"/>
                </a:lnTo>
                <a:lnTo>
                  <a:pt x="1874353" y="941737"/>
                </a:lnTo>
                <a:lnTo>
                  <a:pt x="1891839" y="949668"/>
                </a:lnTo>
                <a:lnTo>
                  <a:pt x="1908928" y="957996"/>
                </a:lnTo>
                <a:lnTo>
                  <a:pt x="1926016" y="967116"/>
                </a:lnTo>
                <a:lnTo>
                  <a:pt x="1942309" y="976236"/>
                </a:lnTo>
                <a:lnTo>
                  <a:pt x="1958206" y="985357"/>
                </a:lnTo>
                <a:lnTo>
                  <a:pt x="1973307" y="995667"/>
                </a:lnTo>
                <a:lnTo>
                  <a:pt x="1988806" y="1005580"/>
                </a:lnTo>
                <a:lnTo>
                  <a:pt x="2003112" y="1015494"/>
                </a:lnTo>
                <a:lnTo>
                  <a:pt x="2017419" y="1026200"/>
                </a:lnTo>
                <a:lnTo>
                  <a:pt x="2030930" y="1036510"/>
                </a:lnTo>
                <a:lnTo>
                  <a:pt x="2044045" y="1047614"/>
                </a:lnTo>
                <a:lnTo>
                  <a:pt x="2056762" y="1057924"/>
                </a:lnTo>
                <a:lnTo>
                  <a:pt x="2069478" y="1068630"/>
                </a:lnTo>
                <a:lnTo>
                  <a:pt x="2081003" y="1079733"/>
                </a:lnTo>
                <a:lnTo>
                  <a:pt x="2092925" y="1090440"/>
                </a:lnTo>
                <a:lnTo>
                  <a:pt x="2103655" y="1101543"/>
                </a:lnTo>
                <a:lnTo>
                  <a:pt x="2113988" y="1112250"/>
                </a:lnTo>
                <a:lnTo>
                  <a:pt x="2124718" y="1122956"/>
                </a:lnTo>
                <a:lnTo>
                  <a:pt x="2134255" y="1133663"/>
                </a:lnTo>
                <a:lnTo>
                  <a:pt x="2152536" y="1153886"/>
                </a:lnTo>
                <a:lnTo>
                  <a:pt x="2168432" y="1174110"/>
                </a:lnTo>
                <a:lnTo>
                  <a:pt x="2183533" y="1192747"/>
                </a:lnTo>
                <a:lnTo>
                  <a:pt x="2195853" y="1210195"/>
                </a:lnTo>
                <a:lnTo>
                  <a:pt x="2207378" y="1226057"/>
                </a:lnTo>
                <a:lnTo>
                  <a:pt x="2216915" y="1240332"/>
                </a:lnTo>
                <a:lnTo>
                  <a:pt x="2224466" y="1252228"/>
                </a:lnTo>
                <a:lnTo>
                  <a:pt x="2234798" y="1269676"/>
                </a:lnTo>
                <a:lnTo>
                  <a:pt x="2238375" y="1275624"/>
                </a:lnTo>
                <a:lnTo>
                  <a:pt x="2219300" y="1286331"/>
                </a:lnTo>
                <a:lnTo>
                  <a:pt x="2200622" y="1296244"/>
                </a:lnTo>
                <a:lnTo>
                  <a:pt x="2182341" y="1305365"/>
                </a:lnTo>
                <a:lnTo>
                  <a:pt x="2163266" y="1313295"/>
                </a:lnTo>
                <a:lnTo>
                  <a:pt x="2144190" y="1320830"/>
                </a:lnTo>
                <a:lnTo>
                  <a:pt x="2125910" y="1327571"/>
                </a:lnTo>
                <a:lnTo>
                  <a:pt x="2106834" y="1333519"/>
                </a:lnTo>
                <a:lnTo>
                  <a:pt x="2088156" y="1338277"/>
                </a:lnTo>
                <a:lnTo>
                  <a:pt x="2069876" y="1342639"/>
                </a:lnTo>
                <a:lnTo>
                  <a:pt x="2050801" y="1346605"/>
                </a:lnTo>
                <a:lnTo>
                  <a:pt x="2032123" y="1349381"/>
                </a:lnTo>
                <a:lnTo>
                  <a:pt x="2013842" y="1352156"/>
                </a:lnTo>
                <a:lnTo>
                  <a:pt x="1995164" y="1354139"/>
                </a:lnTo>
                <a:lnTo>
                  <a:pt x="1976884" y="1355329"/>
                </a:lnTo>
                <a:lnTo>
                  <a:pt x="1958603" y="1355725"/>
                </a:lnTo>
                <a:lnTo>
                  <a:pt x="1940322" y="1355725"/>
                </a:lnTo>
                <a:lnTo>
                  <a:pt x="1922042" y="1355329"/>
                </a:lnTo>
                <a:lnTo>
                  <a:pt x="1904556" y="1354536"/>
                </a:lnTo>
                <a:lnTo>
                  <a:pt x="1886276" y="1352949"/>
                </a:lnTo>
                <a:lnTo>
                  <a:pt x="1868790" y="1350570"/>
                </a:lnTo>
                <a:lnTo>
                  <a:pt x="1851304" y="1348191"/>
                </a:lnTo>
                <a:lnTo>
                  <a:pt x="1833818" y="1345812"/>
                </a:lnTo>
                <a:lnTo>
                  <a:pt x="1817127" y="1342639"/>
                </a:lnTo>
                <a:lnTo>
                  <a:pt x="1799642" y="1339071"/>
                </a:lnTo>
                <a:lnTo>
                  <a:pt x="1782951" y="1335105"/>
                </a:lnTo>
                <a:lnTo>
                  <a:pt x="1766657" y="1331140"/>
                </a:lnTo>
                <a:lnTo>
                  <a:pt x="1749966" y="1326381"/>
                </a:lnTo>
                <a:lnTo>
                  <a:pt x="1734070" y="1321226"/>
                </a:lnTo>
                <a:lnTo>
                  <a:pt x="1718174" y="1316071"/>
                </a:lnTo>
                <a:lnTo>
                  <a:pt x="1703073" y="1310916"/>
                </a:lnTo>
                <a:lnTo>
                  <a:pt x="1687574" y="1305365"/>
                </a:lnTo>
                <a:lnTo>
                  <a:pt x="1672075" y="1299813"/>
                </a:lnTo>
                <a:lnTo>
                  <a:pt x="1657769" y="1293468"/>
                </a:lnTo>
                <a:lnTo>
                  <a:pt x="1643065" y="1287520"/>
                </a:lnTo>
                <a:lnTo>
                  <a:pt x="1615246" y="1275228"/>
                </a:lnTo>
                <a:lnTo>
                  <a:pt x="1588620" y="1262142"/>
                </a:lnTo>
                <a:lnTo>
                  <a:pt x="1563584" y="1249452"/>
                </a:lnTo>
                <a:lnTo>
                  <a:pt x="1540137" y="1235970"/>
                </a:lnTo>
                <a:lnTo>
                  <a:pt x="1517883" y="1223281"/>
                </a:lnTo>
                <a:lnTo>
                  <a:pt x="1497218" y="1210592"/>
                </a:lnTo>
                <a:lnTo>
                  <a:pt x="1478540" y="1199092"/>
                </a:lnTo>
                <a:lnTo>
                  <a:pt x="1462246" y="1187989"/>
                </a:lnTo>
                <a:lnTo>
                  <a:pt x="1447145" y="1177679"/>
                </a:lnTo>
                <a:lnTo>
                  <a:pt x="1434825" y="1168558"/>
                </a:lnTo>
                <a:lnTo>
                  <a:pt x="1423698" y="1160628"/>
                </a:lnTo>
                <a:lnTo>
                  <a:pt x="1409391" y="1149128"/>
                </a:lnTo>
                <a:lnTo>
                  <a:pt x="1404623" y="1145162"/>
                </a:lnTo>
                <a:lnTo>
                  <a:pt x="1410584" y="1141594"/>
                </a:lnTo>
                <a:lnTo>
                  <a:pt x="1416942" y="1138421"/>
                </a:lnTo>
                <a:lnTo>
                  <a:pt x="1423300" y="1135249"/>
                </a:lnTo>
                <a:lnTo>
                  <a:pt x="1430454" y="1132473"/>
                </a:lnTo>
                <a:lnTo>
                  <a:pt x="1444363" y="1126525"/>
                </a:lnTo>
                <a:lnTo>
                  <a:pt x="1459067" y="1122163"/>
                </a:lnTo>
                <a:lnTo>
                  <a:pt x="1474168" y="1118198"/>
                </a:lnTo>
                <a:lnTo>
                  <a:pt x="1490064" y="1115025"/>
                </a:lnTo>
                <a:lnTo>
                  <a:pt x="1505960" y="1112646"/>
                </a:lnTo>
                <a:lnTo>
                  <a:pt x="1522651" y="1110663"/>
                </a:lnTo>
                <a:lnTo>
                  <a:pt x="1539740" y="1109077"/>
                </a:lnTo>
                <a:lnTo>
                  <a:pt x="1556431" y="1108284"/>
                </a:lnTo>
                <a:lnTo>
                  <a:pt x="1573519" y="1107491"/>
                </a:lnTo>
                <a:lnTo>
                  <a:pt x="1590210" y="1107491"/>
                </a:lnTo>
                <a:lnTo>
                  <a:pt x="1607298" y="1107888"/>
                </a:lnTo>
                <a:lnTo>
                  <a:pt x="1624387" y="1108284"/>
                </a:lnTo>
                <a:lnTo>
                  <a:pt x="1640680" y="1109474"/>
                </a:lnTo>
                <a:lnTo>
                  <a:pt x="1657371" y="1110663"/>
                </a:lnTo>
                <a:lnTo>
                  <a:pt x="1672870" y="1111853"/>
                </a:lnTo>
                <a:lnTo>
                  <a:pt x="1688369" y="1113439"/>
                </a:lnTo>
                <a:lnTo>
                  <a:pt x="1717776" y="1117008"/>
                </a:lnTo>
                <a:lnTo>
                  <a:pt x="1744402" y="1120974"/>
                </a:lnTo>
                <a:lnTo>
                  <a:pt x="1767452" y="1124939"/>
                </a:lnTo>
                <a:lnTo>
                  <a:pt x="1786527" y="1128904"/>
                </a:lnTo>
                <a:lnTo>
                  <a:pt x="1800834" y="1131680"/>
                </a:lnTo>
                <a:lnTo>
                  <a:pt x="1813153" y="1134456"/>
                </a:lnTo>
                <a:lnTo>
                  <a:pt x="1805205" y="1126129"/>
                </a:lnTo>
                <a:lnTo>
                  <a:pt x="1797257" y="1118594"/>
                </a:lnTo>
                <a:lnTo>
                  <a:pt x="1788912" y="1111457"/>
                </a:lnTo>
                <a:lnTo>
                  <a:pt x="1780169" y="1104319"/>
                </a:lnTo>
                <a:lnTo>
                  <a:pt x="1763080" y="1090440"/>
                </a:lnTo>
                <a:lnTo>
                  <a:pt x="1744800" y="1077354"/>
                </a:lnTo>
                <a:lnTo>
                  <a:pt x="1726122" y="1064665"/>
                </a:lnTo>
                <a:lnTo>
                  <a:pt x="1707841" y="1053165"/>
                </a:lnTo>
                <a:lnTo>
                  <a:pt x="1688369" y="1042062"/>
                </a:lnTo>
                <a:lnTo>
                  <a:pt x="1668896" y="1031752"/>
                </a:lnTo>
                <a:lnTo>
                  <a:pt x="1649820" y="1022235"/>
                </a:lnTo>
                <a:lnTo>
                  <a:pt x="1629950" y="1012718"/>
                </a:lnTo>
                <a:lnTo>
                  <a:pt x="1610080" y="1004391"/>
                </a:lnTo>
                <a:lnTo>
                  <a:pt x="1590607" y="996460"/>
                </a:lnTo>
                <a:lnTo>
                  <a:pt x="1571532" y="989322"/>
                </a:lnTo>
                <a:lnTo>
                  <a:pt x="1552457" y="982184"/>
                </a:lnTo>
                <a:lnTo>
                  <a:pt x="1533381" y="975840"/>
                </a:lnTo>
                <a:lnTo>
                  <a:pt x="1515101" y="970288"/>
                </a:lnTo>
                <a:lnTo>
                  <a:pt x="1497218" y="965133"/>
                </a:lnTo>
                <a:lnTo>
                  <a:pt x="1480129" y="960375"/>
                </a:lnTo>
                <a:lnTo>
                  <a:pt x="1463438" y="955616"/>
                </a:lnTo>
                <a:lnTo>
                  <a:pt x="1447542" y="952047"/>
                </a:lnTo>
                <a:lnTo>
                  <a:pt x="1418134" y="945306"/>
                </a:lnTo>
                <a:lnTo>
                  <a:pt x="1392700" y="940547"/>
                </a:lnTo>
                <a:lnTo>
                  <a:pt x="1372035" y="936978"/>
                </a:lnTo>
                <a:lnTo>
                  <a:pt x="1356139" y="934599"/>
                </a:lnTo>
                <a:lnTo>
                  <a:pt x="1343025" y="933013"/>
                </a:lnTo>
                <a:lnTo>
                  <a:pt x="1371241" y="923496"/>
                </a:lnTo>
                <a:lnTo>
                  <a:pt x="1398661" y="915169"/>
                </a:lnTo>
                <a:lnTo>
                  <a:pt x="1426082" y="908428"/>
                </a:lnTo>
                <a:lnTo>
                  <a:pt x="1452708" y="902083"/>
                </a:lnTo>
                <a:lnTo>
                  <a:pt x="1478540" y="896928"/>
                </a:lnTo>
                <a:lnTo>
                  <a:pt x="1504371" y="892962"/>
                </a:lnTo>
                <a:lnTo>
                  <a:pt x="1529805" y="889790"/>
                </a:lnTo>
                <a:lnTo>
                  <a:pt x="1554841" y="887807"/>
                </a:lnTo>
                <a:lnTo>
                  <a:pt x="1579480" y="886221"/>
                </a:lnTo>
                <a:lnTo>
                  <a:pt x="1603324" y="885825"/>
                </a:lnTo>
                <a:close/>
                <a:moveTo>
                  <a:pt x="399645" y="28575"/>
                </a:moveTo>
                <a:lnTo>
                  <a:pt x="420652" y="30558"/>
                </a:lnTo>
                <a:lnTo>
                  <a:pt x="442055" y="33335"/>
                </a:lnTo>
                <a:lnTo>
                  <a:pt x="462665" y="36905"/>
                </a:lnTo>
                <a:lnTo>
                  <a:pt x="482879" y="41268"/>
                </a:lnTo>
                <a:lnTo>
                  <a:pt x="501904" y="45632"/>
                </a:lnTo>
                <a:lnTo>
                  <a:pt x="521325" y="51185"/>
                </a:lnTo>
                <a:lnTo>
                  <a:pt x="539953" y="57135"/>
                </a:lnTo>
                <a:lnTo>
                  <a:pt x="558186" y="63482"/>
                </a:lnTo>
                <a:lnTo>
                  <a:pt x="576021" y="71019"/>
                </a:lnTo>
                <a:lnTo>
                  <a:pt x="593461" y="78556"/>
                </a:lnTo>
                <a:lnTo>
                  <a:pt x="610108" y="86489"/>
                </a:lnTo>
                <a:lnTo>
                  <a:pt x="626754" y="95613"/>
                </a:lnTo>
                <a:lnTo>
                  <a:pt x="642608" y="104737"/>
                </a:lnTo>
                <a:lnTo>
                  <a:pt x="658066" y="114257"/>
                </a:lnTo>
                <a:lnTo>
                  <a:pt x="673127" y="124174"/>
                </a:lnTo>
                <a:lnTo>
                  <a:pt x="688189" y="134487"/>
                </a:lnTo>
                <a:lnTo>
                  <a:pt x="702061" y="145197"/>
                </a:lnTo>
                <a:lnTo>
                  <a:pt x="716330" y="156304"/>
                </a:lnTo>
                <a:lnTo>
                  <a:pt x="729409" y="167808"/>
                </a:lnTo>
                <a:lnTo>
                  <a:pt x="742885" y="179708"/>
                </a:lnTo>
                <a:lnTo>
                  <a:pt x="755568" y="191212"/>
                </a:lnTo>
                <a:lnTo>
                  <a:pt x="767855" y="203509"/>
                </a:lnTo>
                <a:lnTo>
                  <a:pt x="779746" y="216202"/>
                </a:lnTo>
                <a:lnTo>
                  <a:pt x="791636" y="228499"/>
                </a:lnTo>
                <a:lnTo>
                  <a:pt x="802338" y="241590"/>
                </a:lnTo>
                <a:lnTo>
                  <a:pt x="813039" y="254283"/>
                </a:lnTo>
                <a:lnTo>
                  <a:pt x="823741" y="267374"/>
                </a:lnTo>
                <a:lnTo>
                  <a:pt x="833649" y="280464"/>
                </a:lnTo>
                <a:lnTo>
                  <a:pt x="843558" y="293554"/>
                </a:lnTo>
                <a:lnTo>
                  <a:pt x="853070" y="306645"/>
                </a:lnTo>
                <a:lnTo>
                  <a:pt x="861790" y="320132"/>
                </a:lnTo>
                <a:lnTo>
                  <a:pt x="870906" y="333222"/>
                </a:lnTo>
                <a:lnTo>
                  <a:pt x="878833" y="346709"/>
                </a:lnTo>
                <a:lnTo>
                  <a:pt x="886760" y="359799"/>
                </a:lnTo>
                <a:lnTo>
                  <a:pt x="902218" y="385980"/>
                </a:lnTo>
                <a:lnTo>
                  <a:pt x="915694" y="411764"/>
                </a:lnTo>
                <a:lnTo>
                  <a:pt x="928377" y="436754"/>
                </a:lnTo>
                <a:lnTo>
                  <a:pt x="939475" y="460951"/>
                </a:lnTo>
                <a:lnTo>
                  <a:pt x="949384" y="483562"/>
                </a:lnTo>
                <a:lnTo>
                  <a:pt x="958500" y="505379"/>
                </a:lnTo>
                <a:lnTo>
                  <a:pt x="966427" y="525610"/>
                </a:lnTo>
                <a:lnTo>
                  <a:pt x="972768" y="544650"/>
                </a:lnTo>
                <a:lnTo>
                  <a:pt x="978714" y="560914"/>
                </a:lnTo>
                <a:lnTo>
                  <a:pt x="983866" y="575987"/>
                </a:lnTo>
                <a:lnTo>
                  <a:pt x="987433" y="588284"/>
                </a:lnTo>
                <a:lnTo>
                  <a:pt x="992190" y="605738"/>
                </a:lnTo>
                <a:lnTo>
                  <a:pt x="993775" y="612085"/>
                </a:lnTo>
                <a:lnTo>
                  <a:pt x="987037" y="611292"/>
                </a:lnTo>
                <a:lnTo>
                  <a:pt x="979506" y="610498"/>
                </a:lnTo>
                <a:lnTo>
                  <a:pt x="972372" y="609308"/>
                </a:lnTo>
                <a:lnTo>
                  <a:pt x="965238" y="607722"/>
                </a:lnTo>
                <a:lnTo>
                  <a:pt x="950573" y="604151"/>
                </a:lnTo>
                <a:lnTo>
                  <a:pt x="936304" y="599391"/>
                </a:lnTo>
                <a:lnTo>
                  <a:pt x="921243" y="593441"/>
                </a:lnTo>
                <a:lnTo>
                  <a:pt x="906974" y="587094"/>
                </a:lnTo>
                <a:lnTo>
                  <a:pt x="891913" y="579954"/>
                </a:lnTo>
                <a:lnTo>
                  <a:pt x="877644" y="572417"/>
                </a:lnTo>
                <a:lnTo>
                  <a:pt x="862979" y="563691"/>
                </a:lnTo>
                <a:lnTo>
                  <a:pt x="849107" y="554964"/>
                </a:lnTo>
                <a:lnTo>
                  <a:pt x="834838" y="545840"/>
                </a:lnTo>
                <a:lnTo>
                  <a:pt x="821362" y="535923"/>
                </a:lnTo>
                <a:lnTo>
                  <a:pt x="807490" y="526006"/>
                </a:lnTo>
                <a:lnTo>
                  <a:pt x="794411" y="516089"/>
                </a:lnTo>
                <a:lnTo>
                  <a:pt x="781331" y="505379"/>
                </a:lnTo>
                <a:lnTo>
                  <a:pt x="769044" y="495066"/>
                </a:lnTo>
                <a:lnTo>
                  <a:pt x="756757" y="485149"/>
                </a:lnTo>
                <a:lnTo>
                  <a:pt x="745659" y="474438"/>
                </a:lnTo>
                <a:lnTo>
                  <a:pt x="723860" y="454605"/>
                </a:lnTo>
                <a:lnTo>
                  <a:pt x="705232" y="436754"/>
                </a:lnTo>
                <a:lnTo>
                  <a:pt x="688981" y="420094"/>
                </a:lnTo>
                <a:lnTo>
                  <a:pt x="675902" y="406607"/>
                </a:lnTo>
                <a:lnTo>
                  <a:pt x="665597" y="395500"/>
                </a:lnTo>
                <a:lnTo>
                  <a:pt x="657670" y="386376"/>
                </a:lnTo>
                <a:lnTo>
                  <a:pt x="659255" y="397087"/>
                </a:lnTo>
                <a:lnTo>
                  <a:pt x="661237" y="408194"/>
                </a:lnTo>
                <a:lnTo>
                  <a:pt x="663615" y="418904"/>
                </a:lnTo>
                <a:lnTo>
                  <a:pt x="665993" y="430011"/>
                </a:lnTo>
                <a:lnTo>
                  <a:pt x="668767" y="440324"/>
                </a:lnTo>
                <a:lnTo>
                  <a:pt x="671542" y="450638"/>
                </a:lnTo>
                <a:lnTo>
                  <a:pt x="678676" y="471662"/>
                </a:lnTo>
                <a:lnTo>
                  <a:pt x="685810" y="492686"/>
                </a:lnTo>
                <a:lnTo>
                  <a:pt x="693738" y="512916"/>
                </a:lnTo>
                <a:lnTo>
                  <a:pt x="702457" y="532750"/>
                </a:lnTo>
                <a:lnTo>
                  <a:pt x="712366" y="552187"/>
                </a:lnTo>
                <a:lnTo>
                  <a:pt x="721878" y="571624"/>
                </a:lnTo>
                <a:lnTo>
                  <a:pt x="732580" y="589871"/>
                </a:lnTo>
                <a:lnTo>
                  <a:pt x="743281" y="608118"/>
                </a:lnTo>
                <a:lnTo>
                  <a:pt x="753983" y="625969"/>
                </a:lnTo>
                <a:lnTo>
                  <a:pt x="765477" y="642629"/>
                </a:lnTo>
                <a:lnTo>
                  <a:pt x="776575" y="659289"/>
                </a:lnTo>
                <a:lnTo>
                  <a:pt x="788069" y="674760"/>
                </a:lnTo>
                <a:lnTo>
                  <a:pt x="799167" y="690230"/>
                </a:lnTo>
                <a:lnTo>
                  <a:pt x="810265" y="704510"/>
                </a:lnTo>
                <a:lnTo>
                  <a:pt x="821759" y="718394"/>
                </a:lnTo>
                <a:lnTo>
                  <a:pt x="832460" y="731484"/>
                </a:lnTo>
                <a:lnTo>
                  <a:pt x="843162" y="743781"/>
                </a:lnTo>
                <a:lnTo>
                  <a:pt x="862583" y="765995"/>
                </a:lnTo>
                <a:lnTo>
                  <a:pt x="880022" y="784242"/>
                </a:lnTo>
                <a:lnTo>
                  <a:pt x="894687" y="799316"/>
                </a:lnTo>
                <a:lnTo>
                  <a:pt x="906182" y="810026"/>
                </a:lnTo>
                <a:lnTo>
                  <a:pt x="915694" y="819150"/>
                </a:lnTo>
                <a:lnTo>
                  <a:pt x="887553" y="810423"/>
                </a:lnTo>
                <a:lnTo>
                  <a:pt x="860205" y="801299"/>
                </a:lnTo>
                <a:lnTo>
                  <a:pt x="834046" y="791382"/>
                </a:lnTo>
                <a:lnTo>
                  <a:pt x="808679" y="781069"/>
                </a:lnTo>
                <a:lnTo>
                  <a:pt x="784502" y="770359"/>
                </a:lnTo>
                <a:lnTo>
                  <a:pt x="761513" y="758458"/>
                </a:lnTo>
                <a:lnTo>
                  <a:pt x="738921" y="746558"/>
                </a:lnTo>
                <a:lnTo>
                  <a:pt x="717519" y="734261"/>
                </a:lnTo>
                <a:lnTo>
                  <a:pt x="696908" y="721171"/>
                </a:lnTo>
                <a:lnTo>
                  <a:pt x="677487" y="707684"/>
                </a:lnTo>
                <a:lnTo>
                  <a:pt x="658462" y="694197"/>
                </a:lnTo>
                <a:lnTo>
                  <a:pt x="640230" y="680313"/>
                </a:lnTo>
                <a:lnTo>
                  <a:pt x="623583" y="666033"/>
                </a:lnTo>
                <a:lnTo>
                  <a:pt x="606937" y="650959"/>
                </a:lnTo>
                <a:lnTo>
                  <a:pt x="591083" y="635886"/>
                </a:lnTo>
                <a:lnTo>
                  <a:pt x="576418" y="620415"/>
                </a:lnTo>
                <a:lnTo>
                  <a:pt x="562149" y="605341"/>
                </a:lnTo>
                <a:lnTo>
                  <a:pt x="549069" y="589078"/>
                </a:lnTo>
                <a:lnTo>
                  <a:pt x="536386" y="573607"/>
                </a:lnTo>
                <a:lnTo>
                  <a:pt x="524496" y="556947"/>
                </a:lnTo>
                <a:lnTo>
                  <a:pt x="513398" y="541080"/>
                </a:lnTo>
                <a:lnTo>
                  <a:pt x="502300" y="524420"/>
                </a:lnTo>
                <a:lnTo>
                  <a:pt x="492391" y="507363"/>
                </a:lnTo>
                <a:lnTo>
                  <a:pt x="483275" y="491099"/>
                </a:lnTo>
                <a:lnTo>
                  <a:pt x="474159" y="474042"/>
                </a:lnTo>
                <a:lnTo>
                  <a:pt x="465836" y="457778"/>
                </a:lnTo>
                <a:lnTo>
                  <a:pt x="458305" y="440721"/>
                </a:lnTo>
                <a:lnTo>
                  <a:pt x="451171" y="423664"/>
                </a:lnTo>
                <a:lnTo>
                  <a:pt x="444433" y="407004"/>
                </a:lnTo>
                <a:lnTo>
                  <a:pt x="438488" y="390343"/>
                </a:lnTo>
                <a:lnTo>
                  <a:pt x="432939" y="374079"/>
                </a:lnTo>
                <a:lnTo>
                  <a:pt x="427786" y="357419"/>
                </a:lnTo>
                <a:lnTo>
                  <a:pt x="423030" y="340759"/>
                </a:lnTo>
                <a:lnTo>
                  <a:pt x="418670" y="324892"/>
                </a:lnTo>
                <a:lnTo>
                  <a:pt x="414707" y="308628"/>
                </a:lnTo>
                <a:lnTo>
                  <a:pt x="411536" y="292761"/>
                </a:lnTo>
                <a:lnTo>
                  <a:pt x="408365" y="277291"/>
                </a:lnTo>
                <a:lnTo>
                  <a:pt x="405591" y="261820"/>
                </a:lnTo>
                <a:lnTo>
                  <a:pt x="403212" y="246746"/>
                </a:lnTo>
                <a:lnTo>
                  <a:pt x="401231" y="231673"/>
                </a:lnTo>
                <a:lnTo>
                  <a:pt x="399645" y="217392"/>
                </a:lnTo>
                <a:lnTo>
                  <a:pt x="398060" y="203112"/>
                </a:lnTo>
                <a:lnTo>
                  <a:pt x="395682" y="176138"/>
                </a:lnTo>
                <a:lnTo>
                  <a:pt x="394096" y="150751"/>
                </a:lnTo>
                <a:lnTo>
                  <a:pt x="393700" y="127347"/>
                </a:lnTo>
                <a:lnTo>
                  <a:pt x="393700" y="105530"/>
                </a:lnTo>
                <a:lnTo>
                  <a:pt x="394493" y="86093"/>
                </a:lnTo>
                <a:lnTo>
                  <a:pt x="395285" y="69829"/>
                </a:lnTo>
                <a:lnTo>
                  <a:pt x="396474" y="55152"/>
                </a:lnTo>
                <a:lnTo>
                  <a:pt x="398853" y="35318"/>
                </a:lnTo>
                <a:lnTo>
                  <a:pt x="399645" y="28575"/>
                </a:lnTo>
                <a:close/>
                <a:moveTo>
                  <a:pt x="1782366" y="0"/>
                </a:moveTo>
                <a:lnTo>
                  <a:pt x="1787526" y="20648"/>
                </a:lnTo>
                <a:lnTo>
                  <a:pt x="1791097" y="41297"/>
                </a:lnTo>
                <a:lnTo>
                  <a:pt x="1794272" y="61152"/>
                </a:lnTo>
                <a:lnTo>
                  <a:pt x="1796257" y="81006"/>
                </a:lnTo>
                <a:lnTo>
                  <a:pt x="1797844" y="100861"/>
                </a:lnTo>
                <a:lnTo>
                  <a:pt x="1798638" y="119921"/>
                </a:lnTo>
                <a:lnTo>
                  <a:pt x="1798241" y="139378"/>
                </a:lnTo>
                <a:lnTo>
                  <a:pt x="1797447" y="158439"/>
                </a:lnTo>
                <a:lnTo>
                  <a:pt x="1796257" y="177499"/>
                </a:lnTo>
                <a:lnTo>
                  <a:pt x="1793876" y="195765"/>
                </a:lnTo>
                <a:lnTo>
                  <a:pt x="1791494" y="214031"/>
                </a:lnTo>
                <a:lnTo>
                  <a:pt x="1787922" y="231900"/>
                </a:lnTo>
                <a:lnTo>
                  <a:pt x="1783557" y="249769"/>
                </a:lnTo>
                <a:lnTo>
                  <a:pt x="1779191" y="267241"/>
                </a:lnTo>
                <a:lnTo>
                  <a:pt x="1774429" y="284316"/>
                </a:lnTo>
                <a:lnTo>
                  <a:pt x="1768872" y="301391"/>
                </a:lnTo>
                <a:lnTo>
                  <a:pt x="1762919" y="318069"/>
                </a:lnTo>
                <a:lnTo>
                  <a:pt x="1756172" y="334349"/>
                </a:lnTo>
                <a:lnTo>
                  <a:pt x="1749425" y="350630"/>
                </a:lnTo>
                <a:lnTo>
                  <a:pt x="1741885" y="366117"/>
                </a:lnTo>
                <a:lnTo>
                  <a:pt x="1734344" y="381603"/>
                </a:lnTo>
                <a:lnTo>
                  <a:pt x="1726010" y="396693"/>
                </a:lnTo>
                <a:lnTo>
                  <a:pt x="1717675" y="411782"/>
                </a:lnTo>
                <a:lnTo>
                  <a:pt x="1709341" y="426474"/>
                </a:lnTo>
                <a:lnTo>
                  <a:pt x="1699816" y="440770"/>
                </a:lnTo>
                <a:lnTo>
                  <a:pt x="1691085" y="454668"/>
                </a:lnTo>
                <a:lnTo>
                  <a:pt x="1681560" y="468566"/>
                </a:lnTo>
                <a:lnTo>
                  <a:pt x="1671638" y="482067"/>
                </a:lnTo>
                <a:lnTo>
                  <a:pt x="1661716" y="495171"/>
                </a:lnTo>
                <a:lnTo>
                  <a:pt x="1652191" y="507878"/>
                </a:lnTo>
                <a:lnTo>
                  <a:pt x="1641475" y="520585"/>
                </a:lnTo>
                <a:lnTo>
                  <a:pt x="1631554" y="532497"/>
                </a:lnTo>
                <a:lnTo>
                  <a:pt x="1621235" y="544807"/>
                </a:lnTo>
                <a:lnTo>
                  <a:pt x="1610916" y="555926"/>
                </a:lnTo>
                <a:lnTo>
                  <a:pt x="1589882" y="578163"/>
                </a:lnTo>
                <a:lnTo>
                  <a:pt x="1569244" y="598811"/>
                </a:lnTo>
                <a:lnTo>
                  <a:pt x="1548607" y="617872"/>
                </a:lnTo>
                <a:lnTo>
                  <a:pt x="1528763" y="636138"/>
                </a:lnTo>
                <a:lnTo>
                  <a:pt x="1509713" y="652418"/>
                </a:lnTo>
                <a:lnTo>
                  <a:pt x="1491060" y="667508"/>
                </a:lnTo>
                <a:lnTo>
                  <a:pt x="1473597" y="681406"/>
                </a:lnTo>
                <a:lnTo>
                  <a:pt x="1457722" y="693319"/>
                </a:lnTo>
                <a:lnTo>
                  <a:pt x="1443038" y="703643"/>
                </a:lnTo>
                <a:lnTo>
                  <a:pt x="1430338" y="712776"/>
                </a:lnTo>
                <a:lnTo>
                  <a:pt x="1419225" y="720321"/>
                </a:lnTo>
                <a:lnTo>
                  <a:pt x="1403747" y="729851"/>
                </a:lnTo>
                <a:lnTo>
                  <a:pt x="1398588" y="733425"/>
                </a:lnTo>
                <a:lnTo>
                  <a:pt x="1396603" y="726674"/>
                </a:lnTo>
                <a:lnTo>
                  <a:pt x="1395413" y="719924"/>
                </a:lnTo>
                <a:lnTo>
                  <a:pt x="1394222" y="712776"/>
                </a:lnTo>
                <a:lnTo>
                  <a:pt x="1393428" y="705231"/>
                </a:lnTo>
                <a:lnTo>
                  <a:pt x="1393031" y="698084"/>
                </a:lnTo>
                <a:lnTo>
                  <a:pt x="1392635" y="690936"/>
                </a:lnTo>
                <a:lnTo>
                  <a:pt x="1392635" y="675847"/>
                </a:lnTo>
                <a:lnTo>
                  <a:pt x="1393825" y="660360"/>
                </a:lnTo>
                <a:lnTo>
                  <a:pt x="1395413" y="644874"/>
                </a:lnTo>
                <a:lnTo>
                  <a:pt x="1398191" y="628990"/>
                </a:lnTo>
                <a:lnTo>
                  <a:pt x="1401366" y="613107"/>
                </a:lnTo>
                <a:lnTo>
                  <a:pt x="1404938" y="597223"/>
                </a:lnTo>
                <a:lnTo>
                  <a:pt x="1409303" y="580942"/>
                </a:lnTo>
                <a:lnTo>
                  <a:pt x="1413669" y="565059"/>
                </a:lnTo>
                <a:lnTo>
                  <a:pt x="1418828" y="549175"/>
                </a:lnTo>
                <a:lnTo>
                  <a:pt x="1424385" y="533291"/>
                </a:lnTo>
                <a:lnTo>
                  <a:pt x="1430338" y="518202"/>
                </a:lnTo>
                <a:lnTo>
                  <a:pt x="1436291" y="502716"/>
                </a:lnTo>
                <a:lnTo>
                  <a:pt x="1442641" y="488420"/>
                </a:lnTo>
                <a:lnTo>
                  <a:pt x="1448594" y="473728"/>
                </a:lnTo>
                <a:lnTo>
                  <a:pt x="1455341" y="460227"/>
                </a:lnTo>
                <a:lnTo>
                  <a:pt x="1467644" y="434019"/>
                </a:lnTo>
                <a:lnTo>
                  <a:pt x="1479550" y="410591"/>
                </a:lnTo>
                <a:lnTo>
                  <a:pt x="1490663" y="390339"/>
                </a:lnTo>
                <a:lnTo>
                  <a:pt x="1499791" y="373661"/>
                </a:lnTo>
                <a:lnTo>
                  <a:pt x="1507332" y="361352"/>
                </a:lnTo>
                <a:lnTo>
                  <a:pt x="1514078" y="350630"/>
                </a:lnTo>
                <a:lnTo>
                  <a:pt x="1503760" y="355792"/>
                </a:lnTo>
                <a:lnTo>
                  <a:pt x="1493838" y="360954"/>
                </a:lnTo>
                <a:lnTo>
                  <a:pt x="1484313" y="366117"/>
                </a:lnTo>
                <a:lnTo>
                  <a:pt x="1474391" y="371676"/>
                </a:lnTo>
                <a:lnTo>
                  <a:pt x="1455738" y="383986"/>
                </a:lnTo>
                <a:lnTo>
                  <a:pt x="1437085" y="396295"/>
                </a:lnTo>
                <a:lnTo>
                  <a:pt x="1419225" y="409797"/>
                </a:lnTo>
                <a:lnTo>
                  <a:pt x="1402160" y="423298"/>
                </a:lnTo>
                <a:lnTo>
                  <a:pt x="1385491" y="437990"/>
                </a:lnTo>
                <a:lnTo>
                  <a:pt x="1369219" y="452682"/>
                </a:lnTo>
                <a:lnTo>
                  <a:pt x="1353741" y="467772"/>
                </a:lnTo>
                <a:lnTo>
                  <a:pt x="1338660" y="483258"/>
                </a:lnTo>
                <a:lnTo>
                  <a:pt x="1324372" y="498745"/>
                </a:lnTo>
                <a:lnTo>
                  <a:pt x="1310481" y="514628"/>
                </a:lnTo>
                <a:lnTo>
                  <a:pt x="1297781" y="530115"/>
                </a:lnTo>
                <a:lnTo>
                  <a:pt x="1285081" y="545998"/>
                </a:lnTo>
                <a:lnTo>
                  <a:pt x="1273175" y="561088"/>
                </a:lnTo>
                <a:lnTo>
                  <a:pt x="1262063" y="576574"/>
                </a:lnTo>
                <a:lnTo>
                  <a:pt x="1251347" y="591267"/>
                </a:lnTo>
                <a:lnTo>
                  <a:pt x="1241425" y="605959"/>
                </a:lnTo>
                <a:lnTo>
                  <a:pt x="1232297" y="619857"/>
                </a:lnTo>
                <a:lnTo>
                  <a:pt x="1223169" y="633755"/>
                </a:lnTo>
                <a:lnTo>
                  <a:pt x="1208088" y="659169"/>
                </a:lnTo>
                <a:lnTo>
                  <a:pt x="1194991" y="681009"/>
                </a:lnTo>
                <a:lnTo>
                  <a:pt x="1185069" y="699275"/>
                </a:lnTo>
                <a:lnTo>
                  <a:pt x="1178322" y="713173"/>
                </a:lnTo>
                <a:lnTo>
                  <a:pt x="1171972" y="724689"/>
                </a:lnTo>
                <a:lnTo>
                  <a:pt x="1171575" y="696098"/>
                </a:lnTo>
                <a:lnTo>
                  <a:pt x="1172369" y="667905"/>
                </a:lnTo>
                <a:lnTo>
                  <a:pt x="1173956" y="640506"/>
                </a:lnTo>
                <a:lnTo>
                  <a:pt x="1176734" y="613504"/>
                </a:lnTo>
                <a:lnTo>
                  <a:pt x="1179513" y="587693"/>
                </a:lnTo>
                <a:lnTo>
                  <a:pt x="1183481" y="562279"/>
                </a:lnTo>
                <a:lnTo>
                  <a:pt x="1188244" y="537659"/>
                </a:lnTo>
                <a:lnTo>
                  <a:pt x="1193800" y="514231"/>
                </a:lnTo>
                <a:lnTo>
                  <a:pt x="1199753" y="491200"/>
                </a:lnTo>
                <a:lnTo>
                  <a:pt x="1206897" y="468566"/>
                </a:lnTo>
                <a:lnTo>
                  <a:pt x="1214438" y="446726"/>
                </a:lnTo>
                <a:lnTo>
                  <a:pt x="1222375" y="425680"/>
                </a:lnTo>
                <a:lnTo>
                  <a:pt x="1231503" y="405429"/>
                </a:lnTo>
                <a:lnTo>
                  <a:pt x="1240631" y="385574"/>
                </a:lnTo>
                <a:lnTo>
                  <a:pt x="1250156" y="366117"/>
                </a:lnTo>
                <a:lnTo>
                  <a:pt x="1260872" y="347850"/>
                </a:lnTo>
                <a:lnTo>
                  <a:pt x="1271588" y="329584"/>
                </a:lnTo>
                <a:lnTo>
                  <a:pt x="1282700" y="312112"/>
                </a:lnTo>
                <a:lnTo>
                  <a:pt x="1294606" y="295832"/>
                </a:lnTo>
                <a:lnTo>
                  <a:pt x="1306513" y="279551"/>
                </a:lnTo>
                <a:lnTo>
                  <a:pt x="1319213" y="264065"/>
                </a:lnTo>
                <a:lnTo>
                  <a:pt x="1331913" y="248975"/>
                </a:lnTo>
                <a:lnTo>
                  <a:pt x="1345010" y="234680"/>
                </a:lnTo>
                <a:lnTo>
                  <a:pt x="1358106" y="220385"/>
                </a:lnTo>
                <a:lnTo>
                  <a:pt x="1371997" y="207281"/>
                </a:lnTo>
                <a:lnTo>
                  <a:pt x="1385491" y="194177"/>
                </a:lnTo>
                <a:lnTo>
                  <a:pt x="1399778" y="182264"/>
                </a:lnTo>
                <a:lnTo>
                  <a:pt x="1413669" y="169954"/>
                </a:lnTo>
                <a:lnTo>
                  <a:pt x="1428353" y="158836"/>
                </a:lnTo>
                <a:lnTo>
                  <a:pt x="1442244" y="147717"/>
                </a:lnTo>
                <a:lnTo>
                  <a:pt x="1456928" y="137790"/>
                </a:lnTo>
                <a:lnTo>
                  <a:pt x="1471216" y="127863"/>
                </a:lnTo>
                <a:lnTo>
                  <a:pt x="1485900" y="118333"/>
                </a:lnTo>
                <a:lnTo>
                  <a:pt x="1500188" y="109199"/>
                </a:lnTo>
                <a:lnTo>
                  <a:pt x="1514872" y="100861"/>
                </a:lnTo>
                <a:lnTo>
                  <a:pt x="1529160" y="92919"/>
                </a:lnTo>
                <a:lnTo>
                  <a:pt x="1543447" y="84977"/>
                </a:lnTo>
                <a:lnTo>
                  <a:pt x="1557338" y="77829"/>
                </a:lnTo>
                <a:lnTo>
                  <a:pt x="1571625" y="71079"/>
                </a:lnTo>
                <a:lnTo>
                  <a:pt x="1585119" y="64328"/>
                </a:lnTo>
                <a:lnTo>
                  <a:pt x="1599010" y="57975"/>
                </a:lnTo>
                <a:lnTo>
                  <a:pt x="1612107" y="52416"/>
                </a:lnTo>
                <a:lnTo>
                  <a:pt x="1637904" y="42091"/>
                </a:lnTo>
                <a:lnTo>
                  <a:pt x="1662113" y="32958"/>
                </a:lnTo>
                <a:lnTo>
                  <a:pt x="1685132" y="25414"/>
                </a:lnTo>
                <a:lnTo>
                  <a:pt x="1706166" y="18663"/>
                </a:lnTo>
                <a:lnTo>
                  <a:pt x="1724819" y="13501"/>
                </a:lnTo>
                <a:lnTo>
                  <a:pt x="1741488" y="9133"/>
                </a:lnTo>
                <a:lnTo>
                  <a:pt x="1755379" y="5162"/>
                </a:lnTo>
                <a:lnTo>
                  <a:pt x="1775619" y="1191"/>
                </a:lnTo>
                <a:lnTo>
                  <a:pt x="1782366" y="0"/>
                </a:lnTo>
                <a:close/>
              </a:path>
            </a:pathLst>
          </a:custGeom>
          <a:solidFill>
            <a:srgbClr val="55463D">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55463D"/>
              </a:solidFill>
            </a:endParaRPr>
          </a:p>
        </p:txBody>
      </p:sp>
      <p:sp>
        <p:nvSpPr>
          <p:cNvPr id="35" name="文本框 34"/>
          <p:cNvSpPr txBox="1"/>
          <p:nvPr/>
        </p:nvSpPr>
        <p:spPr>
          <a:xfrm>
            <a:off x="7276465" y="2197735"/>
            <a:ext cx="3613150" cy="1014730"/>
          </a:xfrm>
          <a:prstGeom prst="rect">
            <a:avLst/>
          </a:prstGeom>
          <a:noFill/>
        </p:spPr>
        <p:txBody>
          <a:bodyPr wrap="square" rtlCol="0">
            <a:spAutoFit/>
          </a:bodyPr>
          <a:lstStyle/>
          <a:p>
            <a:r>
              <a:rPr lang="zh-CN" altLang="en-US" sz="2000">
                <a:solidFill>
                  <a:schemeClr val="tx1">
                    <a:lumMod val="65000"/>
                    <a:lumOff val="35000"/>
                  </a:schemeClr>
                </a:solidFill>
                <a:latin typeface="罗西钢笔行楷" panose="02010800040101010101" charset="-122"/>
                <a:ea typeface="罗西钢笔行楷" panose="02010800040101010101" charset="-122"/>
              </a:rPr>
              <a:t>困难</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尺寸不全</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解决</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运用比例结合图纸绘制无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尺寸的部分</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
        <p:nvSpPr>
          <p:cNvPr id="25" name="文本框 24"/>
          <p:cNvSpPr txBox="1"/>
          <p:nvPr/>
        </p:nvSpPr>
        <p:spPr>
          <a:xfrm>
            <a:off x="7376160" y="4324350"/>
            <a:ext cx="3613150" cy="1014730"/>
          </a:xfrm>
          <a:prstGeom prst="rect">
            <a:avLst/>
          </a:prstGeom>
          <a:noFill/>
        </p:spPr>
        <p:txBody>
          <a:bodyPr wrap="square" rtlCol="0">
            <a:spAutoFit/>
          </a:bodyPr>
          <a:lstStyle/>
          <a:p>
            <a:r>
              <a:rPr lang="zh-CN" altLang="en-US" sz="2000">
                <a:solidFill>
                  <a:schemeClr val="tx1">
                    <a:lumMod val="65000"/>
                    <a:lumOff val="35000"/>
                  </a:schemeClr>
                </a:solidFill>
                <a:latin typeface="罗西钢笔行楷" panose="02010800040101010101" charset="-122"/>
                <a:ea typeface="罗西钢笔行楷" panose="02010800040101010101" charset="-122"/>
              </a:rPr>
              <a:t>困难</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图纸上有些材料不了解，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绘制的时候比例不对</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解决</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去网上找资料</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
        <p:nvSpPr>
          <p:cNvPr id="26" name="文本框 25"/>
          <p:cNvSpPr txBox="1"/>
          <p:nvPr/>
        </p:nvSpPr>
        <p:spPr>
          <a:xfrm>
            <a:off x="4445635" y="5731510"/>
            <a:ext cx="3613150" cy="1014730"/>
          </a:xfrm>
          <a:prstGeom prst="rect">
            <a:avLst/>
          </a:prstGeom>
          <a:noFill/>
        </p:spPr>
        <p:txBody>
          <a:bodyPr wrap="square" rtlCol="0">
            <a:spAutoFit/>
          </a:bodyPr>
          <a:lstStyle/>
          <a:p>
            <a:r>
              <a:rPr lang="zh-CN" altLang="en-US" sz="2000">
                <a:solidFill>
                  <a:schemeClr val="tx1">
                    <a:lumMod val="65000"/>
                    <a:lumOff val="35000"/>
                  </a:schemeClr>
                </a:solidFill>
                <a:latin typeface="罗西钢笔行楷" panose="02010800040101010101" charset="-122"/>
                <a:ea typeface="罗西钢笔行楷" panose="02010800040101010101" charset="-122"/>
              </a:rPr>
              <a:t>感悟</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接触到了之前没有尝试过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的图纸，对于这方面有了  </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更深的了解</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
        <p:nvSpPr>
          <p:cNvPr id="6" name="文本框 5"/>
          <p:cNvSpPr txBox="1"/>
          <p:nvPr/>
        </p:nvSpPr>
        <p:spPr>
          <a:xfrm>
            <a:off x="545465" y="3900805"/>
            <a:ext cx="3613150" cy="1014730"/>
          </a:xfrm>
          <a:prstGeom prst="rect">
            <a:avLst/>
          </a:prstGeom>
          <a:noFill/>
        </p:spPr>
        <p:txBody>
          <a:bodyPr wrap="square" rtlCol="0">
            <a:spAutoFit/>
          </a:bodyPr>
          <a:p>
            <a:r>
              <a:rPr lang="zh-CN" altLang="en-US" sz="2000">
                <a:solidFill>
                  <a:schemeClr val="tx1">
                    <a:lumMod val="65000"/>
                    <a:lumOff val="35000"/>
                  </a:schemeClr>
                </a:solidFill>
                <a:latin typeface="罗西钢笔行楷" panose="02010800040101010101" charset="-122"/>
                <a:ea typeface="罗西钢笔行楷" panose="02010800040101010101" charset="-122"/>
              </a:rPr>
              <a:t>感悟</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发现了很多之前在学校无</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法改正的错误，例如引线</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图层等等</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
        <p:nvSpPr>
          <p:cNvPr id="7" name="文本框 6"/>
          <p:cNvSpPr txBox="1"/>
          <p:nvPr/>
        </p:nvSpPr>
        <p:spPr>
          <a:xfrm>
            <a:off x="1063625" y="1699895"/>
            <a:ext cx="3613150" cy="706755"/>
          </a:xfrm>
          <a:prstGeom prst="rect">
            <a:avLst/>
          </a:prstGeom>
          <a:noFill/>
        </p:spPr>
        <p:txBody>
          <a:bodyPr wrap="square" rtlCol="0">
            <a:spAutoFit/>
          </a:bodyPr>
          <a:lstStyle/>
          <a:p>
            <a:r>
              <a:rPr lang="zh-CN" sz="2000">
                <a:solidFill>
                  <a:schemeClr val="tx1">
                    <a:lumMod val="65000"/>
                    <a:lumOff val="35000"/>
                  </a:schemeClr>
                </a:solidFill>
                <a:latin typeface="罗西钢笔行楷" panose="02010800040101010101" charset="-122"/>
                <a:ea typeface="罗西钢笔行楷" panose="02010800040101010101" charset="-122"/>
              </a:rPr>
              <a:t>总结</a:t>
            </a:r>
            <a:r>
              <a:rPr lang="en-US" altLang="zh-CN" sz="2000">
                <a:solidFill>
                  <a:schemeClr val="tx1">
                    <a:lumMod val="65000"/>
                    <a:lumOff val="35000"/>
                  </a:schemeClr>
                </a:solidFill>
                <a:latin typeface="罗西钢笔行楷" panose="02010800040101010101" charset="-122"/>
                <a:ea typeface="罗西钢笔行楷" panose="02010800040101010101" charset="-122"/>
              </a:rPr>
              <a:t>:</a:t>
            </a:r>
            <a:r>
              <a:rPr lang="zh-CN" altLang="en-US" sz="2000">
                <a:solidFill>
                  <a:schemeClr val="tx1">
                    <a:lumMod val="65000"/>
                    <a:lumOff val="35000"/>
                  </a:schemeClr>
                </a:solidFill>
                <a:latin typeface="罗西钢笔行楷" panose="02010800040101010101" charset="-122"/>
                <a:ea typeface="罗西钢笔行楷" panose="02010800040101010101" charset="-122"/>
              </a:rPr>
              <a:t>对于</a:t>
            </a:r>
            <a:r>
              <a:rPr lang="en-US" altLang="zh-CN" sz="2000">
                <a:solidFill>
                  <a:schemeClr val="tx1">
                    <a:lumMod val="65000"/>
                    <a:lumOff val="35000"/>
                  </a:schemeClr>
                </a:solidFill>
                <a:latin typeface="罗西钢笔行楷" panose="02010800040101010101" charset="-122"/>
                <a:ea typeface="罗西钢笔行楷" panose="02010800040101010101" charset="-122"/>
              </a:rPr>
              <a:t>CAD</a:t>
            </a:r>
            <a:r>
              <a:rPr lang="zh-CN" altLang="en-US" sz="2000">
                <a:solidFill>
                  <a:schemeClr val="tx1">
                    <a:lumMod val="65000"/>
                    <a:lumOff val="35000"/>
                  </a:schemeClr>
                </a:solidFill>
                <a:latin typeface="罗西钢笔行楷" panose="02010800040101010101" charset="-122"/>
                <a:ea typeface="罗西钢笔行楷" panose="02010800040101010101" charset="-122"/>
              </a:rPr>
              <a:t>还是掌握不够需</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a:p>
            <a:r>
              <a:rPr lang="zh-CN" altLang="en-US" sz="2000">
                <a:solidFill>
                  <a:schemeClr val="tx1">
                    <a:lumMod val="65000"/>
                    <a:lumOff val="35000"/>
                  </a:schemeClr>
                </a:solidFill>
                <a:latin typeface="罗西钢笔行楷" panose="02010800040101010101" charset="-122"/>
                <a:ea typeface="罗西钢笔行楷" panose="02010800040101010101" charset="-122"/>
              </a:rPr>
              <a:t>     要多加练习与学习</a:t>
            </a:r>
            <a:endParaRPr lang="zh-CN" altLang="en-US" sz="2000">
              <a:solidFill>
                <a:schemeClr val="tx1">
                  <a:lumMod val="65000"/>
                  <a:lumOff val="35000"/>
                </a:schemeClr>
              </a:solidFill>
              <a:latin typeface="罗西钢笔行楷" panose="02010800040101010101" charset="-122"/>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35" grpId="0"/>
      <p:bldP spid="25" grpId="0"/>
      <p:bldP spid="26" grpId="0"/>
      <p:bldP spid="6" grpId="0"/>
      <p:bldP spid="7"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3488</Words>
  <Application>WPS 演示</Application>
  <PresentationFormat>自定义</PresentationFormat>
  <Paragraphs>198</Paragraphs>
  <Slides>25</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Arial</vt:lpstr>
      <vt:lpstr>宋体</vt:lpstr>
      <vt:lpstr>Wingdings</vt:lpstr>
      <vt:lpstr>汉仪细行楷简</vt:lpstr>
      <vt:lpstr>楷体</vt:lpstr>
      <vt:lpstr>罗西钢笔行楷</vt:lpstr>
      <vt:lpstr>微软雅黑</vt:lpstr>
      <vt:lpstr>Calibri</vt:lpstr>
      <vt:lpstr>Arial Unicode MS</vt:lpstr>
      <vt:lpstr>Impact</vt:lpstr>
      <vt:lpstr>Malgun Gothic</vt:lpstr>
      <vt:lpstr>Adobe Naskh Medium</vt:lpstr>
      <vt:lpstr>Adobe Caslon Pro</vt:lpstr>
      <vt:lpstr>Arial</vt:lpstr>
      <vt:lpstr>Calibri Light</vt:lpstr>
      <vt:lpstr>Microsoft Himalaya</vt:lpstr>
      <vt:lpstr>AMGDT</vt:lpstr>
      <vt:lpstr>华文行楷</vt:lpstr>
      <vt:lpstr>华文中宋</vt:lpstr>
      <vt:lpstr>隶书</vt:lpstr>
      <vt:lpstr>黑体</vt:lpstr>
      <vt:lpstr>仿宋</vt:lpstr>
      <vt:lpstr>等线</vt:lpstr>
      <vt:lpstr>华文新魏</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清新手绘</dc:title>
  <dc:creator>第一PPT</dc:creator>
  <cp:keywords>www.1ppt.com</cp:keywords>
  <dc:description>www.1ppt.com</dc:description>
  <cp:lastModifiedBy>ASUS</cp:lastModifiedBy>
  <cp:revision>53</cp:revision>
  <dcterms:created xsi:type="dcterms:W3CDTF">2017-05-09T08:28:00Z</dcterms:created>
  <dcterms:modified xsi:type="dcterms:W3CDTF">2021-12-12T04:21:01Z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