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3.xml" ContentType="application/vnd.openxmlformats-officedocument.presentationml.tags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  <p:sldMasterId id="2147483661" r:id="rId2"/>
  </p:sldMasterIdLst>
  <p:notesMasterIdLst>
    <p:notesMasterId r:id="rId35"/>
  </p:notesMasterIdLst>
  <p:sldIdLst>
    <p:sldId id="401" r:id="rId3"/>
    <p:sldId id="402" r:id="rId4"/>
    <p:sldId id="302" r:id="rId5"/>
    <p:sldId id="403" r:id="rId6"/>
    <p:sldId id="404" r:id="rId7"/>
    <p:sldId id="405" r:id="rId8"/>
    <p:sldId id="456" r:id="rId9"/>
    <p:sldId id="466" r:id="rId10"/>
    <p:sldId id="457" r:id="rId11"/>
    <p:sldId id="406" r:id="rId12"/>
    <p:sldId id="407" r:id="rId13"/>
    <p:sldId id="460" r:id="rId14"/>
    <p:sldId id="295" r:id="rId15"/>
    <p:sldId id="461" r:id="rId16"/>
    <p:sldId id="462" r:id="rId17"/>
    <p:sldId id="356" r:id="rId18"/>
    <p:sldId id="465" r:id="rId19"/>
    <p:sldId id="409" r:id="rId20"/>
    <p:sldId id="412" r:id="rId21"/>
    <p:sldId id="408" r:id="rId22"/>
    <p:sldId id="413" r:id="rId23"/>
    <p:sldId id="414" r:id="rId24"/>
    <p:sldId id="411" r:id="rId25"/>
    <p:sldId id="454" r:id="rId26"/>
    <p:sldId id="455" r:id="rId27"/>
    <p:sldId id="453" r:id="rId28"/>
    <p:sldId id="463" r:id="rId29"/>
    <p:sldId id="410" r:id="rId30"/>
    <p:sldId id="464" r:id="rId31"/>
    <p:sldId id="458" r:id="rId32"/>
    <p:sldId id="332" r:id="rId33"/>
    <p:sldId id="359" r:id="rId34"/>
  </p:sldIdLst>
  <p:sldSz cx="12192000" cy="6858000"/>
  <p:notesSz cx="6858000" cy="9144000"/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91">
          <p15:clr>
            <a:srgbClr val="A4A3A4"/>
          </p15:clr>
        </p15:guide>
        <p15:guide id="2" pos="383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EC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6314" autoAdjust="0"/>
  </p:normalViewPr>
  <p:slideViewPr>
    <p:cSldViewPr snapToGrid="0">
      <p:cViewPr varScale="1">
        <p:scale>
          <a:sx n="109" d="100"/>
          <a:sy n="109" d="100"/>
        </p:scale>
        <p:origin x="78" y="90"/>
      </p:cViewPr>
      <p:guideLst>
        <p:guide orient="horz" pos="1491"/>
        <p:guide pos="383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7775C7-74D8-4EB9-9F6A-1882D547BAD7}" type="datetimeFigureOut">
              <a:rPr lang="zh-CN" altLang="en-US" smtClean="0"/>
              <a:t>2021/12/14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F0FD12-3900-4BB4-BABF-7FB968CDE6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33167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710988-E855-4931-A888-6E855B7D4E5D}" type="slidenum">
              <a:rPr lang="zh-CN" altLang="en-US" smtClean="0">
                <a:solidFill>
                  <a:prstClr val="black"/>
                </a:solidFill>
              </a:rPr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0587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F0FD12-3900-4BB4-BABF-7FB968CDE672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88635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F0FD12-3900-4BB4-BABF-7FB968CDE672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48882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F0FD12-3900-4BB4-BABF-7FB968CDE672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20161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710988-E855-4931-A888-6E855B7D4E5D}" type="slidenum">
              <a:rPr lang="zh-CN" altLang="en-US" smtClean="0">
                <a:solidFill>
                  <a:prstClr val="black"/>
                </a:solidFill>
              </a:rPr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9000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40166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38677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54126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710988-E855-4931-A888-6E855B7D4E5D}" type="slidenum">
              <a:rPr lang="zh-CN" altLang="en-US" smtClean="0">
                <a:solidFill>
                  <a:prstClr val="black"/>
                </a:solidFill>
              </a:rPr>
              <a:t>30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2865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710988-E855-4931-A888-6E855B7D4E5D}" type="slidenum">
              <a:rPr lang="zh-CN" altLang="en-US" smtClean="0">
                <a:solidFill>
                  <a:prstClr val="black"/>
                </a:solidFill>
              </a:rPr>
              <a:t>32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0410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710988-E855-4931-A888-6E855B7D4E5D}" type="slidenum">
              <a:rPr lang="zh-CN" altLang="en-US" smtClean="0">
                <a:solidFill>
                  <a:prstClr val="black"/>
                </a:solidFill>
              </a:rPr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21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710988-E855-4931-A888-6E855B7D4E5D}" type="slidenum">
              <a:rPr lang="zh-CN" altLang="en-US" smtClean="0">
                <a:solidFill>
                  <a:prstClr val="black"/>
                </a:solidFill>
              </a:rPr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5952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2071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14377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F0FD12-3900-4BB4-BABF-7FB968CDE672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96128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710988-E855-4931-A888-6E855B7D4E5D}" type="slidenum">
              <a:rPr lang="zh-CN" altLang="en-US" smtClean="0">
                <a:solidFill>
                  <a:prstClr val="black"/>
                </a:solidFill>
              </a:rPr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540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F0FD12-3900-4BB4-BABF-7FB968CDE672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52797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4A1E94-C858-498B-9B94-5BBA1E5FD6F2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12</a:t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12562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69130">
            <a:off x="-1698841" y="-630203"/>
            <a:ext cx="2772768" cy="2817907"/>
          </a:xfrm>
          <a:prstGeom prst="rect">
            <a:avLst/>
          </a:prstGeom>
        </p:spPr>
      </p:pic>
    </p:spTree>
  </p:cSld>
  <p:clrMapOvr>
    <a:masterClrMapping/>
  </p:clrMapOvr>
  <p:transition spd="slow" advTm="2000">
    <p:wip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2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2021/12/14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2000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2021/12/14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2000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t>2021/12/14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t>2021/12/14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2000">
    <p:wip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图片 9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1439">
            <a:off x="5606893" y="-1420935"/>
            <a:ext cx="8293234" cy="6858000"/>
          </a:xfrm>
          <a:prstGeom prst="rect">
            <a:avLst/>
          </a:prstGeom>
        </p:spPr>
      </p:pic>
      <p:pic>
        <p:nvPicPr>
          <p:cNvPr id="96" name="图片 9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89857">
            <a:off x="4499105" y="1018565"/>
            <a:ext cx="8669471" cy="8619560"/>
          </a:xfrm>
          <a:prstGeom prst="rect">
            <a:avLst/>
          </a:prstGeom>
        </p:spPr>
      </p:pic>
      <p:sp>
        <p:nvSpPr>
          <p:cNvPr id="95" name="矩形 94"/>
          <p:cNvSpPr/>
          <p:nvPr userDrawn="1"/>
        </p:nvSpPr>
        <p:spPr>
          <a:xfrm>
            <a:off x="0" y="0"/>
            <a:ext cx="1057275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 advTm="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 spd="slow" advTm="2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 spd="slow" advTm="2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 spd="slow" advTm="2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 spd="slow" advTm="2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4" name="TextBox 3"/>
          <p:cNvSpPr txBox="1"/>
          <p:nvPr userDrawn="1"/>
        </p:nvSpPr>
        <p:spPr>
          <a:xfrm>
            <a:off x="1996605" y="6590169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模板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http://www.1ppt.com/moban/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en-US" altLang="zh-CN" sz="1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 spd="slow" advTm="2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 spd="slow" advTm="2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 advTm="2000">
    <p:wip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图片 1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1439">
            <a:off x="5606893" y="-1420935"/>
            <a:ext cx="8293234" cy="6858000"/>
          </a:xfrm>
          <a:prstGeom prst="rect">
            <a:avLst/>
          </a:prstGeom>
        </p:spPr>
      </p:pic>
      <p:sp>
        <p:nvSpPr>
          <p:cNvPr id="145" name="矩形 144"/>
          <p:cNvSpPr/>
          <p:nvPr/>
        </p:nvSpPr>
        <p:spPr>
          <a:xfrm>
            <a:off x="0" y="0"/>
            <a:ext cx="1163955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23" name="矩形 122"/>
          <p:cNvSpPr/>
          <p:nvPr/>
        </p:nvSpPr>
        <p:spPr>
          <a:xfrm>
            <a:off x="576776" y="942535"/>
            <a:ext cx="3522856" cy="488149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32" name="文本框 131"/>
          <p:cNvSpPr txBox="1"/>
          <p:nvPr/>
        </p:nvSpPr>
        <p:spPr>
          <a:xfrm>
            <a:off x="1072177" y="3135343"/>
            <a:ext cx="5638589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150000"/>
              </a:lnSpc>
            </a:pPr>
            <a:r>
              <a:rPr lang="zh-CN" altLang="en-US" sz="3000" dirty="0">
                <a:solidFill>
                  <a:schemeClr val="tx2">
                    <a:lumMod val="50000"/>
                  </a:schemeClr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cs typeface="字魂105号-简雅黑" panose="00000500000000000000" pitchFamily="2" charset="-122"/>
                <a:sym typeface="+mn-ea"/>
              </a:rPr>
              <a:t>现代学徒制总结</a:t>
            </a:r>
            <a:endParaRPr lang="zh-CN" altLang="en-US" sz="3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20000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134" name="文本框 133"/>
          <p:cNvSpPr txBox="1"/>
          <p:nvPr/>
        </p:nvSpPr>
        <p:spPr>
          <a:xfrm>
            <a:off x="1118671" y="3998201"/>
            <a:ext cx="5793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CN" altLang="zh-CN" sz="10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Lorem ipsum dolor sit amet, consectetuer dipiscing elit, sed diam </a:t>
            </a:r>
            <a:r>
              <a:rPr lang="zh-CN" altLang="zh-CN" sz="1000" dirty="0" smtClean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nonummy</a:t>
            </a:r>
            <a:endParaRPr lang="en-US" altLang="zh-CN" sz="1000" dirty="0" smtClean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CN" altLang="zh-CN" sz="1000" dirty="0" smtClean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nibheuismod </a:t>
            </a:r>
            <a:r>
              <a:rPr lang="zh-CN" altLang="zh-CN" sz="10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tincidunt ut laoreet dolore magna aliquam erat volutpat. Ut wisi enim ad minim veniam, quis nostrud</a:t>
            </a:r>
          </a:p>
        </p:txBody>
      </p:sp>
      <p:sp>
        <p:nvSpPr>
          <p:cNvPr id="139" name="矩形 138"/>
          <p:cNvSpPr/>
          <p:nvPr/>
        </p:nvSpPr>
        <p:spPr>
          <a:xfrm>
            <a:off x="1200020" y="1719200"/>
            <a:ext cx="1486029" cy="5777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lnSpc>
                <a:spcPct val="120000"/>
              </a:lnSpc>
            </a:pPr>
            <a:r>
              <a:rPr lang="en-US" altLang="zh-CN" sz="3200" spc="300" dirty="0" smtClean="0">
                <a:solidFill>
                  <a:prstClr val="white"/>
                </a:solidFill>
                <a:cs typeface="+mn-ea"/>
                <a:sym typeface="+mn-lt"/>
              </a:rPr>
              <a:t>20</a:t>
            </a:r>
            <a:r>
              <a:rPr lang="en-US" sz="3200" spc="300" dirty="0" smtClean="0">
                <a:solidFill>
                  <a:prstClr val="white"/>
                </a:solidFill>
                <a:cs typeface="+mn-ea"/>
                <a:sym typeface="+mn-lt"/>
              </a:rPr>
              <a:t>21</a:t>
            </a:r>
            <a:endParaRPr lang="en-US" sz="3200" spc="30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43" name="矩形 142"/>
          <p:cNvSpPr/>
          <p:nvPr/>
        </p:nvSpPr>
        <p:spPr>
          <a:xfrm>
            <a:off x="1200022" y="5015553"/>
            <a:ext cx="1341704" cy="26937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lnSpc>
                <a:spcPct val="120000"/>
              </a:lnSpc>
            </a:pPr>
            <a:r>
              <a:rPr lang="en-US" altLang="zh-CN" sz="1300" dirty="0">
                <a:solidFill>
                  <a:prstClr val="white"/>
                </a:solidFill>
                <a:cs typeface="+mn-ea"/>
                <a:sym typeface="+mn-lt"/>
              </a:rPr>
              <a:t>09-</a:t>
            </a:r>
            <a:r>
              <a:rPr lang="zh-CN" altLang="en-US" sz="1300" dirty="0">
                <a:solidFill>
                  <a:prstClr val="white"/>
                </a:solidFill>
                <a:cs typeface="+mn-ea"/>
                <a:sym typeface="+mn-lt"/>
              </a:rPr>
              <a:t>陈佳慧</a:t>
            </a:r>
          </a:p>
        </p:txBody>
      </p:sp>
      <p:sp>
        <p:nvSpPr>
          <p:cNvPr id="137" name="文本框 136"/>
          <p:cNvSpPr txBox="1"/>
          <p:nvPr/>
        </p:nvSpPr>
        <p:spPr>
          <a:xfrm>
            <a:off x="1057647" y="2367523"/>
            <a:ext cx="5420646" cy="988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150000"/>
              </a:lnSpc>
            </a:pPr>
            <a:r>
              <a:rPr lang="en-US" altLang="zh-CN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20000"/>
                    </a:srgbClr>
                  </a:outerShdw>
                </a:effectLst>
                <a:cs typeface="+mn-ea"/>
                <a:sym typeface="+mn-lt"/>
              </a:rPr>
              <a:t>BUSINESS PLAN</a:t>
            </a:r>
            <a:endParaRPr lang="zh-CN" altLang="en-US" sz="4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20000"/>
                  </a:srgbClr>
                </a:outerShdw>
              </a:effectLst>
              <a:cs typeface="+mn-ea"/>
              <a:sym typeface="+mn-lt"/>
            </a:endParaRPr>
          </a:p>
        </p:txBody>
      </p:sp>
      <p:cxnSp>
        <p:nvCxnSpPr>
          <p:cNvPr id="125" name="直接连接符 124"/>
          <p:cNvCxnSpPr/>
          <p:nvPr/>
        </p:nvCxnSpPr>
        <p:spPr>
          <a:xfrm>
            <a:off x="1200021" y="3906639"/>
            <a:ext cx="489294" cy="0"/>
          </a:xfrm>
          <a:prstGeom prst="line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8" name="图片 1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557" y="1125483"/>
            <a:ext cx="8096888" cy="80502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1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6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 bldLvl="0" animBg="1"/>
      <p:bldP spid="132" grpId="0"/>
      <p:bldP spid="134" grpId="0"/>
      <p:bldP spid="139" grpId="0" bldLvl="0" animBg="1"/>
      <p:bldP spid="143" grpId="0" bldLvl="0" animBg="1"/>
      <p:bldP spid="13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576776" y="1114393"/>
            <a:ext cx="3062536" cy="369535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23" name="文本框 422"/>
          <p:cNvSpPr txBox="1"/>
          <p:nvPr/>
        </p:nvSpPr>
        <p:spPr>
          <a:xfrm>
            <a:off x="899573" y="2995328"/>
            <a:ext cx="3751847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zh-CN" altLang="en-US" sz="4400" b="1" dirty="0">
                <a:solidFill>
                  <a:prstClr val="black"/>
                </a:solidFill>
                <a:cs typeface="+mn-ea"/>
                <a:sym typeface="+mn-lt"/>
              </a:rPr>
              <a:t>学徒制日常</a:t>
            </a:r>
          </a:p>
          <a:p>
            <a:pPr defTabSz="457200"/>
            <a:endParaRPr lang="zh-CN" altLang="en-US" sz="4400" b="1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17861" y="1719620"/>
            <a:ext cx="5420646" cy="743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150000"/>
              </a:lnSpc>
            </a:pPr>
            <a:r>
              <a:rPr lang="en-US" altLang="zh-CN" sz="3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20000"/>
                    </a:srgbClr>
                  </a:outerShdw>
                </a:effectLst>
                <a:cs typeface="+mn-ea"/>
                <a:sym typeface="+mn-lt"/>
              </a:rPr>
              <a:t>PART 02</a:t>
            </a:r>
            <a:endParaRPr lang="zh-CN" altLang="en-US" sz="3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20000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36850" y="3740402"/>
            <a:ext cx="47801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CN" altLang="zh-CN" sz="10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Lorem ipsum dolor sit amet, consectetuer dipiscing elit, sed diam </a:t>
            </a:r>
            <a:r>
              <a:rPr lang="zh-CN" altLang="zh-CN" sz="1000" dirty="0" smtClean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nonummy</a:t>
            </a:r>
            <a:endParaRPr lang="en-US" altLang="zh-CN" sz="1000" dirty="0" smtClean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CN" altLang="zh-CN" sz="1000" dirty="0" smtClean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nibheuismod </a:t>
            </a:r>
            <a:r>
              <a:rPr lang="zh-CN" altLang="zh-CN" sz="10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tincidunt ut laoreet </a:t>
            </a:r>
            <a:r>
              <a:rPr lang="zh-CN" altLang="zh-CN" sz="1000" dirty="0" smtClean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dolore</a:t>
            </a:r>
            <a:endParaRPr lang="zh-CN" altLang="zh-CN" sz="1000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1042416" y="2610230"/>
            <a:ext cx="548640" cy="0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14:flip dir="r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423" grpId="0"/>
      <p:bldP spid="7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601217" y="2473256"/>
            <a:ext cx="4342041" cy="29997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这一次实习是在全屋定制公司，主要以做衣柜、橱柜、背景墙为主。我在这里也学习这些，和利用酷家乐绘制衣柜、橱柜等等。一开始梅总让我画柜子的时候，我还觉得小菜一碟。后来等到自己真正要画的时候，就什么都不会。连最基本的衣柜的知识都不知道。梅总很耐心的教我，柜子的尺寸和一些注意事项。除了绘制柜子，还在这里学习如何绘制背景墙，而不是自己想要的背景墙都没有，而是可以画出来自己想要的，很有成就感</a:t>
            </a:r>
          </a:p>
        </p:txBody>
      </p:sp>
      <p:sp>
        <p:nvSpPr>
          <p:cNvPr id="6" name="矩形 5"/>
          <p:cNvSpPr/>
          <p:nvPr/>
        </p:nvSpPr>
        <p:spPr>
          <a:xfrm>
            <a:off x="7113495" y="1952368"/>
            <a:ext cx="1569308" cy="156930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604125" y="2148840"/>
            <a:ext cx="2938780" cy="332422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0328880" y="5167843"/>
            <a:ext cx="415604" cy="415604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601561" y="1952368"/>
            <a:ext cx="2315532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zh-CN" altLang="en-US" b="1" dirty="0" smtClean="0">
                <a:solidFill>
                  <a:prstClr val="black"/>
                </a:solidFill>
                <a:cs typeface="+mn-ea"/>
                <a:sym typeface="+mn-lt"/>
              </a:rPr>
              <a:t>学徒内容</a:t>
            </a:r>
            <a:r>
              <a:rPr lang="zh-CN" altLang="en-US" b="1" dirty="0">
                <a:solidFill>
                  <a:prstClr val="black"/>
                </a:solidFill>
                <a:cs typeface="+mn-ea"/>
                <a:sym typeface="+mn-lt"/>
              </a:rPr>
              <a:t>简要概述</a:t>
            </a:r>
          </a:p>
        </p:txBody>
      </p:sp>
      <p:cxnSp>
        <p:nvCxnSpPr>
          <p:cNvPr id="12" name="直接连接符 11"/>
          <p:cNvCxnSpPr/>
          <p:nvPr/>
        </p:nvCxnSpPr>
        <p:spPr>
          <a:xfrm>
            <a:off x="1729944" y="2458996"/>
            <a:ext cx="345989" cy="0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圆角矩形 12"/>
          <p:cNvSpPr/>
          <p:nvPr/>
        </p:nvSpPr>
        <p:spPr>
          <a:xfrm>
            <a:off x="1705513" y="5365536"/>
            <a:ext cx="1037687" cy="204481"/>
          </a:xfrm>
          <a:prstGeom prst="roundRect">
            <a:avLst>
              <a:gd name="adj" fmla="val 50000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50" dirty="0">
                <a:cs typeface="+mn-ea"/>
                <a:sym typeface="+mn-lt"/>
              </a:rPr>
              <a:t>daily life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834468" y="324501"/>
            <a:ext cx="4798389" cy="579356"/>
            <a:chOff x="834468" y="324501"/>
            <a:chExt cx="4798389" cy="579356"/>
          </a:xfrm>
        </p:grpSpPr>
        <p:sp>
          <p:nvSpPr>
            <p:cNvPr id="14" name="文本框 13"/>
            <p:cNvSpPr txBox="1"/>
            <p:nvPr/>
          </p:nvSpPr>
          <p:spPr>
            <a:xfrm>
              <a:off x="834468" y="324501"/>
              <a:ext cx="3550557" cy="398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zh-CN" altLang="en-US" sz="2000" b="1" dirty="0">
                  <a:solidFill>
                    <a:prstClr val="black"/>
                  </a:solidFill>
                  <a:cs typeface="+mn-ea"/>
                  <a:sym typeface="+mn-lt"/>
                </a:rPr>
                <a:t>学徒日常</a:t>
              </a: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852756" y="642503"/>
              <a:ext cx="4780101" cy="261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  <a:spcBef>
                  <a:spcPct val="0"/>
                </a:spcBef>
              </a:pPr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Simple project cooperation business plan</a:t>
              </a:r>
              <a:endParaRPr lang="zh-CN" altLang="zh-CN" sz="10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p:transition spd="slow" advClick="0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3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C:\Users\asus\Desktop\酷家乐\中海御景湾-主卧-20211210-104228.jpg中海御景湾-主卧-20211210-10422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061075" y="3357245"/>
            <a:ext cx="6174105" cy="3472180"/>
          </a:xfrm>
          <a:prstGeom prst="rect">
            <a:avLst/>
          </a:prstGeom>
        </p:spPr>
      </p:pic>
      <p:cxnSp>
        <p:nvCxnSpPr>
          <p:cNvPr id="52" name="直線接點 35"/>
          <p:cNvCxnSpPr/>
          <p:nvPr/>
        </p:nvCxnSpPr>
        <p:spPr>
          <a:xfrm>
            <a:off x="715645" y="2962910"/>
            <a:ext cx="4522470" cy="3810"/>
          </a:xfrm>
          <a:prstGeom prst="line">
            <a:avLst/>
          </a:prstGeom>
          <a:noFill/>
          <a:ln w="19050" cap="flat" cmpd="sng" algn="ctr">
            <a:solidFill>
              <a:schemeClr val="bg1">
                <a:alpha val="30000"/>
              </a:schemeClr>
            </a:solidFill>
            <a:prstDash val="solid"/>
          </a:ln>
          <a:effectLst/>
          <a:scene3d>
            <a:camera prst="orthographicFront"/>
            <a:lightRig rig="chilly" dir="t">
              <a:rot lat="0" lon="0" rev="10200000"/>
            </a:lightRig>
          </a:scene3d>
          <a:sp3d>
            <a:bevelT w="152400" h="50800" prst="softRound"/>
          </a:sp3d>
        </p:spPr>
      </p:cxnSp>
      <p:sp>
        <p:nvSpPr>
          <p:cNvPr id="31" name="TextBox 66"/>
          <p:cNvSpPr txBox="1"/>
          <p:nvPr/>
        </p:nvSpPr>
        <p:spPr>
          <a:xfrm>
            <a:off x="980963" y="2962926"/>
            <a:ext cx="4409587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200" dirty="0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因为大家都知道，酷家乐的模型都是简单单一的，都是差不多的。我找了半天都没有找到我的范图里的这个背景墙。所以我开始自己绘制。绘制的图中依然是有很多问题的。背景墙的灯带如何绘制，和栅格如何凹凸。这些都是以前没有遇到的问题。梅总都教了我，我也摸索了挺久的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200" dirty="0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就是这个吊顶，这个吊顶跟我们平时学校里的也是不一样的，它是由一个双眼皮的吊顶，然后中间也是挺复杂的，好多尺寸，我一开始都摸不清头脑，一边画一边看效果。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200" dirty="0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到了我最不熟悉的地方，就是柜子了。柜子要考虑到很多细节，和尺寸。例如上面留多少，衣柜里面留多少，这些都是自己要考虑到的。我还学到了，柜子的门有哪些要半盖和全盖。全盖会影响到一些柜门的打开，这些都是细节。</a:t>
            </a:r>
          </a:p>
        </p:txBody>
      </p:sp>
      <p:grpSp>
        <p:nvGrpSpPr>
          <p:cNvPr id="32" name="组合 31"/>
          <p:cNvGrpSpPr/>
          <p:nvPr/>
        </p:nvGrpSpPr>
        <p:grpSpPr>
          <a:xfrm>
            <a:off x="608112" y="1671965"/>
            <a:ext cx="1949011" cy="398743"/>
            <a:chOff x="1380391" y="5470368"/>
            <a:chExt cx="2812209" cy="589034"/>
          </a:xfrm>
        </p:grpSpPr>
        <p:sp>
          <p:nvSpPr>
            <p:cNvPr id="54" name="圆角矩形 53"/>
            <p:cNvSpPr/>
            <p:nvPr/>
          </p:nvSpPr>
          <p:spPr>
            <a:xfrm>
              <a:off x="1795625" y="5531922"/>
              <a:ext cx="1949522" cy="527480"/>
            </a:xfrm>
            <a:prstGeom prst="round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55" name="MH_SubTitle_1"/>
            <p:cNvSpPr/>
            <p:nvPr>
              <p:custDataLst>
                <p:tags r:id="rId1"/>
              </p:custDataLst>
            </p:nvPr>
          </p:nvSpPr>
          <p:spPr>
            <a:xfrm>
              <a:off x="1380391" y="5470368"/>
              <a:ext cx="2812209" cy="584882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Autofit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lang="zh-CN" altLang="en-US" sz="1600" b="1" dirty="0">
                  <a:solidFill>
                    <a:prstClr val="white"/>
                  </a:solidFill>
                  <a:cs typeface="+mn-ea"/>
                  <a:sym typeface="+mn-lt"/>
                </a:rPr>
                <a:t>任务</a:t>
              </a:r>
              <a:r>
                <a:rPr lang="en-US" altLang="zh-CN" sz="1600" b="1" dirty="0">
                  <a:solidFill>
                    <a:prstClr val="white"/>
                  </a:solidFill>
                  <a:cs typeface="+mn-ea"/>
                  <a:sym typeface="+mn-lt"/>
                </a:rPr>
                <a:t>1</a:t>
              </a:r>
              <a:r>
                <a:rPr lang="zh-CN" altLang="en-US" sz="1600" b="1" dirty="0">
                  <a:solidFill>
                    <a:prstClr val="white"/>
                  </a:solidFill>
                  <a:cs typeface="+mn-ea"/>
                  <a:sym typeface="+mn-lt"/>
                </a:rPr>
                <a:t>分析</a:t>
              </a:r>
            </a:p>
          </p:txBody>
        </p:sp>
      </p:grpSp>
      <p:sp>
        <p:nvSpPr>
          <p:cNvPr id="57" name="矩形 56"/>
          <p:cNvSpPr/>
          <p:nvPr/>
        </p:nvSpPr>
        <p:spPr>
          <a:xfrm>
            <a:off x="7945960" y="2153939"/>
            <a:ext cx="4289572" cy="7439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solidFill>
                  <a:prstClr val="white">
                    <a:lumMod val="85000"/>
                  </a:prstClr>
                </a:solidFill>
                <a:cs typeface="+mn-ea"/>
                <a:sym typeface="+mn-lt"/>
              </a:rPr>
              <a:t>INDUSTRY ANALYSIS</a:t>
            </a:r>
            <a:endParaRPr lang="zh-CN" altLang="en-US" sz="3200" dirty="0">
              <a:solidFill>
                <a:prstClr val="white">
                  <a:lumMod val="85000"/>
                </a:prstClr>
              </a:solidFill>
              <a:cs typeface="+mn-ea"/>
              <a:sym typeface="+mn-lt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777318" y="324501"/>
            <a:ext cx="4798389" cy="579356"/>
            <a:chOff x="834468" y="324501"/>
            <a:chExt cx="4798389" cy="579356"/>
          </a:xfrm>
        </p:grpSpPr>
        <p:sp>
          <p:nvSpPr>
            <p:cNvPr id="12" name="文本框 11"/>
            <p:cNvSpPr txBox="1"/>
            <p:nvPr/>
          </p:nvSpPr>
          <p:spPr>
            <a:xfrm>
              <a:off x="834468" y="324501"/>
              <a:ext cx="3550557" cy="398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zh-CN" altLang="en-US" sz="2000" b="1" dirty="0">
                  <a:solidFill>
                    <a:prstClr val="black"/>
                  </a:solidFill>
                  <a:cs typeface="+mn-ea"/>
                  <a:sym typeface="+mn-lt"/>
                </a:rPr>
                <a:t>学徒日常</a:t>
              </a: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852756" y="642503"/>
              <a:ext cx="4780101" cy="261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  <a:spcBef>
                  <a:spcPct val="0"/>
                </a:spcBef>
              </a:pPr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Simple project cooperation business plan</a:t>
              </a:r>
              <a:endParaRPr lang="zh-CN" altLang="zh-CN" sz="10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2" name="TextBox 66"/>
          <p:cNvSpPr txBox="1"/>
          <p:nvPr/>
        </p:nvSpPr>
        <p:spPr>
          <a:xfrm>
            <a:off x="895873" y="2153936"/>
            <a:ext cx="440958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lnSpc>
                <a:spcPct val="150000"/>
              </a:lnSpc>
              <a:buFont typeface="+mj-lt"/>
              <a:buNone/>
            </a:pPr>
            <a:r>
              <a:rPr lang="zh-CN" altLang="en-US" sz="1200" dirty="0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这是我第一天来公司，梅总给我布置的第一个任务，叫我临摹上面的效果图。以下就是我绘制途中的问题</a:t>
            </a:r>
          </a:p>
        </p:txBody>
      </p:sp>
      <p:pic>
        <p:nvPicPr>
          <p:cNvPr id="5" name="图片 4" descr="微信图片_2021121011070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0515" y="63500"/>
            <a:ext cx="4626610" cy="3059430"/>
          </a:xfrm>
          <a:prstGeom prst="rect">
            <a:avLst/>
          </a:prstGeom>
        </p:spPr>
      </p:pic>
    </p:spTree>
  </p:cSld>
  <p:clrMapOvr>
    <a:masterClrMapping/>
  </p:clrMapOvr>
  <p:transition spd="slow" advClick="0" advTm="4917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57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\Users\asus\Desktop\酷家乐\艾依格陈佳慧11.25.dwg-卧室-20211210-113854.jpg艾依格陈佳慧11.25.dwg-卧室-20211210-113854"/>
          <p:cNvPicPr>
            <a:picLocks noChangeAspect="1"/>
          </p:cNvPicPr>
          <p:nvPr/>
        </p:nvPicPr>
        <p:blipFill>
          <a:blip r:embed="rId3"/>
          <a:srcRect l="19815" r="1556"/>
          <a:stretch>
            <a:fillRect/>
          </a:stretch>
        </p:blipFill>
        <p:spPr>
          <a:xfrm>
            <a:off x="387985" y="1957705"/>
            <a:ext cx="5709920" cy="4084320"/>
          </a:xfrm>
          <a:prstGeom prst="rect">
            <a:avLst/>
          </a:prstGeom>
        </p:spPr>
      </p:pic>
      <p:graphicFrame>
        <p:nvGraphicFramePr>
          <p:cNvPr id="3" name="Group 12"/>
          <p:cNvGraphicFramePr/>
          <p:nvPr/>
        </p:nvGraphicFramePr>
        <p:xfrm>
          <a:off x="6360122" y="2361710"/>
          <a:ext cx="4547235" cy="2402205"/>
        </p:xfrm>
        <a:graphic>
          <a:graphicData uri="http://schemas.openxmlformats.org/drawingml/2006/table">
            <a:tbl>
              <a:tblPr/>
              <a:tblGrid>
                <a:gridCol w="1823085"/>
                <a:gridCol w="2724150"/>
              </a:tblGrid>
              <a:tr h="49391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Verdana" panose="020B0604030504040204" pitchFamily="34" charset="0"/>
                        <a:defRPr sz="2400">
                          <a:solidFill>
                            <a:schemeClr val="accent2"/>
                          </a:solidFill>
                          <a:latin typeface="Verdan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accent2"/>
                          </a:solidFill>
                          <a:latin typeface="Verdan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Font typeface="Stone Sans" pitchFamily="2" charset="0"/>
                        <a:defRPr>
                          <a:solidFill>
                            <a:schemeClr val="accent2"/>
                          </a:solidFill>
                          <a:latin typeface="Verdan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细节</a:t>
                      </a:r>
                      <a:r>
                        <a:rPr kumimoji="0" lang="en-US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1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Verdana" panose="020B0604030504040204" pitchFamily="34" charset="0"/>
                        <a:defRPr sz="2400">
                          <a:solidFill>
                            <a:schemeClr val="accent2"/>
                          </a:solidFill>
                          <a:latin typeface="Verdan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accent2"/>
                          </a:solidFill>
                          <a:latin typeface="Verdan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Font typeface="Stone Sans" pitchFamily="2" charset="0"/>
                        <a:defRPr>
                          <a:solidFill>
                            <a:schemeClr val="accent2"/>
                          </a:solidFill>
                          <a:latin typeface="Verdan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柜子靠墙的地方要留收口板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68453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Verdana" panose="020B0604030504040204" pitchFamily="34" charset="0"/>
                        <a:defRPr sz="2400">
                          <a:solidFill>
                            <a:schemeClr val="accent2"/>
                          </a:solidFill>
                          <a:latin typeface="Verdan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accent2"/>
                          </a:solidFill>
                          <a:latin typeface="Verdan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Font typeface="Stone Sans" pitchFamily="2" charset="0"/>
                        <a:defRPr>
                          <a:solidFill>
                            <a:schemeClr val="accent2"/>
                          </a:solidFill>
                          <a:latin typeface="Verdan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细节</a:t>
                      </a:r>
                      <a:r>
                        <a:rPr kumimoji="0" lang="en-US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2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Verdana" panose="020B0604030504040204" pitchFamily="34" charset="0"/>
                        <a:defRPr sz="2400">
                          <a:solidFill>
                            <a:schemeClr val="accent2"/>
                          </a:solidFill>
                          <a:latin typeface="Verdan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accent2"/>
                          </a:solidFill>
                          <a:latin typeface="Verdan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Font typeface="Stone Sans" pitchFamily="2" charset="0"/>
                        <a:defRPr>
                          <a:solidFill>
                            <a:schemeClr val="accent2"/>
                          </a:solidFill>
                          <a:latin typeface="Verdan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柜子上方也要顶线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50186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Verdana" panose="020B0604030504040204" pitchFamily="34" charset="0"/>
                        <a:defRPr sz="2400">
                          <a:solidFill>
                            <a:schemeClr val="accent2"/>
                          </a:solidFill>
                          <a:latin typeface="Verdan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accent2"/>
                          </a:solidFill>
                          <a:latin typeface="Verdan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Font typeface="Stone Sans" pitchFamily="2" charset="0"/>
                        <a:defRPr>
                          <a:solidFill>
                            <a:schemeClr val="accent2"/>
                          </a:solidFill>
                          <a:latin typeface="Verdan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细节</a:t>
                      </a:r>
                      <a:r>
                        <a:rPr kumimoji="0" lang="en-US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3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Verdana" panose="020B0604030504040204" pitchFamily="34" charset="0"/>
                        <a:defRPr sz="2400">
                          <a:solidFill>
                            <a:schemeClr val="accent2"/>
                          </a:solidFill>
                          <a:latin typeface="Verdan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accent2"/>
                          </a:solidFill>
                          <a:latin typeface="Verdan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Font typeface="Stone Sans" pitchFamily="2" charset="0"/>
                        <a:defRPr>
                          <a:solidFill>
                            <a:schemeClr val="accent2"/>
                          </a:solidFill>
                          <a:latin typeface="Verdan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看清楚柜门到底是全盖还是内盖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72199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Verdana" panose="020B0604030504040204" pitchFamily="34" charset="0"/>
                        <a:defRPr sz="2400">
                          <a:solidFill>
                            <a:schemeClr val="accent2"/>
                          </a:solidFill>
                          <a:latin typeface="Verdan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accent2"/>
                          </a:solidFill>
                          <a:latin typeface="Verdan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Font typeface="Stone Sans" pitchFamily="2" charset="0"/>
                        <a:defRPr>
                          <a:solidFill>
                            <a:schemeClr val="accent2"/>
                          </a:solidFill>
                          <a:latin typeface="Verdan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细节</a:t>
                      </a:r>
                      <a:r>
                        <a:rPr kumimoji="0" lang="en-US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4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Verdana" panose="020B0604030504040204" pitchFamily="34" charset="0"/>
                        <a:defRPr sz="2400">
                          <a:solidFill>
                            <a:schemeClr val="accent2"/>
                          </a:solidFill>
                          <a:latin typeface="Verdan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accent2"/>
                          </a:solidFill>
                          <a:latin typeface="Verdan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Font typeface="Stone Sans" pitchFamily="2" charset="0"/>
                        <a:defRPr>
                          <a:solidFill>
                            <a:schemeClr val="accent2"/>
                          </a:solidFill>
                          <a:latin typeface="Verdan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尺寸大小要注意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pSp>
        <p:nvGrpSpPr>
          <p:cNvPr id="6" name="组合 5"/>
          <p:cNvGrpSpPr/>
          <p:nvPr/>
        </p:nvGrpSpPr>
        <p:grpSpPr>
          <a:xfrm>
            <a:off x="834468" y="324501"/>
            <a:ext cx="4798389" cy="579356"/>
            <a:chOff x="834468" y="324501"/>
            <a:chExt cx="4798389" cy="579356"/>
          </a:xfrm>
        </p:grpSpPr>
        <p:sp>
          <p:nvSpPr>
            <p:cNvPr id="7" name="文本框 6"/>
            <p:cNvSpPr txBox="1"/>
            <p:nvPr/>
          </p:nvSpPr>
          <p:spPr>
            <a:xfrm>
              <a:off x="834468" y="324501"/>
              <a:ext cx="3550557" cy="398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zh-CN" altLang="en-US" sz="2000" b="1" dirty="0">
                  <a:solidFill>
                    <a:prstClr val="black"/>
                  </a:solidFill>
                  <a:cs typeface="+mn-ea"/>
                  <a:sym typeface="+mn-lt"/>
                </a:rPr>
                <a:t>柜子的细节</a:t>
              </a: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852756" y="642503"/>
              <a:ext cx="4780101" cy="261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  <a:spcBef>
                  <a:spcPct val="0"/>
                </a:spcBef>
              </a:pPr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Simple project cooperation business plan</a:t>
              </a:r>
              <a:endParaRPr lang="zh-CN" altLang="zh-CN" sz="10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p:transition spd="slow" advClick="0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601217" y="2473256"/>
            <a:ext cx="4342041" cy="2676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这个是多功能室，里面是榻榻米加一个书桌。一开始是在酷家乐里拖得一个模型。梅总要求我自己绘制出来。我就开始画，很了很久。出现了很多小问题。榻榻米也要加收口板，书桌也要留收口板。只要柜体贴墙面的都要加上收口板。和如何将柜子和书桌接连起来。书桌的尺寸，以及抽屉最好和衣柜的柜门成一个平面，不要凸出来。以及上方的柜子，我使用了万能柜子，给他拼接起来的。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104355" y="642363"/>
            <a:ext cx="1569308" cy="156930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236970" y="2041525"/>
            <a:ext cx="4706620" cy="332422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0649555" y="5155143"/>
            <a:ext cx="415604" cy="415604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601561" y="1952368"/>
            <a:ext cx="2315532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zh-CN" altLang="en-US" b="1" dirty="0">
                <a:solidFill>
                  <a:prstClr val="black"/>
                </a:solidFill>
                <a:cs typeface="+mn-ea"/>
                <a:sym typeface="+mn-lt"/>
              </a:rPr>
              <a:t>绘制榻榻米</a:t>
            </a:r>
          </a:p>
        </p:txBody>
      </p:sp>
      <p:cxnSp>
        <p:nvCxnSpPr>
          <p:cNvPr id="12" name="直接连接符 11"/>
          <p:cNvCxnSpPr/>
          <p:nvPr/>
        </p:nvCxnSpPr>
        <p:spPr>
          <a:xfrm>
            <a:off x="1729944" y="2458996"/>
            <a:ext cx="345989" cy="0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圆角矩形 12"/>
          <p:cNvSpPr/>
          <p:nvPr/>
        </p:nvSpPr>
        <p:spPr>
          <a:xfrm>
            <a:off x="1705513" y="5365536"/>
            <a:ext cx="1037687" cy="204481"/>
          </a:xfrm>
          <a:prstGeom prst="roundRect">
            <a:avLst>
              <a:gd name="adj" fmla="val 50000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50" dirty="0">
                <a:cs typeface="+mn-ea"/>
                <a:sym typeface="+mn-lt"/>
              </a:rPr>
              <a:t>daily life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834468" y="324501"/>
            <a:ext cx="4798389" cy="579356"/>
            <a:chOff x="834468" y="324501"/>
            <a:chExt cx="4798389" cy="579356"/>
          </a:xfrm>
        </p:grpSpPr>
        <p:sp>
          <p:nvSpPr>
            <p:cNvPr id="14" name="文本框 13"/>
            <p:cNvSpPr txBox="1"/>
            <p:nvPr/>
          </p:nvSpPr>
          <p:spPr>
            <a:xfrm>
              <a:off x="834468" y="324501"/>
              <a:ext cx="3550557" cy="398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zh-CN" altLang="en-US" sz="2000" b="1" dirty="0">
                  <a:solidFill>
                    <a:prstClr val="black"/>
                  </a:solidFill>
                  <a:cs typeface="+mn-ea"/>
                  <a:sym typeface="+mn-lt"/>
                </a:rPr>
                <a:t>学徒日常</a:t>
              </a: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852756" y="642503"/>
              <a:ext cx="4780101" cy="261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  <a:spcBef>
                  <a:spcPct val="0"/>
                </a:spcBef>
              </a:pPr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Simple project cooperation business plan</a:t>
              </a:r>
              <a:endParaRPr lang="zh-CN" altLang="zh-CN" sz="10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p:transition spd="slow" advClick="0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3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523112" y="2990146"/>
            <a:ext cx="4342041" cy="1337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这个是阳台，洗衣机伴侣。也是自己绘制出来的。有吊柜。绘制洗衣机伴侣的时候不要忘记台面</a:t>
            </a:r>
          </a:p>
        </p:txBody>
      </p:sp>
      <p:sp>
        <p:nvSpPr>
          <p:cNvPr id="6" name="矩形 5"/>
          <p:cNvSpPr/>
          <p:nvPr/>
        </p:nvSpPr>
        <p:spPr>
          <a:xfrm>
            <a:off x="5104355" y="642363"/>
            <a:ext cx="1569308" cy="156930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943600" y="1952625"/>
            <a:ext cx="5746115" cy="341312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0649555" y="5155143"/>
            <a:ext cx="415604" cy="415604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523456" y="2377183"/>
            <a:ext cx="2315532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zh-CN" altLang="en-US" b="1" dirty="0">
                <a:solidFill>
                  <a:prstClr val="black"/>
                </a:solidFill>
                <a:cs typeface="+mn-ea"/>
                <a:sym typeface="+mn-lt"/>
              </a:rPr>
              <a:t>洗衣机伴侣</a:t>
            </a:r>
          </a:p>
        </p:txBody>
      </p:sp>
      <p:cxnSp>
        <p:nvCxnSpPr>
          <p:cNvPr id="12" name="直接连接符 11"/>
          <p:cNvCxnSpPr/>
          <p:nvPr/>
        </p:nvCxnSpPr>
        <p:spPr>
          <a:xfrm>
            <a:off x="1601674" y="2990491"/>
            <a:ext cx="345989" cy="0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组合 10"/>
          <p:cNvGrpSpPr/>
          <p:nvPr/>
        </p:nvGrpSpPr>
        <p:grpSpPr>
          <a:xfrm>
            <a:off x="834468" y="324501"/>
            <a:ext cx="4798389" cy="579356"/>
            <a:chOff x="834468" y="324501"/>
            <a:chExt cx="4798389" cy="579356"/>
          </a:xfrm>
        </p:grpSpPr>
        <p:sp>
          <p:nvSpPr>
            <p:cNvPr id="14" name="文本框 13"/>
            <p:cNvSpPr txBox="1"/>
            <p:nvPr/>
          </p:nvSpPr>
          <p:spPr>
            <a:xfrm>
              <a:off x="834468" y="324501"/>
              <a:ext cx="3550557" cy="398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zh-CN" altLang="en-US" sz="2000" b="1" dirty="0">
                  <a:solidFill>
                    <a:prstClr val="black"/>
                  </a:solidFill>
                  <a:cs typeface="+mn-ea"/>
                  <a:sym typeface="+mn-lt"/>
                </a:rPr>
                <a:t>学徒日常</a:t>
              </a: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852756" y="642503"/>
              <a:ext cx="4780101" cy="261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  <a:spcBef>
                  <a:spcPct val="0"/>
                </a:spcBef>
              </a:pPr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Simple project cooperation business plan</a:t>
              </a:r>
              <a:endParaRPr lang="zh-CN" altLang="zh-CN" sz="10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p:transition spd="slow" advClick="0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576776" y="1114393"/>
            <a:ext cx="3062536" cy="369535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23" name="文本框 422"/>
          <p:cNvSpPr txBox="1"/>
          <p:nvPr/>
        </p:nvSpPr>
        <p:spPr>
          <a:xfrm>
            <a:off x="899573" y="2995328"/>
            <a:ext cx="3751847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zh-CN" altLang="en-US" sz="4400" b="1" dirty="0">
                <a:solidFill>
                  <a:prstClr val="black"/>
                </a:solidFill>
                <a:cs typeface="+mn-ea"/>
                <a:sym typeface="+mn-lt"/>
              </a:rPr>
              <a:t>作品展示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917861" y="1719620"/>
            <a:ext cx="5420646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150000"/>
              </a:lnSpc>
            </a:pPr>
            <a:r>
              <a:rPr lang="en-US" altLang="zh-CN" sz="3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20000"/>
                    </a:srgbClr>
                  </a:outerShdw>
                </a:effectLst>
                <a:cs typeface="+mn-ea"/>
                <a:sym typeface="+mn-lt"/>
              </a:rPr>
              <a:t>PART 03</a:t>
            </a:r>
            <a:endParaRPr lang="zh-CN" altLang="en-US" sz="3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20000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36850" y="3740402"/>
            <a:ext cx="47801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CN" altLang="zh-CN" sz="10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Lorem ipsum dolor sit amet, consectetuer dipiscing elit, sed diam </a:t>
            </a:r>
            <a:r>
              <a:rPr lang="zh-CN" altLang="zh-CN" sz="1000" dirty="0" smtClean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nonummy</a:t>
            </a:r>
            <a:endParaRPr lang="en-US" altLang="zh-CN" sz="1000" dirty="0" smtClean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CN" altLang="zh-CN" sz="1000" dirty="0" smtClean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nibheuismod </a:t>
            </a:r>
            <a:r>
              <a:rPr lang="zh-CN" altLang="zh-CN" sz="10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tincidunt ut laoreet </a:t>
            </a:r>
            <a:r>
              <a:rPr lang="zh-CN" altLang="zh-CN" sz="1000" dirty="0" smtClean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dolore</a:t>
            </a:r>
            <a:endParaRPr lang="zh-CN" altLang="zh-CN" sz="1000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1042416" y="2610230"/>
            <a:ext cx="548640" cy="0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14:flip dir="r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23" grpId="0"/>
      <p:bldP spid="7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1540" y="1378585"/>
            <a:ext cx="5295265" cy="3729990"/>
          </a:xfrm>
          <a:prstGeom prst="rect">
            <a:avLst/>
          </a:prstGeom>
        </p:spPr>
      </p:pic>
      <p:sp>
        <p:nvSpPr>
          <p:cNvPr id="423" name="文本框 422"/>
          <p:cNvSpPr txBox="1"/>
          <p:nvPr/>
        </p:nvSpPr>
        <p:spPr>
          <a:xfrm>
            <a:off x="839248" y="368333"/>
            <a:ext cx="3751847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zh-CN" altLang="en-US" sz="4400" b="1" dirty="0">
                <a:solidFill>
                  <a:prstClr val="black"/>
                </a:solidFill>
                <a:cs typeface="+mn-ea"/>
                <a:sym typeface="+mn-lt"/>
              </a:rPr>
              <a:t>作品展示</a:t>
            </a:r>
          </a:p>
        </p:txBody>
      </p:sp>
      <p:pic>
        <p:nvPicPr>
          <p:cNvPr id="3" name="图片 2" descr="微信图片_202112101303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" y="1843405"/>
            <a:ext cx="5638800" cy="3171825"/>
          </a:xfrm>
          <a:prstGeom prst="rect">
            <a:avLst/>
          </a:prstGeom>
        </p:spPr>
      </p:pic>
      <p:sp>
        <p:nvSpPr>
          <p:cNvPr id="6" name="标题 1"/>
          <p:cNvSpPr>
            <a:spLocks noGrp="1"/>
          </p:cNvSpPr>
          <p:nvPr/>
        </p:nvSpPr>
        <p:spPr>
          <a:xfrm>
            <a:off x="688340" y="5450205"/>
            <a:ext cx="10069195" cy="16637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15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这边的量房图是一个一个分开量的，不是一个整体。一开始没有遇到过这个样子的。画起来有点吃力，后来画多了也习惯了。因为这边是全屋定制，厨房的具体尺寸和卫生间的尺寸都没有量。平面图大概就是这个样子的</a:t>
            </a:r>
          </a:p>
        </p:txBody>
      </p:sp>
    </p:spTree>
  </p:cSld>
  <p:clrMapOvr>
    <a:masterClrMapping/>
  </p:clrMapOvr>
  <p:transition spd="slow" advTm="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47040" y="2791460"/>
            <a:ext cx="2813685" cy="114363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8345" y="2983865"/>
            <a:ext cx="2445385" cy="1143000"/>
          </a:xfrm>
        </p:spPr>
        <p:txBody>
          <a:bodyPr/>
          <a:lstStyle/>
          <a:p>
            <a:r>
              <a:rPr lang="zh-CN" altLang="en-US">
                <a:solidFill>
                  <a:schemeClr val="bg1"/>
                </a:solidFill>
              </a:rPr>
              <a:t>户型图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l="3776" r="5823"/>
          <a:stretch>
            <a:fillRect/>
          </a:stretch>
        </p:blipFill>
        <p:spPr>
          <a:xfrm>
            <a:off x="3492500" y="519430"/>
            <a:ext cx="7890510" cy="5951855"/>
          </a:xfrm>
          <a:prstGeom prst="rect">
            <a:avLst/>
          </a:prstGeom>
        </p:spPr>
      </p:pic>
      <p:sp>
        <p:nvSpPr>
          <p:cNvPr id="6" name="标题 1"/>
          <p:cNvSpPr>
            <a:spLocks noGrp="1"/>
          </p:cNvSpPr>
          <p:nvPr/>
        </p:nvSpPr>
        <p:spPr>
          <a:xfrm>
            <a:off x="298450" y="4288790"/>
            <a:ext cx="3194050" cy="107505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15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本户型共有</a:t>
            </a:r>
            <a:r>
              <a:rPr lang="en-US" altLang="zh-CN" sz="15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</a:t>
            </a:r>
            <a:r>
              <a:rPr lang="zh-CN" altLang="en-US" sz="15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个卧室分别为：主卧、次卧、儿童房。另加一个多功能室。一共做了</a:t>
            </a:r>
            <a:r>
              <a:rPr lang="en-US" altLang="zh-CN" sz="15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</a:t>
            </a:r>
            <a:r>
              <a:rPr lang="zh-CN" altLang="en-US" sz="15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套方案，方案一不够美观，也不够实际。后采取第二套方案</a:t>
            </a:r>
            <a:endParaRPr lang="en-US" altLang="zh-CN" sz="15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ransition spd="slow" advTm="2000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9055735" y="2856865"/>
            <a:ext cx="2813685" cy="114363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9715" y="3037205"/>
            <a:ext cx="2445385" cy="1143000"/>
          </a:xfrm>
        </p:spPr>
        <p:txBody>
          <a:bodyPr/>
          <a:lstStyle/>
          <a:p>
            <a:r>
              <a:rPr lang="zh-CN" altLang="en-US">
                <a:solidFill>
                  <a:schemeClr val="bg1"/>
                </a:solidFill>
              </a:rPr>
              <a:t>主卧</a:t>
            </a:r>
            <a:r>
              <a:rPr lang="zh-CN" altLang="en-US" sz="2000">
                <a:solidFill>
                  <a:schemeClr val="bg1"/>
                </a:solidFill>
              </a:rPr>
              <a:t>（方案</a:t>
            </a:r>
            <a:r>
              <a:rPr lang="en-US" altLang="zh-CN" sz="2000">
                <a:solidFill>
                  <a:schemeClr val="bg1"/>
                </a:solidFill>
              </a:rPr>
              <a:t>1</a:t>
            </a:r>
            <a:r>
              <a:rPr lang="zh-CN" altLang="en-US" sz="2000">
                <a:solidFill>
                  <a:schemeClr val="bg1"/>
                </a:solidFill>
              </a:rPr>
              <a:t>）</a:t>
            </a:r>
          </a:p>
        </p:txBody>
      </p:sp>
      <p:pic>
        <p:nvPicPr>
          <p:cNvPr id="3" name="图片 2" descr="C:\Users\asus\Desktop\酷家乐\陈佳慧11.25.dwg-卧室-20211125-150940.jpg陈佳慧11.25.dwg-卧室-20211125-15094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70560" y="285115"/>
            <a:ext cx="8382000" cy="6286500"/>
          </a:xfrm>
          <a:prstGeom prst="rect">
            <a:avLst/>
          </a:prstGeom>
        </p:spPr>
      </p:pic>
      <p:sp>
        <p:nvSpPr>
          <p:cNvPr id="6" name="标题 1"/>
          <p:cNvSpPr>
            <a:spLocks noGrp="1"/>
          </p:cNvSpPr>
          <p:nvPr/>
        </p:nvSpPr>
        <p:spPr>
          <a:xfrm>
            <a:off x="9055735" y="4305935"/>
            <a:ext cx="2973070" cy="107505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问题：</a:t>
            </a:r>
            <a:r>
              <a:rPr lang="zh-CN" altLang="en-US" sz="15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床的背景墙太高。</a:t>
            </a:r>
            <a:r>
              <a:rPr lang="en-US" altLang="zh-CN" sz="15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u</a:t>
            </a:r>
            <a:r>
              <a:rPr lang="zh-CN" altLang="en-US" sz="15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型灯带不好打扫。衣柜尺寸有问题</a:t>
            </a:r>
          </a:p>
        </p:txBody>
      </p:sp>
    </p:spTree>
  </p:cSld>
  <p:clrMapOvr>
    <a:masterClrMapping/>
  </p:clrMapOvr>
  <p:transition spd="slow" advTm="2000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图片 4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074607" y="-366623"/>
            <a:ext cx="6883748" cy="7552564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7452274" y="1149101"/>
            <a:ext cx="3735358" cy="880306"/>
            <a:chOff x="7705143" y="1320551"/>
            <a:chExt cx="3735358" cy="880306"/>
          </a:xfrm>
        </p:grpSpPr>
        <p:sp>
          <p:nvSpPr>
            <p:cNvPr id="11" name="矩形 10"/>
            <p:cNvSpPr/>
            <p:nvPr/>
          </p:nvSpPr>
          <p:spPr>
            <a:xfrm>
              <a:off x="7705143" y="1524000"/>
              <a:ext cx="676857" cy="676857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>
                <a:lnSpc>
                  <a:spcPct val="120000"/>
                </a:lnSpc>
              </a:pPr>
              <a:r>
                <a:rPr lang="en-US" altLang="zh-CN" sz="2800" dirty="0" smtClean="0">
                  <a:cs typeface="+mn-ea"/>
                  <a:sym typeface="+mn-lt"/>
                </a:rPr>
                <a:t>01</a:t>
              </a:r>
              <a:endParaRPr lang="zh-CN" altLang="en-US" sz="2800" dirty="0">
                <a:cs typeface="+mn-ea"/>
                <a:sym typeface="+mn-lt"/>
              </a:endParaRPr>
            </a:p>
          </p:txBody>
        </p:sp>
        <p:sp>
          <p:nvSpPr>
            <p:cNvPr id="57" name="文本框 56"/>
            <p:cNvSpPr txBox="1"/>
            <p:nvPr/>
          </p:nvSpPr>
          <p:spPr>
            <a:xfrm>
              <a:off x="8697423" y="1320551"/>
              <a:ext cx="2432768" cy="5810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>
                <a:lnSpc>
                  <a:spcPct val="150000"/>
                </a:lnSpc>
              </a:pPr>
              <a:r>
                <a:rPr lang="zh-CN" altLang="en-US" sz="2400" b="1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20000"/>
                      </a:srgbClr>
                    </a:outerShdw>
                  </a:effectLst>
                  <a:cs typeface="+mn-ea"/>
                  <a:sym typeface="+mn-lt"/>
                </a:rPr>
                <a:t>公司介绍</a:t>
              </a:r>
              <a:endParaRPr lang="zh-CN" alt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20000"/>
                    </a:srgbClr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58" name="文本框 57"/>
            <p:cNvSpPr txBox="1"/>
            <p:nvPr/>
          </p:nvSpPr>
          <p:spPr>
            <a:xfrm>
              <a:off x="8716473" y="1853492"/>
              <a:ext cx="2724028" cy="245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cs typeface="字魂105号-简雅黑" panose="00000500000000000000" pitchFamily="2" charset="-122"/>
                  <a:sym typeface="+mn-ea"/>
                </a:rPr>
                <a:t>Company introduction</a:t>
              </a:r>
              <a:endParaRPr lang="zh-CN" altLang="zh-CN" sz="1000" dirty="0">
                <a:solidFill>
                  <a:schemeClr val="bg1">
                    <a:lumMod val="6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72" name="组合 71"/>
          <p:cNvGrpSpPr/>
          <p:nvPr/>
        </p:nvGrpSpPr>
        <p:grpSpPr>
          <a:xfrm>
            <a:off x="7452274" y="2430249"/>
            <a:ext cx="3735358" cy="880306"/>
            <a:chOff x="7705143" y="1320551"/>
            <a:chExt cx="3735358" cy="880306"/>
          </a:xfrm>
        </p:grpSpPr>
        <p:sp>
          <p:nvSpPr>
            <p:cNvPr id="73" name="矩形 72"/>
            <p:cNvSpPr/>
            <p:nvPr/>
          </p:nvSpPr>
          <p:spPr>
            <a:xfrm>
              <a:off x="7705143" y="1524000"/>
              <a:ext cx="676857" cy="676857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>
                <a:lnSpc>
                  <a:spcPct val="120000"/>
                </a:lnSpc>
              </a:pPr>
              <a:r>
                <a:rPr lang="en-US" altLang="zh-CN" sz="2800" dirty="0" smtClean="0">
                  <a:cs typeface="+mn-ea"/>
                  <a:sym typeface="+mn-lt"/>
                </a:rPr>
                <a:t>02</a:t>
              </a:r>
              <a:endParaRPr lang="zh-CN" altLang="en-US" sz="2800" dirty="0">
                <a:cs typeface="+mn-ea"/>
                <a:sym typeface="+mn-lt"/>
              </a:endParaRPr>
            </a:p>
          </p:txBody>
        </p:sp>
        <p:sp>
          <p:nvSpPr>
            <p:cNvPr id="74" name="文本框 73"/>
            <p:cNvSpPr txBox="1"/>
            <p:nvPr/>
          </p:nvSpPr>
          <p:spPr>
            <a:xfrm>
              <a:off x="8697423" y="1320551"/>
              <a:ext cx="2432768" cy="645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>
                <a:lnSpc>
                  <a:spcPct val="150000"/>
                </a:lnSpc>
              </a:pPr>
              <a:r>
                <a:rPr lang="zh-CN" altLang="en-US" sz="2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20000"/>
                      </a:srgbClr>
                    </a:outerShdw>
                  </a:effectLst>
                  <a:cs typeface="+mn-ea"/>
                  <a:sym typeface="+mn-lt"/>
                </a:rPr>
                <a:t>学徒制日常</a:t>
              </a:r>
            </a:p>
          </p:txBody>
        </p:sp>
        <p:sp>
          <p:nvSpPr>
            <p:cNvPr id="75" name="文本框 74"/>
            <p:cNvSpPr txBox="1"/>
            <p:nvPr/>
          </p:nvSpPr>
          <p:spPr>
            <a:xfrm>
              <a:off x="8716473" y="1853492"/>
              <a:ext cx="2724028" cy="245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cs typeface="字魂105号-简雅黑" panose="00000500000000000000" pitchFamily="2" charset="-122"/>
                  <a:sym typeface="+mn-ea"/>
                </a:rPr>
                <a:t>Apprenticeship daily</a:t>
              </a:r>
              <a:endParaRPr lang="zh-CN" altLang="zh-CN" sz="1000" dirty="0">
                <a:solidFill>
                  <a:schemeClr val="bg1">
                    <a:lumMod val="6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76" name="组合 75"/>
          <p:cNvGrpSpPr/>
          <p:nvPr/>
        </p:nvGrpSpPr>
        <p:grpSpPr>
          <a:xfrm>
            <a:off x="7452274" y="3711397"/>
            <a:ext cx="3735358" cy="993316"/>
            <a:chOff x="7705143" y="1320551"/>
            <a:chExt cx="3735358" cy="993316"/>
          </a:xfrm>
        </p:grpSpPr>
        <p:sp>
          <p:nvSpPr>
            <p:cNvPr id="77" name="矩形 76"/>
            <p:cNvSpPr/>
            <p:nvPr/>
          </p:nvSpPr>
          <p:spPr>
            <a:xfrm>
              <a:off x="7705143" y="1524000"/>
              <a:ext cx="676857" cy="676857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>
                <a:lnSpc>
                  <a:spcPct val="120000"/>
                </a:lnSpc>
              </a:pPr>
              <a:r>
                <a:rPr lang="en-US" altLang="zh-CN" sz="2800" dirty="0" smtClean="0">
                  <a:cs typeface="+mn-ea"/>
                  <a:sym typeface="+mn-lt"/>
                </a:rPr>
                <a:t>03</a:t>
              </a:r>
              <a:endParaRPr lang="zh-CN" altLang="en-US" sz="2800" dirty="0">
                <a:cs typeface="+mn-ea"/>
                <a:sym typeface="+mn-lt"/>
              </a:endParaRPr>
            </a:p>
          </p:txBody>
        </p:sp>
        <p:sp>
          <p:nvSpPr>
            <p:cNvPr id="78" name="文本框 77"/>
            <p:cNvSpPr txBox="1"/>
            <p:nvPr/>
          </p:nvSpPr>
          <p:spPr>
            <a:xfrm>
              <a:off x="8697423" y="1320551"/>
              <a:ext cx="2432768" cy="645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>
                <a:lnSpc>
                  <a:spcPct val="150000"/>
                </a:lnSpc>
              </a:pPr>
              <a:r>
                <a:rPr lang="zh-CN" altLang="en-US" sz="2400" b="1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20000"/>
                      </a:srgbClr>
                    </a:outerShdw>
                  </a:effectLst>
                  <a:cs typeface="+mn-ea"/>
                  <a:sym typeface="+mn-lt"/>
                </a:rPr>
                <a:t>作品展示</a:t>
              </a:r>
              <a:endParaRPr lang="zh-CN" alt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20000"/>
                    </a:srgbClr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79" name="文本框 78"/>
            <p:cNvSpPr txBox="1"/>
            <p:nvPr/>
          </p:nvSpPr>
          <p:spPr>
            <a:xfrm>
              <a:off x="8716473" y="1853492"/>
              <a:ext cx="2724028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  <a:spcBef>
                  <a:spcPct val="0"/>
                </a:spcBef>
              </a:pPr>
              <a:r>
                <a:rPr lang="en-US" altLang="zh-CN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cs typeface="字魂105号-简雅黑" panose="00000500000000000000" pitchFamily="2" charset="-122"/>
                  <a:sym typeface="+mn-ea"/>
                </a:rPr>
                <a:t>Work display</a:t>
              </a:r>
              <a:endParaRPr lang="en-US" altLang="zh-CN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cs typeface="字魂105号-简雅黑" panose="00000500000000000000" pitchFamily="2" charset="-122"/>
              </a:endParaRPr>
            </a:p>
            <a:p>
              <a:pPr>
                <a:lnSpc>
                  <a:spcPct val="120000"/>
                </a:lnSpc>
                <a:spcBef>
                  <a:spcPct val="0"/>
                </a:spcBef>
              </a:pPr>
              <a:endParaRPr lang="zh-CN" altLang="zh-CN" sz="1000" dirty="0">
                <a:solidFill>
                  <a:schemeClr val="bg1">
                    <a:lumMod val="6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80" name="组合 79"/>
          <p:cNvGrpSpPr/>
          <p:nvPr/>
        </p:nvGrpSpPr>
        <p:grpSpPr>
          <a:xfrm>
            <a:off x="7452274" y="4992545"/>
            <a:ext cx="3735358" cy="880306"/>
            <a:chOff x="7705143" y="1320551"/>
            <a:chExt cx="3735358" cy="880306"/>
          </a:xfrm>
        </p:grpSpPr>
        <p:sp>
          <p:nvSpPr>
            <p:cNvPr id="81" name="矩形 80"/>
            <p:cNvSpPr/>
            <p:nvPr/>
          </p:nvSpPr>
          <p:spPr>
            <a:xfrm>
              <a:off x="7705143" y="1524000"/>
              <a:ext cx="676857" cy="676857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>
                <a:lnSpc>
                  <a:spcPct val="120000"/>
                </a:lnSpc>
              </a:pPr>
              <a:r>
                <a:rPr lang="en-US" altLang="zh-CN" sz="2800" dirty="0" smtClean="0">
                  <a:cs typeface="+mn-ea"/>
                  <a:sym typeface="+mn-lt"/>
                </a:rPr>
                <a:t>04</a:t>
              </a:r>
              <a:endParaRPr lang="zh-CN" altLang="en-US" sz="2800" dirty="0">
                <a:cs typeface="+mn-ea"/>
                <a:sym typeface="+mn-lt"/>
              </a:endParaRPr>
            </a:p>
          </p:txBody>
        </p:sp>
        <p:sp>
          <p:nvSpPr>
            <p:cNvPr id="82" name="文本框 81"/>
            <p:cNvSpPr txBox="1"/>
            <p:nvPr/>
          </p:nvSpPr>
          <p:spPr>
            <a:xfrm>
              <a:off x="8697423" y="1320551"/>
              <a:ext cx="2432768" cy="645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>
                <a:lnSpc>
                  <a:spcPct val="150000"/>
                </a:lnSpc>
              </a:pPr>
              <a:r>
                <a:rPr lang="zh-CN" altLang="en-US" sz="2400" b="1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20000"/>
                      </a:srgbClr>
                    </a:outerShdw>
                  </a:effectLst>
                  <a:cs typeface="+mn-ea"/>
                  <a:sym typeface="+mn-lt"/>
                </a:rPr>
                <a:t>学徒制感悟</a:t>
              </a:r>
              <a:endParaRPr lang="zh-CN" alt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20000"/>
                    </a:srgbClr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83" name="文本框 82"/>
            <p:cNvSpPr txBox="1"/>
            <p:nvPr/>
          </p:nvSpPr>
          <p:spPr>
            <a:xfrm>
              <a:off x="8716473" y="1853492"/>
              <a:ext cx="2724028" cy="245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cs typeface="字魂105号-简雅黑" panose="00000500000000000000" pitchFamily="2" charset="-122"/>
                  <a:sym typeface="+mn-ea"/>
                </a:rPr>
                <a:t>Perception of apprenticeship</a:t>
              </a:r>
              <a:endParaRPr lang="zh-CN" altLang="zh-CN" sz="1000" dirty="0">
                <a:solidFill>
                  <a:schemeClr val="bg1">
                    <a:lumMod val="6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2587161" y="1866900"/>
            <a:ext cx="3992647" cy="3371850"/>
            <a:chOff x="2587161" y="1866900"/>
            <a:chExt cx="3992647" cy="3371850"/>
          </a:xfrm>
        </p:grpSpPr>
        <p:grpSp>
          <p:nvGrpSpPr>
            <p:cNvPr id="10" name="组合 9"/>
            <p:cNvGrpSpPr/>
            <p:nvPr/>
          </p:nvGrpSpPr>
          <p:grpSpPr>
            <a:xfrm>
              <a:off x="2587161" y="1866900"/>
              <a:ext cx="3992647" cy="3371850"/>
              <a:chOff x="2587161" y="1866900"/>
              <a:chExt cx="3992647" cy="3371850"/>
            </a:xfrm>
          </p:grpSpPr>
          <p:sp>
            <p:nvSpPr>
              <p:cNvPr id="51" name="矩形 50"/>
              <p:cNvSpPr/>
              <p:nvPr/>
            </p:nvSpPr>
            <p:spPr>
              <a:xfrm>
                <a:off x="4454286" y="1866900"/>
                <a:ext cx="258397" cy="3371850"/>
              </a:xfrm>
              <a:prstGeom prst="rect">
                <a:avLst/>
              </a:prstGeom>
              <a:solidFill>
                <a:srgbClr val="ECECEC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2" name="文本框 51"/>
              <p:cNvSpPr txBox="1"/>
              <p:nvPr/>
            </p:nvSpPr>
            <p:spPr>
              <a:xfrm>
                <a:off x="3367100" y="3462400"/>
                <a:ext cx="2432768" cy="662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200">
                  <a:lnSpc>
                    <a:spcPct val="150000"/>
                  </a:lnSpc>
                </a:pPr>
                <a:r>
                  <a:rPr lang="zh-CN" altLang="en-US" sz="2800" b="1" dirty="0" smtClean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20000"/>
                        </a:srgbClr>
                      </a:outerShdw>
                    </a:effectLst>
                    <a:cs typeface="+mn-ea"/>
                    <a:sym typeface="+mn-lt"/>
                  </a:rPr>
                  <a:t>目 录</a:t>
                </a:r>
                <a:endParaRPr lang="zh-CN" altLang="en-US" sz="28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20000"/>
                      </a:srgbClr>
                    </a:outerShdw>
                  </a:effectLst>
                  <a:cs typeface="+mn-ea"/>
                  <a:sym typeface="+mn-lt"/>
                </a:endParaRPr>
              </a:p>
            </p:txBody>
          </p:sp>
          <p:sp>
            <p:nvSpPr>
              <p:cNvPr id="53" name="文本框 52"/>
              <p:cNvSpPr txBox="1"/>
              <p:nvPr/>
            </p:nvSpPr>
            <p:spPr>
              <a:xfrm>
                <a:off x="2587161" y="2591903"/>
                <a:ext cx="3992647" cy="662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200">
                  <a:lnSpc>
                    <a:spcPct val="150000"/>
                  </a:lnSpc>
                </a:pPr>
                <a:r>
                  <a:rPr lang="en-US" altLang="zh-CN" sz="2800" b="1" dirty="0" smtClean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20000"/>
                        </a:srgbClr>
                      </a:outerShdw>
                    </a:effectLst>
                    <a:cs typeface="+mn-ea"/>
                    <a:sym typeface="+mn-lt"/>
                  </a:rPr>
                  <a:t>CONTENTS</a:t>
                </a:r>
                <a:endParaRPr lang="zh-CN" altLang="en-US" sz="28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20000"/>
                      </a:srgbClr>
                    </a:outerShdw>
                  </a:effectLst>
                  <a:cs typeface="+mn-ea"/>
                  <a:sym typeface="+mn-lt"/>
                </a:endParaRPr>
              </a:p>
            </p:txBody>
          </p:sp>
          <p:sp>
            <p:nvSpPr>
              <p:cNvPr id="54" name="文本框 53"/>
              <p:cNvSpPr txBox="1"/>
              <p:nvPr/>
            </p:nvSpPr>
            <p:spPr>
              <a:xfrm>
                <a:off x="3115628" y="4033441"/>
                <a:ext cx="293571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0000"/>
                  </a:lnSpc>
                  <a:spcBef>
                    <a:spcPct val="0"/>
                  </a:spcBef>
                </a:pPr>
                <a:r>
                  <a:rPr lang="zh-CN" altLang="zh-CN" sz="1000" dirty="0">
                    <a:solidFill>
                      <a:schemeClr val="bg1">
                        <a:lumMod val="50000"/>
                      </a:schemeClr>
                    </a:solidFill>
                    <a:cs typeface="+mn-ea"/>
                    <a:sym typeface="+mn-lt"/>
                  </a:rPr>
                  <a:t>Lorem ipsum dolor sit amet, consectetuer dipiscing elit, sed </a:t>
                </a:r>
                <a:r>
                  <a:rPr lang="zh-CN" altLang="zh-CN" sz="1000" dirty="0" smtClean="0">
                    <a:solidFill>
                      <a:schemeClr val="bg1">
                        <a:lumMod val="50000"/>
                      </a:schemeClr>
                    </a:solidFill>
                    <a:cs typeface="+mn-ea"/>
                    <a:sym typeface="+mn-lt"/>
                  </a:rPr>
                  <a:t>diam</a:t>
                </a:r>
                <a:endParaRPr lang="zh-CN" altLang="zh-CN" sz="10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endParaRPr>
              </a:p>
            </p:txBody>
          </p:sp>
        </p:grpSp>
        <p:cxnSp>
          <p:nvCxnSpPr>
            <p:cNvPr id="14" name="直接连接符 13"/>
            <p:cNvCxnSpPr/>
            <p:nvPr/>
          </p:nvCxnSpPr>
          <p:spPr>
            <a:xfrm>
              <a:off x="4454286" y="3384695"/>
              <a:ext cx="258397" cy="0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airplane"/>
      </p:transition>
    </mc:Choice>
    <mc:Fallback xmlns="">
      <p:transition spd="slow" advClick="0" advTm="2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9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1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2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4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6" dur="1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7" dur="1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9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1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2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9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4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9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47040" y="2791460"/>
            <a:ext cx="2813685" cy="114363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41020" y="2971800"/>
            <a:ext cx="2445385" cy="1143000"/>
          </a:xfrm>
        </p:spPr>
        <p:txBody>
          <a:bodyPr/>
          <a:lstStyle/>
          <a:p>
            <a:r>
              <a:rPr lang="zh-CN" altLang="en-US">
                <a:solidFill>
                  <a:schemeClr val="bg1"/>
                </a:solidFill>
              </a:rPr>
              <a:t>次卧</a:t>
            </a:r>
            <a:r>
              <a:rPr lang="zh-CN" altLang="en-US" sz="2000">
                <a:solidFill>
                  <a:schemeClr val="bg1"/>
                </a:solidFill>
              </a:rPr>
              <a:t>（方案</a:t>
            </a:r>
            <a:r>
              <a:rPr lang="en-US" altLang="zh-CN" sz="2000">
                <a:solidFill>
                  <a:schemeClr val="bg1"/>
                </a:solidFill>
              </a:rPr>
              <a:t>1</a:t>
            </a:r>
            <a:r>
              <a:rPr lang="zh-CN" altLang="en-US" sz="2000">
                <a:solidFill>
                  <a:schemeClr val="bg1"/>
                </a:solidFill>
              </a:rPr>
              <a:t>）</a:t>
            </a:r>
          </a:p>
        </p:txBody>
      </p:sp>
      <p:pic>
        <p:nvPicPr>
          <p:cNvPr id="3" name="图片 2" descr="C:\Users\asus\Desktop\酷家乐\艾依格陈佳慧11.25.dwg-未命名-20211209-165550.jpg艾依格陈佳慧11.25.dwg-未命名-20211209-16555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60725" y="285750"/>
            <a:ext cx="8382000" cy="6286500"/>
          </a:xfrm>
          <a:prstGeom prst="rect">
            <a:avLst/>
          </a:prstGeom>
        </p:spPr>
      </p:pic>
      <p:sp>
        <p:nvSpPr>
          <p:cNvPr id="6" name="标题 1"/>
          <p:cNvSpPr>
            <a:spLocks noGrp="1"/>
          </p:cNvSpPr>
          <p:nvPr/>
        </p:nvSpPr>
        <p:spPr>
          <a:xfrm>
            <a:off x="276860" y="4399280"/>
            <a:ext cx="2973070" cy="107505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问题：</a:t>
            </a:r>
            <a:r>
              <a:rPr lang="zh-CN" altLang="en-US" sz="15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整体房间色调不搭，软装不到位。应考虑整体颜色统一。榻榻米过低了</a:t>
            </a:r>
          </a:p>
        </p:txBody>
      </p:sp>
    </p:spTree>
  </p:cSld>
  <p:clrMapOvr>
    <a:masterClrMapping/>
  </p:clrMapOvr>
  <p:transition spd="slow" advTm="2000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817745" y="5603240"/>
            <a:ext cx="2813685" cy="114363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C:\Users\asus\Desktop\酷家乐\艾依格陈佳慧11.25.dwg-未命名-20211209-165627.jpg艾依格陈佳慧11.25.dwg-未命名-20211209-16562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359978" y="-317"/>
            <a:ext cx="7471410" cy="5603240"/>
          </a:xfrm>
          <a:prstGeom prst="rect">
            <a:avLst/>
          </a:prstGeom>
        </p:spPr>
      </p:pic>
      <p:sp>
        <p:nvSpPr>
          <p:cNvPr id="6" name="标题 5"/>
          <p:cNvSpPr>
            <a:spLocks noGrp="1"/>
          </p:cNvSpPr>
          <p:nvPr>
            <p:ph type="title"/>
          </p:nvPr>
        </p:nvSpPr>
        <p:spPr>
          <a:xfrm>
            <a:off x="5001895" y="5774690"/>
            <a:ext cx="2445385" cy="1143000"/>
          </a:xfrm>
        </p:spPr>
        <p:txBody>
          <a:bodyPr/>
          <a:lstStyle/>
          <a:p>
            <a:pPr algn="ctr"/>
            <a:r>
              <a:rPr lang="zh-CN" altLang="en-US">
                <a:solidFill>
                  <a:schemeClr val="bg1"/>
                </a:solidFill>
              </a:rPr>
              <a:t>客厅</a:t>
            </a:r>
            <a:r>
              <a:rPr lang="zh-CN" altLang="en-US" sz="2000">
                <a:solidFill>
                  <a:schemeClr val="bg1"/>
                </a:solidFill>
              </a:rPr>
              <a:t>（方案</a:t>
            </a:r>
            <a:r>
              <a:rPr lang="en-US" altLang="zh-CN" sz="2000">
                <a:solidFill>
                  <a:schemeClr val="bg1"/>
                </a:solidFill>
              </a:rPr>
              <a:t>1</a:t>
            </a:r>
            <a:r>
              <a:rPr lang="zh-CN" altLang="en-US" sz="2000">
                <a:solidFill>
                  <a:schemeClr val="bg1"/>
                </a:solidFill>
              </a:rPr>
              <a:t>）</a:t>
            </a:r>
          </a:p>
        </p:txBody>
      </p:sp>
      <p:sp>
        <p:nvSpPr>
          <p:cNvPr id="2" name="标题 1"/>
          <p:cNvSpPr>
            <a:spLocks noGrp="1"/>
          </p:cNvSpPr>
          <p:nvPr/>
        </p:nvSpPr>
        <p:spPr>
          <a:xfrm>
            <a:off x="55245" y="2759075"/>
            <a:ext cx="2305050" cy="107505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问题：</a:t>
            </a:r>
            <a:r>
              <a:rPr lang="zh-CN" altLang="en-US" sz="15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此户型客厅背景墙本来就不大。现在的设计把原有的窄小背景墙，分成很多节，让视觉上显得更窄小了。还要注意一下电视摆放的高定</a:t>
            </a:r>
          </a:p>
        </p:txBody>
      </p:sp>
    </p:spTree>
  </p:cSld>
  <p:clrMapOvr>
    <a:masterClrMapping/>
  </p:clrMapOvr>
  <p:transition spd="slow" advTm="2000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817745" y="5603240"/>
            <a:ext cx="2813685" cy="114363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C:\Users\asus\Desktop\酷家乐\艾依格陈佳慧11.25.dwg-未命名-20211209-165634.jpg艾依格陈佳慧11.25.dwg-未命名-20211209-16563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360296" y="-317"/>
            <a:ext cx="7470775" cy="5603240"/>
          </a:xfrm>
          <a:prstGeom prst="rect">
            <a:avLst/>
          </a:prstGeom>
        </p:spPr>
      </p:pic>
      <p:sp>
        <p:nvSpPr>
          <p:cNvPr id="6" name="标题 5"/>
          <p:cNvSpPr>
            <a:spLocks noGrp="1"/>
          </p:cNvSpPr>
          <p:nvPr>
            <p:ph type="title"/>
          </p:nvPr>
        </p:nvSpPr>
        <p:spPr>
          <a:xfrm>
            <a:off x="5001895" y="5774690"/>
            <a:ext cx="2445385" cy="1143000"/>
          </a:xfrm>
        </p:spPr>
        <p:txBody>
          <a:bodyPr/>
          <a:lstStyle/>
          <a:p>
            <a:pPr algn="ctr"/>
            <a:r>
              <a:rPr lang="zh-CN" altLang="en-US">
                <a:solidFill>
                  <a:schemeClr val="bg1"/>
                </a:solidFill>
              </a:rPr>
              <a:t>客厅</a:t>
            </a:r>
            <a:r>
              <a:rPr lang="zh-CN" altLang="en-US" sz="2000">
                <a:solidFill>
                  <a:schemeClr val="bg1"/>
                </a:solidFill>
              </a:rPr>
              <a:t>（方案</a:t>
            </a:r>
            <a:r>
              <a:rPr lang="en-US" altLang="zh-CN" sz="2000">
                <a:solidFill>
                  <a:schemeClr val="bg1"/>
                </a:solidFill>
              </a:rPr>
              <a:t>1</a:t>
            </a:r>
            <a:r>
              <a:rPr lang="zh-CN" altLang="en-US" sz="2000">
                <a:solidFill>
                  <a:schemeClr val="bg1"/>
                </a:solidFill>
              </a:rPr>
              <a:t>）</a:t>
            </a:r>
          </a:p>
        </p:txBody>
      </p:sp>
      <p:sp>
        <p:nvSpPr>
          <p:cNvPr id="2" name="标题 1"/>
          <p:cNvSpPr>
            <a:spLocks noGrp="1"/>
          </p:cNvSpPr>
          <p:nvPr/>
        </p:nvSpPr>
        <p:spPr>
          <a:xfrm>
            <a:off x="55245" y="2759075"/>
            <a:ext cx="2305050" cy="107505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问题：</a:t>
            </a:r>
            <a:r>
              <a:rPr lang="zh-CN" altLang="en-US" sz="15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没有利用好空间，设计太小气了。设计简单单一。不能吸引到客户。让我们一起看看第二套方案吧，是如何修改的。</a:t>
            </a:r>
          </a:p>
        </p:txBody>
      </p:sp>
    </p:spTree>
  </p:cSld>
  <p:clrMapOvr>
    <a:masterClrMapping/>
  </p:clrMapOvr>
  <p:transition spd="slow" advTm="2000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47040" y="2791460"/>
            <a:ext cx="2813685" cy="114363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41020" y="2971800"/>
            <a:ext cx="2445385" cy="1143000"/>
          </a:xfrm>
        </p:spPr>
        <p:txBody>
          <a:bodyPr/>
          <a:lstStyle/>
          <a:p>
            <a:r>
              <a:rPr lang="zh-CN" altLang="en-US">
                <a:solidFill>
                  <a:schemeClr val="bg1"/>
                </a:solidFill>
              </a:rPr>
              <a:t>主卧</a:t>
            </a:r>
            <a:r>
              <a:rPr lang="zh-CN" altLang="en-US" sz="2000">
                <a:solidFill>
                  <a:schemeClr val="bg1"/>
                </a:solidFill>
              </a:rPr>
              <a:t>（方案</a:t>
            </a:r>
            <a:r>
              <a:rPr lang="en-US" altLang="zh-CN" sz="2000">
                <a:solidFill>
                  <a:schemeClr val="bg1"/>
                </a:solidFill>
              </a:rPr>
              <a:t>2</a:t>
            </a:r>
            <a:r>
              <a:rPr lang="zh-CN" altLang="en-US" sz="2000">
                <a:solidFill>
                  <a:schemeClr val="bg1"/>
                </a:solidFill>
              </a:rPr>
              <a:t>）</a:t>
            </a:r>
          </a:p>
        </p:txBody>
      </p:sp>
      <p:pic>
        <p:nvPicPr>
          <p:cNvPr id="3" name="图片 2" descr="C:\Users\asus\Desktop\酷家乐\艾依格陈佳慧11.25.dwg-未命名-20211209-164443.jpg艾依格陈佳慧11.25.dwg-未命名-20211209-16444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60725" y="1071880"/>
            <a:ext cx="8910955" cy="5012690"/>
          </a:xfrm>
          <a:prstGeom prst="rect">
            <a:avLst/>
          </a:prstGeom>
        </p:spPr>
      </p:pic>
      <p:sp>
        <p:nvSpPr>
          <p:cNvPr id="6" name="标题 1"/>
          <p:cNvSpPr>
            <a:spLocks noGrp="1"/>
          </p:cNvSpPr>
          <p:nvPr/>
        </p:nvSpPr>
        <p:spPr>
          <a:xfrm>
            <a:off x="276860" y="4114800"/>
            <a:ext cx="2973070" cy="107505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优点：</a:t>
            </a:r>
            <a:r>
              <a:rPr lang="zh-CN" altLang="en-US" sz="15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完美利用了主卧的空间 ，不浪费空间。做了一个书桌在飘窗上，利用空间。设计合理。设计大气。主卧背景墙，做了一个蓝色的背景，外加灯带。         </a:t>
            </a:r>
          </a:p>
        </p:txBody>
      </p:sp>
    </p:spTree>
  </p:cSld>
  <p:clrMapOvr>
    <a:masterClrMapping/>
  </p:clrMapOvr>
  <p:transition spd="slow" advTm="2000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47040" y="2791460"/>
            <a:ext cx="2813685" cy="114363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1190" y="2971800"/>
            <a:ext cx="2445385" cy="1143000"/>
          </a:xfrm>
        </p:spPr>
        <p:txBody>
          <a:bodyPr/>
          <a:lstStyle/>
          <a:p>
            <a:r>
              <a:rPr lang="zh-CN" altLang="en-US">
                <a:solidFill>
                  <a:schemeClr val="bg1"/>
                </a:solidFill>
              </a:rPr>
              <a:t>次卧</a:t>
            </a:r>
            <a:r>
              <a:rPr lang="zh-CN" altLang="en-US" sz="2000">
                <a:solidFill>
                  <a:schemeClr val="bg1"/>
                </a:solidFill>
              </a:rPr>
              <a:t>（方案</a:t>
            </a:r>
            <a:r>
              <a:rPr lang="en-US" altLang="zh-CN" sz="2000">
                <a:solidFill>
                  <a:schemeClr val="bg1"/>
                </a:solidFill>
              </a:rPr>
              <a:t>2</a:t>
            </a:r>
            <a:r>
              <a:rPr lang="zh-CN" altLang="en-US" sz="2000">
                <a:solidFill>
                  <a:schemeClr val="bg1"/>
                </a:solidFill>
              </a:rPr>
              <a:t>）</a:t>
            </a:r>
          </a:p>
        </p:txBody>
      </p:sp>
      <p:pic>
        <p:nvPicPr>
          <p:cNvPr id="3" name="图片 2" descr="C:\Users\asus\Desktop\酷家乐\MGTTU45MDFDRQAABAAAAACA8.jpgMGTTU45MDFDRQAABAAAAACA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374515" y="1071880"/>
            <a:ext cx="6683375" cy="5012690"/>
          </a:xfrm>
          <a:prstGeom prst="rect">
            <a:avLst/>
          </a:prstGeom>
        </p:spPr>
      </p:pic>
      <p:sp>
        <p:nvSpPr>
          <p:cNvPr id="6" name="标题 1"/>
          <p:cNvSpPr>
            <a:spLocks noGrp="1"/>
          </p:cNvSpPr>
          <p:nvPr/>
        </p:nvSpPr>
        <p:spPr>
          <a:xfrm>
            <a:off x="367030" y="4114800"/>
            <a:ext cx="2973070" cy="107505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优点：次卧房间的色调是暖色调，温馨的。色调也统一了。还加了一个床尾凳，高端大气。</a:t>
            </a:r>
            <a:r>
              <a:rPr lang="zh-CN" altLang="en-US" sz="15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</a:t>
            </a:r>
          </a:p>
        </p:txBody>
      </p:sp>
    </p:spTree>
  </p:cSld>
  <p:clrMapOvr>
    <a:masterClrMapping/>
  </p:clrMapOvr>
  <p:transition spd="slow" advTm="2000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9055735" y="2856865"/>
            <a:ext cx="2813685" cy="114363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942705" y="3020060"/>
            <a:ext cx="3465830" cy="1143000"/>
          </a:xfrm>
        </p:spPr>
        <p:txBody>
          <a:bodyPr/>
          <a:lstStyle/>
          <a:p>
            <a:pPr algn="ctr"/>
            <a:r>
              <a:rPr lang="zh-CN" altLang="en-US" sz="3800">
                <a:solidFill>
                  <a:schemeClr val="bg1"/>
                </a:solidFill>
              </a:rPr>
              <a:t>儿童房</a:t>
            </a:r>
            <a:r>
              <a:rPr lang="zh-CN" altLang="en-US" sz="2000">
                <a:solidFill>
                  <a:schemeClr val="bg1"/>
                </a:solidFill>
              </a:rPr>
              <a:t>（方案</a:t>
            </a:r>
            <a:r>
              <a:rPr lang="en-US" altLang="zh-CN" sz="2000">
                <a:solidFill>
                  <a:schemeClr val="bg1"/>
                </a:solidFill>
              </a:rPr>
              <a:t>2</a:t>
            </a:r>
            <a:r>
              <a:rPr lang="zh-CN" altLang="en-US" sz="2000">
                <a:solidFill>
                  <a:schemeClr val="bg1"/>
                </a:solidFill>
              </a:rPr>
              <a:t>）</a:t>
            </a:r>
          </a:p>
        </p:txBody>
      </p:sp>
      <p:pic>
        <p:nvPicPr>
          <p:cNvPr id="3" name="图片 2" descr="C:\Users\asus\Desktop\酷家乐\MGS42V5MDEB6YAABAAAAACI8(1).jpgMGS42V5MDEB6YAABAAAAACI8(1)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73735" y="448310"/>
            <a:ext cx="8382000" cy="6286500"/>
          </a:xfrm>
          <a:prstGeom prst="rect">
            <a:avLst/>
          </a:prstGeom>
        </p:spPr>
      </p:pic>
      <p:sp>
        <p:nvSpPr>
          <p:cNvPr id="6" name="标题 1"/>
          <p:cNvSpPr>
            <a:spLocks noGrp="1"/>
          </p:cNvSpPr>
          <p:nvPr/>
        </p:nvSpPr>
        <p:spPr>
          <a:xfrm>
            <a:off x="9055735" y="4163060"/>
            <a:ext cx="2973070" cy="107505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优点：</a:t>
            </a:r>
            <a:r>
              <a:rPr lang="zh-CN" altLang="en-US" sz="15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整个儿童房色调都是粉粉的，很可爱。业主的小朋友是一个刚上幼儿学中班的。房间风格很适合她。在柜子这边，我们也做了一个小特色，衣柜延伸出书桌。这个房间面积不大的，也考虑到孩子以后的学习问题，做了一个这个样子的设计。在软装方面，都是用了符合孩子现在年纪的。等孩子长大了，装饰画和台灯都可以换成那个时候适合孩子的。考虑的很周到</a:t>
            </a:r>
            <a:endParaRPr lang="en-US" altLang="zh-CN" sz="15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ransition spd="slow" advTm="2000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817745" y="5603240"/>
            <a:ext cx="2813685" cy="114363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C:\Users\asus\Desktop\酷家乐\L3D336S55ENDPS4NGAVSGH2RULUF3P3WE888_7680x4320.jpgL3D336S55ENDPS4NGAVSGH2RULUF3P3WE888_7680x432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43" y="-635"/>
            <a:ext cx="9961880" cy="5603875"/>
          </a:xfrm>
          <a:prstGeom prst="rect">
            <a:avLst/>
          </a:prstGeom>
        </p:spPr>
      </p:pic>
      <p:sp>
        <p:nvSpPr>
          <p:cNvPr id="6" name="标题 5"/>
          <p:cNvSpPr>
            <a:spLocks noGrp="1"/>
          </p:cNvSpPr>
          <p:nvPr>
            <p:ph type="title"/>
          </p:nvPr>
        </p:nvSpPr>
        <p:spPr>
          <a:xfrm>
            <a:off x="5001895" y="5774690"/>
            <a:ext cx="2445385" cy="1143000"/>
          </a:xfrm>
        </p:spPr>
        <p:txBody>
          <a:bodyPr/>
          <a:lstStyle/>
          <a:p>
            <a:pPr algn="ctr"/>
            <a:r>
              <a:rPr lang="zh-CN" altLang="en-US">
                <a:solidFill>
                  <a:schemeClr val="bg1"/>
                </a:solidFill>
              </a:rPr>
              <a:t>客厅</a:t>
            </a:r>
            <a:r>
              <a:rPr lang="zh-CN" altLang="en-US" sz="1500">
                <a:solidFill>
                  <a:schemeClr val="bg1"/>
                </a:solidFill>
              </a:rPr>
              <a:t>（方案</a:t>
            </a:r>
            <a:r>
              <a:rPr lang="en-US" altLang="zh-CN" sz="1500">
                <a:solidFill>
                  <a:schemeClr val="bg1"/>
                </a:solidFill>
              </a:rPr>
              <a:t>2</a:t>
            </a:r>
            <a:r>
              <a:rPr lang="zh-CN" altLang="en-US" sz="1500">
                <a:solidFill>
                  <a:schemeClr val="bg1"/>
                </a:solidFill>
              </a:rPr>
              <a:t>）</a:t>
            </a:r>
          </a:p>
        </p:txBody>
      </p:sp>
      <p:sp>
        <p:nvSpPr>
          <p:cNvPr id="2" name="标题 1"/>
          <p:cNvSpPr>
            <a:spLocks noGrp="1"/>
          </p:cNvSpPr>
          <p:nvPr/>
        </p:nvSpPr>
        <p:spPr>
          <a:xfrm>
            <a:off x="-29845" y="5603240"/>
            <a:ext cx="4974590" cy="107505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优点：</a:t>
            </a:r>
            <a:r>
              <a:rPr lang="zh-CN" altLang="en-US" sz="15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相对于方案</a:t>
            </a:r>
            <a:r>
              <a:rPr lang="en-US" altLang="zh-CN" sz="15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zh-CN" altLang="en-US" sz="15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的客厅设计，方案</a:t>
            </a:r>
            <a:r>
              <a:rPr lang="en-US" altLang="zh-CN" sz="15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</a:t>
            </a:r>
            <a:r>
              <a:rPr lang="zh-CN" altLang="en-US" sz="15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会很好的利用整个客厅的空间。放置了</a:t>
            </a:r>
            <a:r>
              <a:rPr lang="en-US" altLang="zh-CN" sz="15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L</a:t>
            </a:r>
            <a:r>
              <a:rPr lang="zh-CN" altLang="en-US" sz="15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型的沙发，沙发背景墙白色的背景墙外加栅格，简约大气。电视背景墙也是一样的，大理石装饰背景墙，加上栅格。简约大气。相对方案</a:t>
            </a:r>
            <a:r>
              <a:rPr lang="en-US" altLang="zh-CN" sz="15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zh-CN" altLang="en-US" sz="15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整个设计都简单了不少，但是格调却提高了</a:t>
            </a:r>
          </a:p>
        </p:txBody>
      </p:sp>
    </p:spTree>
  </p:cSld>
  <p:clrMapOvr>
    <a:masterClrMapping/>
  </p:clrMapOvr>
  <p:transition spd="slow" advTm="2000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817745" y="5603240"/>
            <a:ext cx="2813685" cy="114363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C:\Users\asus\Desktop\酷家乐\MGTPAPVMDEE7CAABAAAAABQ8.jpgMGTPAPVMDEE7CAABAAAAABQ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43" y="-635"/>
            <a:ext cx="9961880" cy="5603875"/>
          </a:xfrm>
          <a:prstGeom prst="rect">
            <a:avLst/>
          </a:prstGeom>
        </p:spPr>
      </p:pic>
      <p:sp>
        <p:nvSpPr>
          <p:cNvPr id="6" name="标题 5"/>
          <p:cNvSpPr>
            <a:spLocks noGrp="1"/>
          </p:cNvSpPr>
          <p:nvPr>
            <p:ph type="title"/>
          </p:nvPr>
        </p:nvSpPr>
        <p:spPr>
          <a:xfrm>
            <a:off x="5001895" y="5774690"/>
            <a:ext cx="2683510" cy="1143000"/>
          </a:xfrm>
        </p:spPr>
        <p:txBody>
          <a:bodyPr/>
          <a:lstStyle/>
          <a:p>
            <a:pPr algn="ctr"/>
            <a:r>
              <a:rPr lang="zh-CN" altLang="en-US" sz="4000">
                <a:solidFill>
                  <a:schemeClr val="bg1"/>
                </a:solidFill>
              </a:rPr>
              <a:t>客厅</a:t>
            </a:r>
            <a:r>
              <a:rPr lang="zh-CN" altLang="en-US" sz="1500">
                <a:solidFill>
                  <a:schemeClr val="bg1"/>
                </a:solidFill>
              </a:rPr>
              <a:t>（方案</a:t>
            </a:r>
            <a:r>
              <a:rPr lang="en-US" altLang="zh-CN" sz="1500">
                <a:solidFill>
                  <a:schemeClr val="bg1"/>
                </a:solidFill>
              </a:rPr>
              <a:t>2</a:t>
            </a:r>
            <a:r>
              <a:rPr lang="zh-CN" altLang="en-US" sz="1500">
                <a:solidFill>
                  <a:schemeClr val="bg1"/>
                </a:solidFill>
              </a:rPr>
              <a:t>）</a:t>
            </a:r>
          </a:p>
        </p:txBody>
      </p:sp>
      <p:sp>
        <p:nvSpPr>
          <p:cNvPr id="2" name="标题 1"/>
          <p:cNvSpPr>
            <a:spLocks noGrp="1"/>
          </p:cNvSpPr>
          <p:nvPr/>
        </p:nvSpPr>
        <p:spPr>
          <a:xfrm>
            <a:off x="106045" y="5671820"/>
            <a:ext cx="4472305" cy="107505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zh-CN" sz="15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ransition spd="slow" advTm="2000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817745" y="5603240"/>
            <a:ext cx="2813685" cy="114363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C:\Users\asus\Desktop\酷家乐\MGTO55NMDFJ3MAABAAAAADY8.jpgMGTO55NMDFJ3MAABAAAAADY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425" y="-635"/>
            <a:ext cx="9962515" cy="5603875"/>
          </a:xfrm>
          <a:prstGeom prst="rect">
            <a:avLst/>
          </a:prstGeom>
        </p:spPr>
      </p:pic>
      <p:sp>
        <p:nvSpPr>
          <p:cNvPr id="6" name="标题 5"/>
          <p:cNvSpPr>
            <a:spLocks noGrp="1"/>
          </p:cNvSpPr>
          <p:nvPr>
            <p:ph type="title"/>
          </p:nvPr>
        </p:nvSpPr>
        <p:spPr>
          <a:xfrm>
            <a:off x="5001895" y="5774690"/>
            <a:ext cx="2683510" cy="1143000"/>
          </a:xfrm>
        </p:spPr>
        <p:txBody>
          <a:bodyPr/>
          <a:lstStyle/>
          <a:p>
            <a:pPr algn="ctr"/>
            <a:r>
              <a:rPr lang="zh-CN" altLang="en-US">
                <a:solidFill>
                  <a:schemeClr val="bg1"/>
                </a:solidFill>
              </a:rPr>
              <a:t>客餐厅</a:t>
            </a:r>
            <a:r>
              <a:rPr lang="zh-CN" altLang="en-US" sz="1500">
                <a:solidFill>
                  <a:schemeClr val="bg1"/>
                </a:solidFill>
              </a:rPr>
              <a:t>（方案</a:t>
            </a:r>
            <a:r>
              <a:rPr lang="en-US" altLang="zh-CN" sz="1500">
                <a:solidFill>
                  <a:schemeClr val="bg1"/>
                </a:solidFill>
              </a:rPr>
              <a:t>2</a:t>
            </a:r>
            <a:r>
              <a:rPr lang="zh-CN" altLang="en-US" sz="1500">
                <a:solidFill>
                  <a:schemeClr val="bg1"/>
                </a:solidFill>
              </a:rPr>
              <a:t>）</a:t>
            </a:r>
          </a:p>
        </p:txBody>
      </p:sp>
      <p:sp>
        <p:nvSpPr>
          <p:cNvPr id="2" name="标题 1"/>
          <p:cNvSpPr>
            <a:spLocks noGrp="1"/>
          </p:cNvSpPr>
          <p:nvPr/>
        </p:nvSpPr>
        <p:spPr>
          <a:xfrm>
            <a:off x="106045" y="5671820"/>
            <a:ext cx="4472305" cy="107505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优点：</a:t>
            </a:r>
            <a:r>
              <a:rPr lang="zh-CN" altLang="en-US" sz="15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设计大气。餐厅的墙面和电视的墙面，形成一体。不会显得太过空旷。走廊的吊顶，加上了黑色装饰线条。让整个设计更有精致感。又增加了现代风格。</a:t>
            </a:r>
            <a:endParaRPr lang="en-US" altLang="zh-CN" sz="15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ransition spd="slow" advTm="2000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9055735" y="2856865"/>
            <a:ext cx="2813685" cy="114363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942705" y="3020060"/>
            <a:ext cx="3465830" cy="1143000"/>
          </a:xfrm>
        </p:spPr>
        <p:txBody>
          <a:bodyPr/>
          <a:lstStyle/>
          <a:p>
            <a:pPr algn="ctr"/>
            <a:r>
              <a:rPr lang="zh-CN" altLang="en-US" sz="4000">
                <a:solidFill>
                  <a:schemeClr val="bg1"/>
                </a:solidFill>
              </a:rPr>
              <a:t>主卧</a:t>
            </a:r>
            <a:r>
              <a:rPr lang="zh-CN" altLang="en-US" sz="2000">
                <a:solidFill>
                  <a:schemeClr val="bg1"/>
                </a:solidFill>
              </a:rPr>
              <a:t>（方案</a:t>
            </a:r>
            <a:r>
              <a:rPr lang="en-US" altLang="zh-CN" sz="2000">
                <a:solidFill>
                  <a:schemeClr val="bg1"/>
                </a:solidFill>
              </a:rPr>
              <a:t>3</a:t>
            </a:r>
            <a:r>
              <a:rPr lang="zh-CN" altLang="en-US" sz="2000">
                <a:solidFill>
                  <a:schemeClr val="bg1"/>
                </a:solidFill>
              </a:rPr>
              <a:t>）</a:t>
            </a:r>
          </a:p>
        </p:txBody>
      </p:sp>
      <p:pic>
        <p:nvPicPr>
          <p:cNvPr id="3" name="图片 2" descr="C:\Users\asus\Desktop\酷家乐\12.6.dwg-未命名-20211210-105848.jpg12.6.dwg-未命名-20211210-10584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73735" y="1234123"/>
            <a:ext cx="8382000" cy="4714875"/>
          </a:xfrm>
          <a:prstGeom prst="rect">
            <a:avLst/>
          </a:prstGeom>
        </p:spPr>
      </p:pic>
      <p:sp>
        <p:nvSpPr>
          <p:cNvPr id="6" name="标题 1"/>
          <p:cNvSpPr>
            <a:spLocks noGrp="1"/>
          </p:cNvSpPr>
          <p:nvPr/>
        </p:nvSpPr>
        <p:spPr>
          <a:xfrm>
            <a:off x="9055735" y="4163060"/>
            <a:ext cx="2973070" cy="107505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问题：</a:t>
            </a:r>
            <a:r>
              <a:rPr lang="zh-CN" altLang="en-US" sz="15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感觉整个房间好单调，没有什么特色。吊柜拉手在上面。不符合人体工程学</a:t>
            </a:r>
          </a:p>
        </p:txBody>
      </p:sp>
    </p:spTree>
  </p:cSld>
  <p:clrMapOvr>
    <a:masterClrMapping/>
  </p:clrMapOvr>
  <p:transition spd="slow" advTm="2000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576776" y="1114393"/>
            <a:ext cx="3062536" cy="369535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23" name="文本框 422"/>
          <p:cNvSpPr txBox="1"/>
          <p:nvPr/>
        </p:nvSpPr>
        <p:spPr>
          <a:xfrm>
            <a:off x="899573" y="2995328"/>
            <a:ext cx="37518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zh-CN" altLang="en-US" sz="4400" b="1" dirty="0" smtClean="0">
                <a:solidFill>
                  <a:prstClr val="black"/>
                </a:solidFill>
                <a:cs typeface="+mn-ea"/>
                <a:sym typeface="+mn-lt"/>
              </a:rPr>
              <a:t>公司介绍</a:t>
            </a:r>
            <a:endParaRPr lang="zh-CN" altLang="en-US" sz="4400" b="1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17861" y="1719620"/>
            <a:ext cx="5420646" cy="743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150000"/>
              </a:lnSpc>
            </a:pPr>
            <a:r>
              <a:rPr lang="en-US" altLang="zh-CN" sz="3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20000"/>
                    </a:srgbClr>
                  </a:outerShdw>
                </a:effectLst>
                <a:cs typeface="+mn-ea"/>
                <a:sym typeface="+mn-lt"/>
              </a:rPr>
              <a:t>PART 01</a:t>
            </a:r>
            <a:endParaRPr lang="zh-CN" altLang="en-US" sz="3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20000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36850" y="3740402"/>
            <a:ext cx="47801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CN" altLang="zh-CN" sz="10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Lorem ipsum dolor sit amet, consectetuer dipiscing elit, sed diam </a:t>
            </a:r>
            <a:r>
              <a:rPr lang="zh-CN" altLang="zh-CN" sz="1000" dirty="0" smtClean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nonummy</a:t>
            </a:r>
            <a:endParaRPr lang="en-US" altLang="zh-CN" sz="1000" dirty="0" smtClean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CN" altLang="zh-CN" sz="1000" dirty="0" smtClean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nibheuismod </a:t>
            </a:r>
            <a:r>
              <a:rPr lang="zh-CN" altLang="zh-CN" sz="10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tincidunt ut laoreet </a:t>
            </a:r>
            <a:r>
              <a:rPr lang="zh-CN" altLang="zh-CN" sz="1000" dirty="0" smtClean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dolore</a:t>
            </a:r>
            <a:endParaRPr lang="zh-CN" altLang="zh-CN" sz="1000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1042416" y="2610230"/>
            <a:ext cx="548640" cy="0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14:flip dir="r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23" grpId="0"/>
      <p:bldP spid="7" grpId="0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576776" y="1114393"/>
            <a:ext cx="3062536" cy="369535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23" name="文本框 422"/>
          <p:cNvSpPr txBox="1"/>
          <p:nvPr/>
        </p:nvSpPr>
        <p:spPr>
          <a:xfrm>
            <a:off x="899573" y="2995328"/>
            <a:ext cx="3751847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zh-CN" altLang="en-US" sz="4400" b="1" dirty="0">
                <a:solidFill>
                  <a:prstClr val="black"/>
                </a:solidFill>
                <a:cs typeface="+mn-ea"/>
                <a:sym typeface="+mn-lt"/>
              </a:rPr>
              <a:t>学徒感悟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917861" y="1719620"/>
            <a:ext cx="5420646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150000"/>
              </a:lnSpc>
            </a:pPr>
            <a:r>
              <a:rPr lang="en-US" altLang="zh-CN" sz="3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20000"/>
                    </a:srgbClr>
                  </a:outerShdw>
                </a:effectLst>
                <a:cs typeface="+mn-ea"/>
                <a:sym typeface="+mn-lt"/>
              </a:rPr>
              <a:t>PART 0</a:t>
            </a:r>
            <a:r>
              <a:rPr lang="en-US" sz="3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20000"/>
                    </a:srgbClr>
                  </a:outerShdw>
                </a:effectLst>
                <a:cs typeface="+mn-ea"/>
                <a:sym typeface="+mn-lt"/>
              </a:rPr>
              <a:t>4</a:t>
            </a:r>
            <a:endParaRPr lang="en-US" sz="3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20000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36850" y="3740402"/>
            <a:ext cx="47801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CN" altLang="zh-CN" sz="10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Lorem ipsum dolor sit amet, consectetuer dipiscing elit, sed diam </a:t>
            </a:r>
            <a:r>
              <a:rPr lang="zh-CN" altLang="zh-CN" sz="1000" dirty="0" smtClean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nonummy</a:t>
            </a:r>
            <a:endParaRPr lang="en-US" altLang="zh-CN" sz="1000" dirty="0" smtClean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CN" altLang="zh-CN" sz="1000" dirty="0" smtClean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nibheuismod </a:t>
            </a:r>
            <a:r>
              <a:rPr lang="zh-CN" altLang="zh-CN" sz="10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tincidunt ut laoreet </a:t>
            </a:r>
            <a:r>
              <a:rPr lang="zh-CN" altLang="zh-CN" sz="1000" dirty="0" smtClean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dolore</a:t>
            </a:r>
            <a:endParaRPr lang="zh-CN" altLang="zh-CN" sz="1000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1042416" y="2610230"/>
            <a:ext cx="548640" cy="0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14:flip dir="r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423" grpId="0"/>
      <p:bldP spid="7" grpId="0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444843" y="2189603"/>
            <a:ext cx="11294076" cy="322265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93495" y="3081655"/>
            <a:ext cx="413512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prstClr val="black">
                    <a:lumMod val="75000"/>
                    <a:lumOff val="25000"/>
                  </a:prstClr>
                </a:solidFill>
                <a:cs typeface="+mn-ea"/>
                <a:sym typeface="+mn-lt"/>
              </a:rPr>
              <a:t>这一次实习和以往不同。以前的实习都是在装修公司，而这一次实习是在全屋定制。和以前的任务也是有所不同的。装公司要考虑敲墙补墙、平面布置、水电、吊顶等等。而在全屋定制，我们拿到手的很多都已经是精装房了，这里要考虑柜子的尺寸，、摆放、以及门板的材料、和颜色搭配等等。这里我大多数都是在学习酷家乐和衣柜。更加深化了酷家乐的使用，学会了家具定制。这一次实习让我学到了很多。公司的人也是很好的。</a:t>
            </a:r>
          </a:p>
        </p:txBody>
      </p:sp>
      <p:grpSp>
        <p:nvGrpSpPr>
          <p:cNvPr id="12" name="组合 11"/>
          <p:cNvGrpSpPr/>
          <p:nvPr/>
        </p:nvGrpSpPr>
        <p:grpSpPr>
          <a:xfrm>
            <a:off x="618478" y="2438165"/>
            <a:ext cx="2812209" cy="584883"/>
            <a:chOff x="1132900" y="5381327"/>
            <a:chExt cx="2812209" cy="584883"/>
          </a:xfrm>
        </p:grpSpPr>
        <p:sp>
          <p:nvSpPr>
            <p:cNvPr id="11" name="圆角矩形 10"/>
            <p:cNvSpPr/>
            <p:nvPr/>
          </p:nvSpPr>
          <p:spPr>
            <a:xfrm>
              <a:off x="1795625" y="5479290"/>
              <a:ext cx="1536189" cy="388959"/>
            </a:xfrm>
            <a:prstGeom prst="roundRect">
              <a:avLst>
                <a:gd name="adj" fmla="val 0"/>
              </a:avLst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0" name="MH_SubTitle_1"/>
            <p:cNvSpPr/>
            <p:nvPr>
              <p:custDataLst>
                <p:tags r:id="rId1"/>
              </p:custDataLst>
            </p:nvPr>
          </p:nvSpPr>
          <p:spPr>
            <a:xfrm>
              <a:off x="1132900" y="5381327"/>
              <a:ext cx="2812209" cy="584883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Autofit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lang="zh-CN" altLang="en-US" sz="1600" b="1" dirty="0">
                  <a:solidFill>
                    <a:prstClr val="white"/>
                  </a:solidFill>
                  <a:cs typeface="+mn-ea"/>
                  <a:sym typeface="+mn-lt"/>
                </a:rPr>
                <a:t>总结</a:t>
              </a: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834468" y="324501"/>
            <a:ext cx="4798389" cy="579356"/>
            <a:chOff x="834468" y="324501"/>
            <a:chExt cx="4798389" cy="579356"/>
          </a:xfrm>
        </p:grpSpPr>
        <p:sp>
          <p:nvSpPr>
            <p:cNvPr id="14" name="文本框 13"/>
            <p:cNvSpPr txBox="1"/>
            <p:nvPr/>
          </p:nvSpPr>
          <p:spPr>
            <a:xfrm>
              <a:off x="834468" y="324501"/>
              <a:ext cx="3550557" cy="398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zh-CN" altLang="en-US" sz="2000" b="1" dirty="0">
                  <a:solidFill>
                    <a:prstClr val="black"/>
                  </a:solidFill>
                  <a:cs typeface="+mn-ea"/>
                  <a:sym typeface="+mn-lt"/>
                </a:rPr>
                <a:t>学徒感悟</a:t>
              </a: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852756" y="642503"/>
              <a:ext cx="4780101" cy="261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  <a:spcBef>
                  <a:spcPct val="0"/>
                </a:spcBef>
              </a:pPr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Simple project cooperation business plan</a:t>
              </a:r>
              <a:endParaRPr lang="zh-CN" altLang="zh-CN" sz="10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</p:grpSp>
      <p:pic>
        <p:nvPicPr>
          <p:cNvPr id="2" name="图片 1" descr="微信图片_2021121013080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0840" y="2189480"/>
            <a:ext cx="6288405" cy="321056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图片 1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1439">
            <a:off x="5606893" y="-1420935"/>
            <a:ext cx="8293234" cy="6858000"/>
          </a:xfrm>
          <a:prstGeom prst="rect">
            <a:avLst/>
          </a:prstGeom>
        </p:spPr>
      </p:pic>
      <p:sp>
        <p:nvSpPr>
          <p:cNvPr id="145" name="矩形 144"/>
          <p:cNvSpPr/>
          <p:nvPr/>
        </p:nvSpPr>
        <p:spPr>
          <a:xfrm>
            <a:off x="0" y="0"/>
            <a:ext cx="1163955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23" name="矩形 122"/>
          <p:cNvSpPr/>
          <p:nvPr/>
        </p:nvSpPr>
        <p:spPr>
          <a:xfrm>
            <a:off x="576776" y="942535"/>
            <a:ext cx="3522856" cy="488149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32" name="文本框 131"/>
          <p:cNvSpPr txBox="1"/>
          <p:nvPr/>
        </p:nvSpPr>
        <p:spPr>
          <a:xfrm>
            <a:off x="1072177" y="3135343"/>
            <a:ext cx="5638589" cy="662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150000"/>
              </a:lnSpc>
            </a:pPr>
            <a:r>
              <a:rPr lang="zh-CN" altLang="en-US" sz="28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20000"/>
                    </a:srgbClr>
                  </a:outerShdw>
                </a:effectLst>
                <a:cs typeface="+mn-ea"/>
                <a:sym typeface="+mn-lt"/>
              </a:rPr>
              <a:t>演示完毕 谢谢观看</a:t>
            </a:r>
            <a:endParaRPr lang="zh-CN" altLang="en-US" sz="28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20000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134" name="文本框 133"/>
          <p:cNvSpPr txBox="1"/>
          <p:nvPr/>
        </p:nvSpPr>
        <p:spPr>
          <a:xfrm>
            <a:off x="1118671" y="3998201"/>
            <a:ext cx="5793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CN" altLang="zh-CN" sz="10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Lorem ipsum dolor sit amet, consectetuer dipiscing elit, sed diam </a:t>
            </a:r>
            <a:r>
              <a:rPr lang="zh-CN" altLang="zh-CN" sz="1000" dirty="0" smtClean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nonummy</a:t>
            </a:r>
            <a:endParaRPr lang="en-US" altLang="zh-CN" sz="1000" dirty="0" smtClean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CN" altLang="zh-CN" sz="1000" dirty="0" smtClean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 nibheuismod </a:t>
            </a:r>
            <a:r>
              <a:rPr lang="zh-CN" altLang="zh-CN" sz="10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tincidunt ut laoreet dolore magna aliquam erat volutpat. Ut wisi enim ad minim veniam, quis nostrud</a:t>
            </a:r>
          </a:p>
        </p:txBody>
      </p:sp>
      <p:sp>
        <p:nvSpPr>
          <p:cNvPr id="139" name="矩形 138"/>
          <p:cNvSpPr/>
          <p:nvPr/>
        </p:nvSpPr>
        <p:spPr>
          <a:xfrm>
            <a:off x="1200020" y="1719200"/>
            <a:ext cx="1486029" cy="5777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lnSpc>
                <a:spcPct val="120000"/>
              </a:lnSpc>
            </a:pPr>
            <a:r>
              <a:rPr lang="en-US" altLang="zh-CN" sz="3200" spc="300" dirty="0" smtClean="0">
                <a:solidFill>
                  <a:prstClr val="white"/>
                </a:solidFill>
                <a:cs typeface="+mn-ea"/>
                <a:sym typeface="+mn-lt"/>
              </a:rPr>
              <a:t>20</a:t>
            </a:r>
            <a:r>
              <a:rPr lang="en-US" sz="3200" spc="300" dirty="0" smtClean="0">
                <a:solidFill>
                  <a:prstClr val="white"/>
                </a:solidFill>
                <a:cs typeface="+mn-ea"/>
                <a:sym typeface="+mn-lt"/>
              </a:rPr>
              <a:t>21</a:t>
            </a:r>
            <a:endParaRPr lang="en-US" sz="3200" spc="30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43" name="矩形 142"/>
          <p:cNvSpPr/>
          <p:nvPr/>
        </p:nvSpPr>
        <p:spPr>
          <a:xfrm>
            <a:off x="1200022" y="5015553"/>
            <a:ext cx="1341704" cy="26937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lnSpc>
                <a:spcPct val="120000"/>
              </a:lnSpc>
            </a:pPr>
            <a:r>
              <a:rPr lang="zh-CN" altLang="en-US" sz="1050" dirty="0">
                <a:solidFill>
                  <a:prstClr val="white"/>
                </a:solidFill>
                <a:cs typeface="+mn-ea"/>
                <a:sym typeface="+mn-lt"/>
              </a:rPr>
              <a:t>陈佳慧</a:t>
            </a:r>
          </a:p>
        </p:txBody>
      </p:sp>
      <p:sp>
        <p:nvSpPr>
          <p:cNvPr id="137" name="文本框 136"/>
          <p:cNvSpPr txBox="1"/>
          <p:nvPr/>
        </p:nvSpPr>
        <p:spPr>
          <a:xfrm>
            <a:off x="1057647" y="2367523"/>
            <a:ext cx="5420646" cy="988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150000"/>
              </a:lnSpc>
            </a:pPr>
            <a:r>
              <a:rPr lang="en-US" altLang="zh-CN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20000"/>
                    </a:srgbClr>
                  </a:outerShdw>
                </a:effectLst>
                <a:cs typeface="+mn-ea"/>
                <a:sym typeface="+mn-lt"/>
              </a:rPr>
              <a:t>THANK YOU</a:t>
            </a:r>
            <a:endParaRPr lang="zh-CN" altLang="en-US" sz="4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20000"/>
                  </a:srgbClr>
                </a:outerShdw>
              </a:effectLst>
              <a:cs typeface="+mn-ea"/>
              <a:sym typeface="+mn-lt"/>
            </a:endParaRPr>
          </a:p>
        </p:txBody>
      </p:sp>
      <p:cxnSp>
        <p:nvCxnSpPr>
          <p:cNvPr id="125" name="直接连接符 124"/>
          <p:cNvCxnSpPr/>
          <p:nvPr/>
        </p:nvCxnSpPr>
        <p:spPr>
          <a:xfrm>
            <a:off x="1200021" y="3906639"/>
            <a:ext cx="489294" cy="0"/>
          </a:xfrm>
          <a:prstGeom prst="line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8" name="图片 1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112" y="1107068"/>
            <a:ext cx="8096888" cy="80502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99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99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 animBg="1"/>
      <p:bldP spid="132" grpId="0"/>
      <p:bldP spid="134" grpId="0"/>
      <p:bldP spid="139" grpId="0" animBg="1"/>
      <p:bldP spid="143" grpId="0" animBg="1"/>
      <p:bldP spid="13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3465095"/>
            <a:ext cx="12192000" cy="3392905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0"/>
            <a:ext cx="12192000" cy="346509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764632" y="1311437"/>
            <a:ext cx="8568935" cy="44316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846068" y="978568"/>
            <a:ext cx="8406063" cy="2486527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846068" y="3465095"/>
            <a:ext cx="8406063" cy="24865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013799" y="4315823"/>
            <a:ext cx="6070600" cy="1322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cs typeface="字魂105号-简雅黑" panose="00000500000000000000" pitchFamily="2" charset="-122"/>
                <a:sym typeface="+mn-ea"/>
              </a:rPr>
              <a:t>    </a:t>
            </a:r>
            <a:r>
              <a:rPr lang="zh-CN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cs typeface="字魂105号-简雅黑" panose="00000500000000000000" pitchFamily="2" charset="-122"/>
                <a:sym typeface="+mn-ea"/>
              </a:rPr>
              <a:t>艾依格的创建史最早可追溯到1998年，当年河盛展柜工厂投建，面向市场提供品牌专卖店整体展示方案；到2007年成为国内最具影响力的展柜企业之一，服务品牌有匹克、鸿星尔克、自由鸟等知名服装及运动品牌，并为国际一些家居企业提供精品柜定制服务；2009年时，艾依格衣柜品牌进入十年一磨剑的筹划阶段，艾依格衣柜品牌惊艳亮相，伴随而生的是“星级衣柜品牌”的发展目标。</a:t>
            </a:r>
            <a:endParaRPr lang="zh-CN" altLang="en-US" sz="1000" dirty="0">
              <a:solidFill>
                <a:schemeClr val="tx1">
                  <a:lumMod val="85000"/>
                  <a:lumOff val="15000"/>
                </a:schemeClr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cs typeface="字魂105号-简雅黑" panose="00000500000000000000" pitchFamily="2" charset="-122"/>
            </a:endParaRPr>
          </a:p>
          <a:p>
            <a:pPr algn="just"/>
            <a:r>
              <a:rPr lang="zh-CN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cs typeface="字魂105号-简雅黑" panose="00000500000000000000" pitchFamily="2" charset="-122"/>
                <a:sym typeface="+mn-ea"/>
              </a:rPr>
              <a:t>    艾依格自营林场位于中国辽宁省抚顺市长白山清原满族自治县境内，由艾依格投资2亿元建成，总面积达3.5万亩。</a:t>
            </a:r>
          </a:p>
          <a:p>
            <a:pPr algn="just"/>
            <a:r>
              <a:rPr lang="zh-CN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cs typeface="字魂105号-简雅黑" panose="00000500000000000000" pitchFamily="2" charset="-122"/>
                <a:sym typeface="+mn-ea"/>
              </a:rPr>
              <a:t>    艾依格已完成了从艾依格衣柜和配套家居向艾依格全屋定制的过渡，彻底解决了行业三大痛点（1：装修是个无底洞；2：装修要脱层皮；3：装修实际效果跟预期差别很大）。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338776" y="3626748"/>
            <a:ext cx="54206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zh-CN" sz="2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20000"/>
                    </a:srgbClr>
                  </a:outerShdw>
                </a:effectLst>
                <a:cs typeface="+mn-ea"/>
                <a:sym typeface="+mn-lt"/>
              </a:rPr>
              <a:t>COMPANY PROFILE</a:t>
            </a:r>
            <a:endParaRPr lang="zh-CN" altLang="en-US" sz="2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20000"/>
                  </a:srgbClr>
                </a:outerShdw>
              </a:effectLst>
              <a:cs typeface="+mn-ea"/>
              <a:sym typeface="+mn-lt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5871299" y="4119568"/>
            <a:ext cx="355600" cy="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 advTm="2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  <p:bldP spid="7" grpId="0" bldLvl="0" animBg="1"/>
      <p:bldP spid="4" grpId="0" bldLvl="0" animBg="1"/>
      <p:bldP spid="6" grpId="0" bldLvl="0" animBg="1"/>
      <p:bldP spid="8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4127"/>
          <a:stretch>
            <a:fillRect/>
          </a:stretch>
        </p:blipFill>
        <p:spPr>
          <a:xfrm>
            <a:off x="124460" y="161290"/>
            <a:ext cx="11631930" cy="6534785"/>
          </a:xfrm>
          <a:prstGeom prst="rect">
            <a:avLst/>
          </a:prstGeom>
        </p:spPr>
      </p:pic>
      <p:pic>
        <p:nvPicPr>
          <p:cNvPr id="138" name="图片 1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" y="-1047115"/>
            <a:ext cx="2234565" cy="3244215"/>
          </a:xfrm>
          <a:prstGeom prst="rect">
            <a:avLst/>
          </a:prstGeom>
          <a:ln>
            <a:solidFill>
              <a:srgbClr val="B7D1EC"/>
            </a:solidFill>
          </a:ln>
        </p:spPr>
      </p:pic>
    </p:spTree>
  </p:cSld>
  <p:clrMapOvr>
    <a:masterClrMapping/>
  </p:clrMapOvr>
  <p:transition spd="slow" advTm="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" y="274955"/>
            <a:ext cx="12009120" cy="6286500"/>
          </a:xfrm>
          <a:prstGeom prst="rect">
            <a:avLst/>
          </a:prstGeom>
        </p:spPr>
      </p:pic>
    </p:spTree>
  </p:cSld>
  <p:clrMapOvr>
    <a:masterClrMapping/>
  </p:clrMapOvr>
  <p:transition spd="slow" advTm="2000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5"/>
          <p:cNvSpPr/>
          <p:nvPr/>
        </p:nvSpPr>
        <p:spPr>
          <a:xfrm>
            <a:off x="2911641" y="1576137"/>
            <a:ext cx="3192379" cy="3192379"/>
          </a:xfrm>
          <a:prstGeom prst="ellipse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082608" y="3122963"/>
            <a:ext cx="3015916" cy="3064043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373846" y="850365"/>
            <a:ext cx="1909011" cy="3064043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558115" y="802105"/>
            <a:ext cx="4607190" cy="3064043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11405937" y="304801"/>
            <a:ext cx="545431" cy="545431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746149" y="4902389"/>
            <a:ext cx="6451239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公司样板间还是挺多的，有餐厅、衣帽间、主卧、次卧、沙发、多功能室、厨房。可以说是一个家应有的空间都差不多有了。样板房的柜子我都有打开过，里面的内部结构都是很不一样的，各种款式。就连拉手都很特别，有一些甚至是我第一次看到的款式，感觉特别新奇，很有设计感。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948070" y="1282443"/>
            <a:ext cx="19635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altLang="zh-CN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20000"/>
                    </a:srgbClr>
                  </a:outerShdw>
                </a:effectLst>
                <a:cs typeface="+mn-ea"/>
                <a:sym typeface="+mn-lt"/>
              </a:rPr>
              <a:t>FUTURE</a:t>
            </a:r>
            <a:endParaRPr lang="zh-CN" altLang="en-US" sz="36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20000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64112" y="1878240"/>
            <a:ext cx="1827211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20000"/>
                    </a:srgbClr>
                  </a:outerShdw>
                </a:effectLst>
                <a:cs typeface="+mn-ea"/>
                <a:sym typeface="+mn-lt"/>
              </a:rPr>
              <a:t>公司环境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4745990" y="4061460"/>
            <a:ext cx="59861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20000"/>
                    </a:srgbClr>
                  </a:outerShdw>
                </a:effectLst>
                <a:cs typeface="+mn-ea"/>
                <a:sym typeface="+mn-lt"/>
              </a:rPr>
              <a:t>因为我们公司主要是全屋定制，公司内部有很多样板间，可以让客户来的时候，作参考。</a:t>
            </a:r>
          </a:p>
        </p:txBody>
      </p:sp>
      <p:grpSp>
        <p:nvGrpSpPr>
          <p:cNvPr id="16" name="组合 15"/>
          <p:cNvGrpSpPr/>
          <p:nvPr/>
        </p:nvGrpSpPr>
        <p:grpSpPr>
          <a:xfrm>
            <a:off x="4870116" y="4835826"/>
            <a:ext cx="810127" cy="0"/>
            <a:chOff x="5085347" y="7379368"/>
            <a:chExt cx="810127" cy="0"/>
          </a:xfrm>
        </p:grpSpPr>
        <p:cxnSp>
          <p:nvCxnSpPr>
            <p:cNvPr id="13" name="直接连接符 12"/>
            <p:cNvCxnSpPr/>
            <p:nvPr/>
          </p:nvCxnSpPr>
          <p:spPr>
            <a:xfrm>
              <a:off x="5085347" y="7379368"/>
              <a:ext cx="288758" cy="0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5430253" y="7379368"/>
              <a:ext cx="465221" cy="0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 advClick="0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3" grpId="0" bldLvl="0" animBg="1"/>
      <p:bldP spid="4" grpId="0" bldLvl="0" animBg="1"/>
      <p:bldP spid="5" grpId="0" bldLvl="0" animBg="1"/>
      <p:bldP spid="7" grpId="0" bldLvl="0" animBg="1"/>
      <p:bldP spid="8" grpId="0"/>
      <p:bldP spid="9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075" y="2794635"/>
            <a:ext cx="5294630" cy="3971290"/>
          </a:xfrm>
          <a:prstGeom prst="rect">
            <a:avLst/>
          </a:prstGeom>
        </p:spPr>
      </p:pic>
      <p:pic>
        <p:nvPicPr>
          <p:cNvPr id="2" name="图片 1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05" y="372745"/>
            <a:ext cx="4665345" cy="3498850"/>
          </a:xfrm>
          <a:prstGeom prst="rect">
            <a:avLst/>
          </a:prstGeom>
        </p:spPr>
      </p:pic>
      <p:pic>
        <p:nvPicPr>
          <p:cNvPr id="4" name="图片 3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0690" y="311785"/>
            <a:ext cx="3922395" cy="2943225"/>
          </a:xfrm>
          <a:prstGeom prst="rect">
            <a:avLst/>
          </a:prstGeom>
        </p:spPr>
      </p:pic>
    </p:spTree>
  </p:cSld>
  <p:clrMapOvr>
    <a:masterClrMapping/>
  </p:clrMapOvr>
  <p:transition spd="slow" advTm="2000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C:\Users\asus\Desktop\微信图片_20211210095817.jpg微信图片_20211210095817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459865" y="1779270"/>
            <a:ext cx="2037715" cy="1865630"/>
          </a:xfrm>
          <a:prstGeom prst="ellipse">
            <a:avLst/>
          </a:prstGeom>
        </p:spPr>
      </p:pic>
      <p:pic>
        <p:nvPicPr>
          <p:cNvPr id="14" name="图片 13" descr="C:\Users\asus\Desktop\微信图片_20211210095848.jpg微信图片_20211210095848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5117465" y="1779270"/>
            <a:ext cx="1957070" cy="1865630"/>
          </a:xfrm>
          <a:prstGeom prst="ellipse">
            <a:avLst/>
          </a:prstGeom>
        </p:spPr>
      </p:pic>
      <p:pic>
        <p:nvPicPr>
          <p:cNvPr id="15" name="图片 14" descr="C:\Users\asus\Desktop\微信图片_20211210095900.jpg微信图片_20211210095900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8583295" y="1779270"/>
            <a:ext cx="2008505" cy="1865630"/>
          </a:xfrm>
          <a:prstGeom prst="ellipse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1101240" y="3779729"/>
            <a:ext cx="2876550" cy="1670049"/>
            <a:chOff x="1101240" y="3846635"/>
            <a:chExt cx="2876550" cy="1670049"/>
          </a:xfrm>
        </p:grpSpPr>
        <p:sp>
          <p:nvSpPr>
            <p:cNvPr id="17" name="矩形 16"/>
            <p:cNvSpPr/>
            <p:nvPr/>
          </p:nvSpPr>
          <p:spPr>
            <a:xfrm>
              <a:off x="1101240" y="3992684"/>
              <a:ext cx="2876550" cy="1524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8" name="等腰三角形 17"/>
            <p:cNvSpPr/>
            <p:nvPr/>
          </p:nvSpPr>
          <p:spPr>
            <a:xfrm>
              <a:off x="2382595" y="3846635"/>
              <a:ext cx="313840" cy="146049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4657725" y="3779520"/>
            <a:ext cx="2876550" cy="2989580"/>
            <a:chOff x="1101240" y="3846635"/>
            <a:chExt cx="2876550" cy="1670049"/>
          </a:xfrm>
          <a:solidFill>
            <a:schemeClr val="tx1"/>
          </a:solidFill>
        </p:grpSpPr>
        <p:sp>
          <p:nvSpPr>
            <p:cNvPr id="20" name="矩形 19"/>
            <p:cNvSpPr/>
            <p:nvPr/>
          </p:nvSpPr>
          <p:spPr>
            <a:xfrm>
              <a:off x="1101240" y="3992684"/>
              <a:ext cx="2876550" cy="15240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21" name="等腰三角形 20"/>
            <p:cNvSpPr/>
            <p:nvPr/>
          </p:nvSpPr>
          <p:spPr>
            <a:xfrm>
              <a:off x="2382595" y="3846635"/>
              <a:ext cx="313840" cy="146049"/>
            </a:xfrm>
            <a:prstGeom prst="triangl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8214360" y="3779520"/>
            <a:ext cx="2876550" cy="2988945"/>
            <a:chOff x="1101240" y="3846635"/>
            <a:chExt cx="2876550" cy="1670049"/>
          </a:xfrm>
        </p:grpSpPr>
        <p:sp>
          <p:nvSpPr>
            <p:cNvPr id="23" name="矩形 22"/>
            <p:cNvSpPr/>
            <p:nvPr/>
          </p:nvSpPr>
          <p:spPr>
            <a:xfrm>
              <a:off x="1101240" y="3992684"/>
              <a:ext cx="2876550" cy="1524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24" name="等腰三角形 23"/>
            <p:cNvSpPr/>
            <p:nvPr/>
          </p:nvSpPr>
          <p:spPr>
            <a:xfrm>
              <a:off x="2382595" y="3846635"/>
              <a:ext cx="313840" cy="146049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6" name="矩形 25"/>
          <p:cNvSpPr/>
          <p:nvPr/>
        </p:nvSpPr>
        <p:spPr>
          <a:xfrm>
            <a:off x="1101237" y="4130014"/>
            <a:ext cx="2876549" cy="1219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lnSpc>
                <a:spcPts val="2200"/>
              </a:lnSpc>
            </a:pPr>
            <a:r>
              <a:rPr lang="zh-CN" altLang="en-US" sz="1600" b="1" dirty="0">
                <a:solidFill>
                  <a:prstClr val="black"/>
                </a:solidFill>
                <a:cs typeface="+mn-ea"/>
                <a:sym typeface="+mn-lt"/>
              </a:rPr>
              <a:t>大理石材质</a:t>
            </a:r>
            <a:endParaRPr lang="en-US" altLang="zh-CN" sz="1600" b="1" dirty="0">
              <a:solidFill>
                <a:prstClr val="black"/>
              </a:solidFill>
              <a:cs typeface="+mn-ea"/>
              <a:sym typeface="+mn-lt"/>
            </a:endParaRPr>
          </a:p>
          <a:p>
            <a:pPr algn="ctr" defTabSz="457200">
              <a:lnSpc>
                <a:spcPts val="2200"/>
              </a:lnSpc>
            </a:pPr>
            <a:r>
              <a:rPr lang="zh-CN" altLang="en-US" sz="1400" dirty="0">
                <a:solidFill>
                  <a:prstClr val="black"/>
                </a:solidFill>
                <a:cs typeface="+mn-ea"/>
                <a:sym typeface="+mn-lt"/>
              </a:rPr>
              <a:t>各种大理石材质，多运用于厨房台面。大多数客户会使用耐脏的一点的</a:t>
            </a:r>
          </a:p>
        </p:txBody>
      </p:sp>
      <p:sp>
        <p:nvSpPr>
          <p:cNvPr id="28" name="矩形 27"/>
          <p:cNvSpPr/>
          <p:nvPr/>
        </p:nvSpPr>
        <p:spPr>
          <a:xfrm>
            <a:off x="4657633" y="4010634"/>
            <a:ext cx="2876549" cy="2348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lnSpc>
                <a:spcPts val="2200"/>
              </a:lnSpc>
            </a:pPr>
            <a:r>
              <a:rPr lang="zh-CN" altLang="en-US" sz="1600" b="1" dirty="0">
                <a:solidFill>
                  <a:schemeClr val="bg1"/>
                </a:solidFill>
                <a:cs typeface="+mn-ea"/>
                <a:sym typeface="+mn-lt"/>
              </a:rPr>
              <a:t>门板</a:t>
            </a:r>
          </a:p>
          <a:p>
            <a:pPr algn="l" defTabSz="457200">
              <a:lnSpc>
                <a:spcPts val="2200"/>
              </a:lnSpc>
            </a:pPr>
            <a:r>
              <a:rPr lang="zh-CN" altLang="en-US" sz="1050" dirty="0">
                <a:ln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+mn-ea"/>
                <a:sym typeface="+mn-lt"/>
              </a:rPr>
              <a:t>实木板采用的都是实木，有些门板的门芯板用的是中密度板然后面上贴上木皮。实木门板是中式装修的首选，外观大气厚重。但是实木门板的缺陷也很明显，那就是费用高，木材容易受潮开裂。吸塑型门板颜色丰富，木纹逼真，不易开裂变形，耐划、耐污、而且日常打理比较简单。但是吸塑板怕烫，很容易将表面的膜</a:t>
            </a:r>
          </a:p>
        </p:txBody>
      </p:sp>
      <p:sp>
        <p:nvSpPr>
          <p:cNvPr id="29" name="矩形 28"/>
          <p:cNvSpPr/>
          <p:nvPr/>
        </p:nvSpPr>
        <p:spPr>
          <a:xfrm>
            <a:off x="8214103" y="4041114"/>
            <a:ext cx="2876549" cy="2630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lnSpc>
                <a:spcPts val="2200"/>
              </a:lnSpc>
            </a:pPr>
            <a:r>
              <a:rPr lang="zh-CN" altLang="en-US" sz="1600" b="1" dirty="0">
                <a:solidFill>
                  <a:prstClr val="black"/>
                </a:solidFill>
                <a:cs typeface="+mn-ea"/>
                <a:sym typeface="+mn-lt"/>
              </a:rPr>
              <a:t>门板</a:t>
            </a:r>
            <a:endParaRPr lang="en-US" altLang="zh-CN" sz="1600" b="1" dirty="0">
              <a:solidFill>
                <a:prstClr val="black"/>
              </a:solidFill>
              <a:cs typeface="+mn-ea"/>
              <a:sym typeface="+mn-lt"/>
            </a:endParaRPr>
          </a:p>
          <a:p>
            <a:pPr algn="l" defTabSz="457200">
              <a:lnSpc>
                <a:spcPts val="2200"/>
              </a:lnSpc>
            </a:pPr>
            <a:r>
              <a:rPr lang="zh-CN" altLang="en-US" sz="1400" dirty="0">
                <a:solidFill>
                  <a:prstClr val="black"/>
                </a:solidFill>
                <a:cs typeface="+mn-ea"/>
                <a:sym typeface="+mn-lt"/>
              </a:rPr>
              <a:t>   </a:t>
            </a:r>
            <a:r>
              <a:rPr lang="zh-CN" altLang="en-US" sz="1200" dirty="0">
                <a:solidFill>
                  <a:prstClr val="black"/>
                </a:solidFill>
                <a:cs typeface="+mn-ea"/>
                <a:sym typeface="+mn-lt"/>
              </a:rPr>
              <a:t>     </a:t>
            </a:r>
            <a:r>
              <a:rPr lang="zh-CN" altLang="en-US" sz="1050" dirty="0">
                <a:solidFill>
                  <a:prstClr val="black"/>
                </a:solidFill>
                <a:cs typeface="+mn-ea"/>
                <a:sym typeface="+mn-lt"/>
              </a:rPr>
              <a:t>亚克力板是以密度板为底，做了喷漆处理然后表面压一层有机玻璃。亚克力板外观亮丽，美观简约，近似于烤漆，而且抗老化。但是同样易开裂变形双饰面板的基材是刨花板和中纤板，由基材和表面粘合而成的。</a:t>
            </a:r>
          </a:p>
          <a:p>
            <a:pPr algn="l" defTabSz="457200">
              <a:lnSpc>
                <a:spcPts val="2200"/>
              </a:lnSpc>
            </a:pPr>
            <a:r>
              <a:rPr lang="zh-CN" altLang="en-US" sz="1050" dirty="0">
                <a:solidFill>
                  <a:prstClr val="black"/>
                </a:solidFill>
                <a:cs typeface="+mn-ea"/>
                <a:sym typeface="+mn-lt"/>
              </a:rPr>
              <a:t>       双饰面板外表平坦，耐磨，价格亲民，但是颜色、纹路选择性太少，封边易崩边、不能锣花只能直封边。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834468" y="324501"/>
            <a:ext cx="4798389" cy="579356"/>
            <a:chOff x="834468" y="324501"/>
            <a:chExt cx="4798389" cy="579356"/>
          </a:xfrm>
        </p:grpSpPr>
        <p:sp>
          <p:nvSpPr>
            <p:cNvPr id="27" name="文本框 26"/>
            <p:cNvSpPr txBox="1"/>
            <p:nvPr/>
          </p:nvSpPr>
          <p:spPr>
            <a:xfrm>
              <a:off x="834468" y="324501"/>
              <a:ext cx="3550557" cy="398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zh-CN" altLang="en-US" sz="2000" b="1" dirty="0">
                  <a:solidFill>
                    <a:prstClr val="black"/>
                  </a:solidFill>
                  <a:cs typeface="+mn-ea"/>
                  <a:sym typeface="+mn-lt"/>
                </a:rPr>
                <a:t>公司材质介绍</a:t>
              </a: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852756" y="642503"/>
              <a:ext cx="4780101" cy="261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  <a:spcBef>
                  <a:spcPct val="0"/>
                </a:spcBef>
              </a:pPr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Simple project cooperation business plan</a:t>
              </a:r>
              <a:endParaRPr lang="zh-CN" altLang="zh-CN" sz="10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p:transition spd="slow" advClick="0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  <p:bldP spid="2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C4167293-66FC-42C1-B370-34AFFFBEB1DE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PRESENTATION_TITLE" val="项目申报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01195634"/>
  <p:tag name="MH_LIBRARY" val="GRAPHIC"/>
  <p:tag name="MH_TYPE" val="SubTitle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01195634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xaip44i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2158</Words>
  <Application>Microsoft Office PowerPoint</Application>
  <PresentationFormat>宽屏</PresentationFormat>
  <Paragraphs>134</Paragraphs>
  <Slides>32</Slides>
  <Notes>18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32</vt:i4>
      </vt:variant>
    </vt:vector>
  </HeadingPairs>
  <TitlesOfParts>
    <vt:vector size="40" baseType="lpstr">
      <vt:lpstr>等线</vt:lpstr>
      <vt:lpstr>宋体</vt:lpstr>
      <vt:lpstr>微软雅黑</vt:lpstr>
      <vt:lpstr>字魂105号-简雅黑</vt:lpstr>
      <vt:lpstr>Arial</vt:lpstr>
      <vt:lpstr>Calibri</vt:lpstr>
      <vt:lpstr>第一PPT，www.1ppt.com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户型图</vt:lpstr>
      <vt:lpstr>主卧（方案1）</vt:lpstr>
      <vt:lpstr>次卧（方案1）</vt:lpstr>
      <vt:lpstr>客厅（方案1）</vt:lpstr>
      <vt:lpstr>客厅（方案1）</vt:lpstr>
      <vt:lpstr>主卧（方案2）</vt:lpstr>
      <vt:lpstr>次卧（方案2）</vt:lpstr>
      <vt:lpstr>儿童房（方案2）</vt:lpstr>
      <vt:lpstr>客厅（方案2）</vt:lpstr>
      <vt:lpstr>客厅（方案2）</vt:lpstr>
      <vt:lpstr>客餐厅（方案2）</vt:lpstr>
      <vt:lpstr>主卧（方案3）</vt:lpstr>
      <vt:lpstr>PowerPoint 演示文稿</vt:lpstr>
      <vt:lpstr>PowerPoint 演示文稿</vt:lpstr>
      <vt:lpstr>PowerPoint 演示文稿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极简商业计划书</dc:title>
  <dc:creator/>
  <cp:keywords>www.1ppt.com</cp:keywords>
  <dc:description>www.1ppt.com</dc:description>
  <cp:lastModifiedBy/>
  <cp:revision>8</cp:revision>
  <dcterms:created xsi:type="dcterms:W3CDTF">2020-06-11T09:12:00Z</dcterms:created>
  <dcterms:modified xsi:type="dcterms:W3CDTF">2021-12-14T01:25:58Z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2052-11.1.0.9021</vt:lpwstr>
  </property>
</Properties>
</file>